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365B2C1-DB78-438A-9522-D8B33F9185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B68E9E2-F078-49DD-ADAB-2EB99D4A01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A6CBB4-84C6-4C74-8BDC-10265BBE64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649EB0D-3465-4FBF-89A9-20C30258192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2921518-D782-4A99-88AD-F014232AC2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DB9761E-C4ED-4D6B-A2BD-E60632B0F1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544966D-3F73-48DC-8FFA-A22131E6296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ACDAEBD-C7FE-4338-B7A2-DF32DDB41B0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38DD8E0-391D-4334-9EE5-08EF31D66B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CBF0BC-7F7B-4944-8619-6F4E890FB3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1333E5B-CC6B-4861-8D7E-EBE67CA7BB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8117046056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33230" y="2310725"/>
            <a:ext cx="10525539" cy="1104900"/>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dk1">
                    <a:alpha val="100000"/>
                  </a:schemeClr>
                </a:solidFill>
                <a:latin typeface="Microsoft Yahei"/>
                <a:ea typeface="Microsoft Yahei"/>
                <a:cs typeface="Microsoft Yahei"/>
              </a:rPr>
              <a:t>操作规范与验收标准的更新与维护</a:t>
            </a:r>
          </a:p>
        </p:txBody>
      </p:sp>
      <p:sp>
        <p:nvSpPr>
          <p:cNvPr id="3" name="TextBox 3"/>
          <p:cNvSpPr txBox="1"/>
          <p:nvPr/>
        </p:nvSpPr>
        <p:spPr>
          <a:xfrm>
            <a:off x="3825995" y="6044090"/>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3825995" y="1676741"/>
            <a:ext cx="4540009"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chemeClr val="dk1">
                    <a:alpha val="100000"/>
                  </a:schemeClr>
                </a:solidFill>
                <a:latin typeface="Microsoft Yahei"/>
                <a:ea typeface="Microsoft Yahei"/>
                <a:cs typeface="Microsoft Yahei"/>
              </a:rPr>
              <a:t>2024-01-20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操作规范更新与维护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验收标准更新与维护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更新过程中的风险与挑战</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实际操作案例分享</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未来发展规划与建议</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01</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7750" b="7750"/>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保证工作质量</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明确的操作规范和验收标准可以确保工作的准确性和一致性，从而提高工作质量。</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适应技术发展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随着技术的不断进步，操作规范和验收标准需要不断更新以适应新的生产环境和技术要求。</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提高工作效率</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合理的操作规范和验收标准可以减少工作中的重复劳动，提高工作效率。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164019"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633268"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102515" y="2833673"/>
            <a:ext cx="1616136" cy="16161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571764" y="2833673"/>
            <a:ext cx="1616136" cy="1616136"/>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87002"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A</a:t>
            </a:r>
            <a:endParaRPr lang="en-US" sz="1100"/>
          </a:p>
        </p:txBody>
      </p:sp>
      <p:sp>
        <p:nvSpPr>
          <p:cNvPr id="7" name="AutoShape 7"/>
          <p:cNvSpPr/>
          <p:nvPr/>
        </p:nvSpPr>
        <p:spPr>
          <a:xfrm>
            <a:off x="4956251"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B</a:t>
            </a:r>
            <a:endParaRPr lang="en-US" sz="1100"/>
          </a:p>
        </p:txBody>
      </p:sp>
      <p:sp>
        <p:nvSpPr>
          <p:cNvPr id="8" name="AutoShape 8"/>
          <p:cNvSpPr/>
          <p:nvPr/>
        </p:nvSpPr>
        <p:spPr>
          <a:xfrm>
            <a:off x="6425498"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C</a:t>
            </a:r>
            <a:endParaRPr lang="en-US" sz="1100"/>
          </a:p>
        </p:txBody>
      </p:sp>
      <p:sp>
        <p:nvSpPr>
          <p:cNvPr id="9" name="AutoShape 9"/>
          <p:cNvSpPr/>
          <p:nvPr/>
        </p:nvSpPr>
        <p:spPr>
          <a:xfrm>
            <a:off x="7894747" y="3175240"/>
            <a:ext cx="970170" cy="94057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510" b="1">
                <a:solidFill>
                  <a:srgbClr val="FFFFFF">
                    <a:alpha val="100000"/>
                  </a:srgbClr>
                </a:solidFill>
                <a:latin typeface="Microsoft Yahei"/>
                <a:ea typeface="Microsoft Yahei"/>
                <a:cs typeface="Microsoft Yahei"/>
              </a:rPr>
              <a:t>D</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2" name="Group 32"/>
          <p:cNvGrpSpPr/>
          <p:nvPr/>
        </p:nvGrpSpPr>
        <p:grpSpPr>
          <a:xfrm>
            <a:off x="768919" y="1491953"/>
            <a:ext cx="4011236" cy="490334"/>
            <a:chOff x="768919" y="1491953"/>
            <a:chExt cx="4011236" cy="490334"/>
          </a:xfrm>
        </p:grpSpPr>
        <p:sp>
          <p:nvSpPr>
            <p:cNvPr id="33" name="TextBox 33"/>
            <p:cNvSpPr txBox="1"/>
            <p:nvPr/>
          </p:nvSpPr>
          <p:spPr>
            <a:xfrm>
              <a:off x="768919" y="1491953"/>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操作规范的更新情况</a:t>
              </a:r>
            </a:p>
          </p:txBody>
        </p:sp>
      </p:grpSp>
      <p:grpSp>
        <p:nvGrpSpPr>
          <p:cNvPr id="34" name="Group 34"/>
          <p:cNvGrpSpPr/>
          <p:nvPr/>
        </p:nvGrpSpPr>
        <p:grpSpPr>
          <a:xfrm>
            <a:off x="644725" y="1982286"/>
            <a:ext cx="4133850" cy="851387"/>
            <a:chOff x="644725" y="1982286"/>
            <a:chExt cx="4133850" cy="851387"/>
          </a:xfrm>
        </p:grpSpPr>
        <p:sp>
          <p:nvSpPr>
            <p:cNvPr id="35" name="TextBox 35"/>
            <p:cNvSpPr txBox="1"/>
            <p:nvPr/>
          </p:nvSpPr>
          <p:spPr>
            <a:xfrm>
              <a:off x="64472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包括新的操作规范的制定、旧的操作规范的修订以及操作规范的实施情况。</a:t>
              </a:r>
            </a:p>
          </p:txBody>
        </p:sp>
      </p:grpSp>
      <p:grpSp>
        <p:nvGrpSpPr>
          <p:cNvPr id="36" name="Group 36"/>
          <p:cNvGrpSpPr/>
          <p:nvPr/>
        </p:nvGrpSpPr>
        <p:grpSpPr>
          <a:xfrm>
            <a:off x="6102515" y="1491953"/>
            <a:ext cx="4010978" cy="490334"/>
            <a:chOff x="6102515" y="1491953"/>
            <a:chExt cx="4010978" cy="490334"/>
          </a:xfrm>
        </p:grpSpPr>
        <p:sp>
          <p:nvSpPr>
            <p:cNvPr id="37" name="TextBox 37"/>
            <p:cNvSpPr txBox="1"/>
            <p:nvPr/>
          </p:nvSpPr>
          <p:spPr>
            <a:xfrm>
              <a:off x="6102515" y="1491953"/>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更新过程中的问题和解决方案</a:t>
              </a:r>
            </a:p>
          </p:txBody>
        </p:sp>
      </p:grpSp>
      <p:grpSp>
        <p:nvGrpSpPr>
          <p:cNvPr id="38" name="Group 38"/>
          <p:cNvGrpSpPr/>
          <p:nvPr/>
        </p:nvGrpSpPr>
        <p:grpSpPr>
          <a:xfrm>
            <a:off x="6102515" y="1982286"/>
            <a:ext cx="4133850" cy="851387"/>
            <a:chOff x="6102515" y="1982286"/>
            <a:chExt cx="4133850" cy="851387"/>
          </a:xfrm>
        </p:grpSpPr>
        <p:sp>
          <p:nvSpPr>
            <p:cNvPr id="39" name="TextBox 39"/>
            <p:cNvSpPr txBox="1"/>
            <p:nvPr/>
          </p:nvSpPr>
          <p:spPr>
            <a:xfrm>
              <a:off x="6102515" y="1982286"/>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包括在更新操作规范和验收标准过程中遇到的问题以及采取的解决方案。</a:t>
              </a:r>
            </a:p>
          </p:txBody>
        </p:sp>
      </p:grpSp>
      <p:grpSp>
        <p:nvGrpSpPr>
          <p:cNvPr id="40" name="Group 40"/>
          <p:cNvGrpSpPr/>
          <p:nvPr/>
        </p:nvGrpSpPr>
        <p:grpSpPr>
          <a:xfrm>
            <a:off x="2297292" y="4606720"/>
            <a:ext cx="4011236" cy="490334"/>
            <a:chOff x="2297292" y="4606720"/>
            <a:chExt cx="4011236" cy="490334"/>
          </a:xfrm>
        </p:grpSpPr>
        <p:sp>
          <p:nvSpPr>
            <p:cNvPr id="41" name="TextBox 41"/>
            <p:cNvSpPr txBox="1"/>
            <p:nvPr/>
          </p:nvSpPr>
          <p:spPr>
            <a:xfrm>
              <a:off x="2297292" y="4606720"/>
              <a:ext cx="401123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025" b="1">
                  <a:solidFill>
                    <a:schemeClr val="accent1">
                      <a:alpha val="100000"/>
                    </a:schemeClr>
                  </a:solidFill>
                  <a:latin typeface="Microsoft Yahei"/>
                  <a:ea typeface="Microsoft Yahei"/>
                  <a:cs typeface="Microsoft Yahei"/>
                </a:rPr>
                <a:t>验收标准的更新情况</a:t>
              </a:r>
            </a:p>
          </p:txBody>
        </p:sp>
      </p:grpSp>
      <p:grpSp>
        <p:nvGrpSpPr>
          <p:cNvPr id="42" name="Group 42"/>
          <p:cNvGrpSpPr/>
          <p:nvPr/>
        </p:nvGrpSpPr>
        <p:grpSpPr>
          <a:xfrm>
            <a:off x="2173097" y="5097054"/>
            <a:ext cx="4133850" cy="851387"/>
            <a:chOff x="2173097" y="5097054"/>
            <a:chExt cx="4133850" cy="851387"/>
          </a:xfrm>
        </p:grpSpPr>
        <p:sp>
          <p:nvSpPr>
            <p:cNvPr id="43" name="TextBox 43"/>
            <p:cNvSpPr txBox="1"/>
            <p:nvPr/>
          </p:nvSpPr>
          <p:spPr>
            <a:xfrm>
              <a:off x="217309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包括新的验收标准的制定、旧的验收标准的修订以及验收标准的实施情况。</a:t>
              </a:r>
            </a:p>
          </p:txBody>
        </p:sp>
      </p:grpSp>
      <p:grpSp>
        <p:nvGrpSpPr>
          <p:cNvPr id="44" name="Group 44"/>
          <p:cNvGrpSpPr/>
          <p:nvPr/>
        </p:nvGrpSpPr>
        <p:grpSpPr>
          <a:xfrm>
            <a:off x="7630887" y="4606720"/>
            <a:ext cx="4010978" cy="490334"/>
            <a:chOff x="7630887" y="4606720"/>
            <a:chExt cx="4010978" cy="490334"/>
          </a:xfrm>
        </p:grpSpPr>
        <p:sp>
          <p:nvSpPr>
            <p:cNvPr id="45" name="TextBox 45"/>
            <p:cNvSpPr txBox="1"/>
            <p:nvPr/>
          </p:nvSpPr>
          <p:spPr>
            <a:xfrm>
              <a:off x="7630887" y="4606720"/>
              <a:ext cx="40109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未来更新计划</a:t>
              </a:r>
            </a:p>
          </p:txBody>
        </p:sp>
      </p:grpSp>
      <p:grpSp>
        <p:nvGrpSpPr>
          <p:cNvPr id="46" name="Group 46"/>
          <p:cNvGrpSpPr/>
          <p:nvPr/>
        </p:nvGrpSpPr>
        <p:grpSpPr>
          <a:xfrm>
            <a:off x="7630887" y="5097054"/>
            <a:ext cx="4133850" cy="851387"/>
            <a:chOff x="7630887" y="5097054"/>
            <a:chExt cx="4133850" cy="851387"/>
          </a:xfrm>
        </p:grpSpPr>
        <p:sp>
          <p:nvSpPr>
            <p:cNvPr id="47" name="TextBox 47"/>
            <p:cNvSpPr txBox="1"/>
            <p:nvPr/>
          </p:nvSpPr>
          <p:spPr>
            <a:xfrm>
              <a:off x="7630887" y="5097054"/>
              <a:ext cx="4133850" cy="85138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包括未来一段时间内对操作规范和验收标准的更新计划以及预期目标。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02</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操作规范更新与维护</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梳理现有操作规范</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对现有操作规范进行全面梳理，明确各项规定的适用范围、执行标准和相关责任。</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评估操作规范有效性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通过实际操作验证、专家评审等方式，对现有操作规范进行评估，确保其科学、合理和可行性。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识别更新需求</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根据评估结果，识别出需要更新或完善的操作规范，提出具体的更新需求和改进建议。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现有操作规范分析</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征求意见与反馈</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将更新计划征求相关部门和人员的意见，充分听取各方建议，对更新内容进行必要的调整和完善。</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发布与实施</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经审核批准后，正式发布更新后的操作规范，并组织相关人员进行培训和实施。</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审核与批准</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更新后的操作规范需经过专家评审、领导审批等环节，确保更新内容的科学性和合理性。</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更新内容确定</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根据识别出的更新需求，制定详细的更新计划，明确更新的内容、目标、时间和责任人。</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更新内容与流程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5770591" y="1524691"/>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88669" y="2024857"/>
            <a:ext cx="614662" cy="385690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flipH="1" flipV="1">
            <a:off x="5770591" y="5381593"/>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a:off x="3444517"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5788669" y="1438299"/>
            <a:ext cx="614662" cy="4736512"/>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8053418" y="3306389"/>
            <a:ext cx="650818" cy="1000332"/>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402999" y="3260307"/>
            <a:ext cx="1386002" cy="13860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1377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定期对操作规范进行评估，根据实际操作情况和反馈意见进行必要的修订和完善，确保其始终保持适用性和有效性。</a:t>
            </a:r>
          </a:p>
        </p:txBody>
      </p:sp>
      <p:sp>
        <p:nvSpPr>
          <p:cNvPr id="10" name="TextBox 10"/>
          <p:cNvSpPr txBox="1"/>
          <p:nvPr/>
        </p:nvSpPr>
        <p:spPr>
          <a:xfrm>
            <a:off x="71377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定期评估与修订</a:t>
            </a:r>
          </a:p>
        </p:txBody>
      </p:sp>
      <p:sp>
        <p:nvSpPr>
          <p:cNvPr id="11" name="TextBox 11"/>
          <p:cNvSpPr txBox="1"/>
          <p:nvPr/>
        </p:nvSpPr>
        <p:spPr>
          <a:xfrm>
            <a:off x="67334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加强对操作规范的培训和宣传，提高相关人员的认知度和执行力，确保操作规范的贯彻落实。</a:t>
            </a:r>
          </a:p>
        </p:txBody>
      </p:sp>
      <p:sp>
        <p:nvSpPr>
          <p:cNvPr id="12" name="TextBox 12"/>
          <p:cNvSpPr txBox="1"/>
          <p:nvPr/>
        </p:nvSpPr>
        <p:spPr>
          <a:xfrm>
            <a:off x="67334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培训与宣传</a:t>
            </a:r>
          </a:p>
        </p:txBody>
      </p:sp>
      <p:sp>
        <p:nvSpPr>
          <p:cNvPr id="13" name="TextBox 13"/>
          <p:cNvSpPr txBox="1"/>
          <p:nvPr/>
        </p:nvSpPr>
        <p:spPr>
          <a:xfrm>
            <a:off x="8608883" y="2175410"/>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建立操作规范的维护机制，明确维护的责任人、流程和时间表，确保维护工作的顺利进行。</a:t>
            </a:r>
          </a:p>
        </p:txBody>
      </p:sp>
      <p:sp>
        <p:nvSpPr>
          <p:cNvPr id="14" name="TextBox 14"/>
          <p:cNvSpPr txBox="1"/>
          <p:nvPr/>
        </p:nvSpPr>
        <p:spPr>
          <a:xfrm>
            <a:off x="8608883" y="1765835"/>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建立维护机制</a:t>
            </a:r>
          </a:p>
        </p:txBody>
      </p:sp>
      <p:sp>
        <p:nvSpPr>
          <p:cNvPr id="15" name="TextBox 15"/>
          <p:cNvSpPr txBox="1"/>
          <p:nvPr/>
        </p:nvSpPr>
        <p:spPr>
          <a:xfrm>
            <a:off x="8608883" y="4670214"/>
            <a:ext cx="30139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对于因法律法规、技术标准等外部因素引起的变更，应及时响应并调整相应的操作规范，确保其符合最新要求。</a:t>
            </a:r>
          </a:p>
        </p:txBody>
      </p:sp>
      <p:sp>
        <p:nvSpPr>
          <p:cNvPr id="16" name="TextBox 16"/>
          <p:cNvSpPr txBox="1"/>
          <p:nvPr/>
        </p:nvSpPr>
        <p:spPr>
          <a:xfrm>
            <a:off x="8608883" y="4260639"/>
            <a:ext cx="2477594" cy="3046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500" b="1">
                <a:solidFill>
                  <a:schemeClr val="accent1">
                    <a:alpha val="100000"/>
                  </a:schemeClr>
                </a:solidFill>
                <a:latin typeface="Microsoft Yahei"/>
                <a:ea typeface="Microsoft Yahei"/>
                <a:cs typeface="Microsoft Yahei"/>
              </a:rPr>
              <a:t>及时响应变更</a:t>
            </a:r>
          </a:p>
        </p:txBody>
      </p:sp>
      <p:sp>
        <p:nvSpPr>
          <p:cNvPr id="17" name="AutoShape 17"/>
          <p:cNvSpPr/>
          <p:nvPr/>
        </p:nvSpPr>
        <p:spPr>
          <a:xfrm>
            <a:off x="5198112" y="3055420"/>
            <a:ext cx="1795777" cy="1795777"/>
          </a:xfrm>
          <a:prstGeom prst="ellipse">
            <a:avLst/>
          </a:prstGeom>
          <a:solidFill>
            <a:schemeClr val="accent2">
              <a:alpha val="100000"/>
            </a:schemeClr>
          </a:solidFill>
          <a:ln w="76200">
            <a:solidFill>
              <a:schemeClr val="l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Freeform 18"/>
          <p:cNvSpPr/>
          <p:nvPr/>
        </p:nvSpPr>
        <p:spPr>
          <a:xfrm>
            <a:off x="5772540" y="3629848"/>
            <a:ext cx="646919" cy="646919"/>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维护措施及周期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31435" y="1123959"/>
            <a:ext cx="8329129" cy="18726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9225" b="1">
                <a:solidFill>
                  <a:schemeClr val="dk1">
                    <a:alpha val="100000"/>
                  </a:schemeClr>
                </a:solidFill>
                <a:latin typeface="Microsoft Yahei"/>
                <a:ea typeface="Microsoft Yahei"/>
                <a:cs typeface="Microsoft Yahei"/>
              </a:rPr>
              <a:t>03</a:t>
            </a:r>
          </a:p>
        </p:txBody>
      </p:sp>
      <p:sp>
        <p:nvSpPr>
          <p:cNvPr id="3" name="TextBox 3"/>
          <p:cNvSpPr txBox="1"/>
          <p:nvPr/>
        </p:nvSpPr>
        <p:spPr>
          <a:xfrm>
            <a:off x="2452006" y="3226434"/>
            <a:ext cx="7286625" cy="1571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825">
                <a:solidFill>
                  <a:schemeClr val="dk1">
                    <a:alpha val="100000"/>
                  </a:schemeClr>
                </a:solidFill>
                <a:latin typeface="Microsoft Yahei"/>
                <a:ea typeface="Microsoft Yahei"/>
                <a:cs typeface="Microsoft Yahei"/>
              </a:rPr>
              <a:t>验收标准更新与维护</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50" r="18750"/>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梳理现有验收标准</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对现有验收标准进行全面梳理，明确各项标准的适用范围、执行情况和存在的问题。</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分析标准差异</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对比行业内外同类项目的验收标准，找出差异点和不足之处，为更新提供参考。</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评估标准实施效果</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对现有验收标准的实施效果进行评估，了解标准的执行情况和实际效果，为后续的更新和维护提供依据。</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现有验收标准分析</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492949"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361408"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116169"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38982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766661"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4521327"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8" name="AutoShape 8"/>
          <p:cNvSpPr/>
          <p:nvPr/>
        </p:nvSpPr>
        <p:spPr>
          <a:xfrm>
            <a:off x="6293548"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6161913"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916674" y="2771013"/>
            <a:ext cx="724567" cy="725233"/>
          </a:xfrm>
          <a:prstGeom prst="ellipse">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endParaRPr lang="en-US" sz="1100"/>
          </a:p>
        </p:txBody>
      </p:sp>
      <p:sp>
        <p:nvSpPr>
          <p:cNvPr id="11" name="AutoShape 11"/>
          <p:cNvSpPr/>
          <p:nvPr/>
        </p:nvSpPr>
        <p:spPr>
          <a:xfrm>
            <a:off x="8698802" y="2035016"/>
            <a:ext cx="1970818" cy="1816132"/>
          </a:xfrm>
          <a:prstGeom prst="roundRect">
            <a:avLst>
              <a:gd name="adj" fmla="val 935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567166" y="3133630"/>
            <a:ext cx="2233898" cy="2407634"/>
          </a:xfrm>
          <a:custGeom>
            <a:rect l="l" t="t" r="r" b="b"/>
            <a:pathLst>
              <a:path w="2466914" h="3944374">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321927" y="2771013"/>
            <a:ext cx="724567" cy="725233"/>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1492031"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01</a:t>
            </a:r>
          </a:p>
        </p:txBody>
      </p:sp>
      <p:sp>
        <p:nvSpPr>
          <p:cNvPr id="15" name="TextBox 15"/>
          <p:cNvSpPr txBox="1"/>
          <p:nvPr/>
        </p:nvSpPr>
        <p:spPr>
          <a:xfrm>
            <a:off x="3885914"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02</a:t>
            </a:r>
          </a:p>
        </p:txBody>
      </p:sp>
      <p:sp>
        <p:nvSpPr>
          <p:cNvPr id="16" name="TextBox 16"/>
          <p:cNvSpPr txBox="1"/>
          <p:nvPr/>
        </p:nvSpPr>
        <p:spPr>
          <a:xfrm>
            <a:off x="6274498" y="2261092"/>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03</a:t>
            </a:r>
          </a:p>
        </p:txBody>
      </p:sp>
      <p:sp>
        <p:nvSpPr>
          <p:cNvPr id="17" name="TextBox 17"/>
          <p:cNvSpPr txBox="1"/>
          <p:nvPr/>
        </p:nvSpPr>
        <p:spPr>
          <a:xfrm>
            <a:off x="8689277" y="2257898"/>
            <a:ext cx="1983105"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b="1">
                <a:solidFill>
                  <a:srgbClr val="FFFFFF">
                    <a:alpha val="100000"/>
                  </a:srgbClr>
                </a:solidFill>
                <a:latin typeface="Microsoft Yahei"/>
                <a:ea typeface="Microsoft Yahei"/>
                <a:cs typeface="Microsoft Yahei"/>
              </a:rPr>
              <a:t>04</a:t>
            </a:r>
          </a:p>
        </p:txBody>
      </p:sp>
      <p:sp>
        <p:nvSpPr>
          <p:cNvPr id="18" name="TextBox 18"/>
          <p:cNvSpPr txBox="1"/>
          <p:nvPr/>
        </p:nvSpPr>
        <p:spPr>
          <a:xfrm>
            <a:off x="13486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确定更新内容</a:t>
            </a:r>
          </a:p>
        </p:txBody>
      </p:sp>
      <p:sp>
        <p:nvSpPr>
          <p:cNvPr id="19" name="TextBox 19"/>
          <p:cNvSpPr txBox="1"/>
          <p:nvPr/>
        </p:nvSpPr>
        <p:spPr>
          <a:xfrm>
            <a:off x="15394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根据分析结果，确定需要更新的验收标准内容，包括新增、修改或删除的部分。</a:t>
            </a:r>
          </a:p>
        </p:txBody>
      </p:sp>
      <p:sp>
        <p:nvSpPr>
          <p:cNvPr id="20" name="TextBox 20"/>
          <p:cNvSpPr txBox="1"/>
          <p:nvPr/>
        </p:nvSpPr>
        <p:spPr>
          <a:xfrm>
            <a:off x="37539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制定更新计划</a:t>
            </a:r>
          </a:p>
        </p:txBody>
      </p:sp>
      <p:sp>
        <p:nvSpPr>
          <p:cNvPr id="21" name="TextBox 21"/>
          <p:cNvSpPr txBox="1"/>
          <p:nvPr/>
        </p:nvSpPr>
        <p:spPr>
          <a:xfrm>
            <a:off x="39446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制定详细的更新计划，明确更新的目标、时间表和责任人。</a:t>
            </a:r>
          </a:p>
        </p:txBody>
      </p:sp>
      <p:sp>
        <p:nvSpPr>
          <p:cNvPr id="22" name="TextBox 22"/>
          <p:cNvSpPr txBox="1"/>
          <p:nvPr/>
        </p:nvSpPr>
        <p:spPr>
          <a:xfrm>
            <a:off x="6149292"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征求意见与反馈</a:t>
            </a:r>
          </a:p>
        </p:txBody>
      </p:sp>
      <p:sp>
        <p:nvSpPr>
          <p:cNvPr id="23" name="TextBox 23"/>
          <p:cNvSpPr txBox="1"/>
          <p:nvPr/>
        </p:nvSpPr>
        <p:spPr>
          <a:xfrm>
            <a:off x="6340017"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将更新计划发送给相关部门和人员征求意见和反馈，确保更新的合理性和可行性。</a:t>
            </a:r>
          </a:p>
        </p:txBody>
      </p:sp>
      <p:sp>
        <p:nvSpPr>
          <p:cNvPr id="24" name="TextBox 24"/>
          <p:cNvSpPr txBox="1"/>
          <p:nvPr/>
        </p:nvSpPr>
        <p:spPr>
          <a:xfrm>
            <a:off x="8554545" y="3676840"/>
            <a:ext cx="22593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审核与批准</a:t>
            </a:r>
          </a:p>
        </p:txBody>
      </p:sp>
      <p:sp>
        <p:nvSpPr>
          <p:cNvPr id="25" name="TextBox 25"/>
          <p:cNvSpPr txBox="1"/>
          <p:nvPr/>
        </p:nvSpPr>
        <p:spPr>
          <a:xfrm>
            <a:off x="8745270" y="4061171"/>
            <a:ext cx="1859280" cy="12344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rgbClr val="FFFFFF">
                    <a:alpha val="100000"/>
                  </a:srgbClr>
                </a:solidFill>
                <a:latin typeface="Microsoft Yahei"/>
                <a:ea typeface="Microsoft Yahei"/>
                <a:cs typeface="Microsoft Yahei"/>
              </a:rPr>
              <a:t>对收集到的意见和反馈进行审核和评估，对更新计划进行必要的调整和完善，最终获得批准。</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更新内容与流程</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定期对更新后的验收标准进行评估，了解实施效果，并根据实际情况进行调整和完善。</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定期评估与调整</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建立反馈机制</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培训与宣传</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确定维护周期</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建立有效的反馈机制，及时收集和处理实施过程中的问题和建议，促进标准的持续改进。</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加强对新标准的培训和宣传，提高相关人员对新标准的认识和执行力。</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根据标准的稳定性和实施情况，确定合理的维护周期，确保标准的持续有效和适应性。</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维护措施及周期</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https://d.book118.com/498117046056006032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2024-09-09T22:02:18.291</cp:lastPrinted>
  <dcterms:created xsi:type="dcterms:W3CDTF">2024-09-09T14:02:18Z</dcterms:created>
  <dcterms:modified xsi:type="dcterms:W3CDTF">2024-09-09T14:02:20Z</dcterms:modified>
</cp:coreProperties>
</file>