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8" r:id="rId28"/>
    <p:sldId id="331" r:id="rId29"/>
    <p:sldId id="333" r:id="rId30"/>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tags" Target="tags/tag1.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6267B799-65FA-4EC9-995F-C39F1154A607}"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0" name="PlaceHolder 1"/>
          <p:cNvSpPr>
            <a:spLocks noGrp="1"/>
          </p:cNvSpPr>
          <p:nvPr>
            <p:ph type="sldImg"/>
          </p:nvPr>
        </p:nvSpPr>
        <p:spPr>
          <a:xfrm>
            <a:off x="685800" y="1143000"/>
            <a:ext cx="5486040" cy="3085920"/>
          </a:xfrm>
          <a:prstGeom prst="rect">
            <a:avLst/>
          </a:prstGeom>
          <a:ln w="0">
            <a:noFill/>
          </a:ln>
        </p:spPr>
      </p:sp>
      <p:sp>
        <p:nvSpPr>
          <p:cNvPr id="43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3" name="PlaceHolder 1"/>
          <p:cNvSpPr>
            <a:spLocks noGrp="1"/>
          </p:cNvSpPr>
          <p:nvPr>
            <p:ph type="sldImg"/>
          </p:nvPr>
        </p:nvSpPr>
        <p:spPr>
          <a:xfrm>
            <a:off x="685800" y="1143000"/>
            <a:ext cx="5486040" cy="3085920"/>
          </a:xfrm>
          <a:prstGeom prst="rect">
            <a:avLst/>
          </a:prstGeom>
          <a:ln w="0">
            <a:noFill/>
          </a:ln>
        </p:spPr>
      </p:sp>
      <p:sp>
        <p:nvSpPr>
          <p:cNvPr id="43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6" name="PlaceHolder 1"/>
          <p:cNvSpPr>
            <a:spLocks noGrp="1"/>
          </p:cNvSpPr>
          <p:nvPr>
            <p:ph type="sldImg"/>
          </p:nvPr>
        </p:nvSpPr>
        <p:spPr>
          <a:xfrm>
            <a:off x="685800" y="1143000"/>
            <a:ext cx="5486040" cy="3085920"/>
          </a:xfrm>
          <a:prstGeom prst="rect">
            <a:avLst/>
          </a:prstGeom>
          <a:ln w="0">
            <a:noFill/>
          </a:ln>
        </p:spPr>
      </p:sp>
      <p:sp>
        <p:nvSpPr>
          <p:cNvPr id="43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9" name="PlaceHolder 1"/>
          <p:cNvSpPr>
            <a:spLocks noGrp="1"/>
          </p:cNvSpPr>
          <p:nvPr>
            <p:ph type="sldImg"/>
          </p:nvPr>
        </p:nvSpPr>
        <p:spPr>
          <a:xfrm>
            <a:off x="685800" y="1143000"/>
            <a:ext cx="5486040" cy="3085920"/>
          </a:xfrm>
          <a:prstGeom prst="rect">
            <a:avLst/>
          </a:prstGeom>
          <a:ln w="0">
            <a:noFill/>
          </a:ln>
        </p:spPr>
      </p:sp>
      <p:sp>
        <p:nvSpPr>
          <p:cNvPr id="44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2" name="PlaceHolder 1"/>
          <p:cNvSpPr>
            <a:spLocks noGrp="1"/>
          </p:cNvSpPr>
          <p:nvPr>
            <p:ph type="sldImg"/>
          </p:nvPr>
        </p:nvSpPr>
        <p:spPr>
          <a:xfrm>
            <a:off x="685800" y="1143000"/>
            <a:ext cx="5486040" cy="3085920"/>
          </a:xfrm>
          <a:prstGeom prst="rect">
            <a:avLst/>
          </a:prstGeom>
          <a:ln w="0">
            <a:noFill/>
          </a:ln>
        </p:spPr>
      </p:sp>
      <p:sp>
        <p:nvSpPr>
          <p:cNvPr id="443"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4"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5" name="PlaceHolder 1"/>
          <p:cNvSpPr>
            <a:spLocks noGrp="1"/>
          </p:cNvSpPr>
          <p:nvPr>
            <p:ph type="sldImg"/>
          </p:nvPr>
        </p:nvSpPr>
        <p:spPr>
          <a:xfrm>
            <a:off x="685800" y="1143000"/>
            <a:ext cx="5486040" cy="3085920"/>
          </a:xfrm>
          <a:prstGeom prst="rect">
            <a:avLst/>
          </a:prstGeom>
          <a:ln w="0">
            <a:noFill/>
          </a:ln>
        </p:spPr>
      </p:sp>
      <p:sp>
        <p:nvSpPr>
          <p:cNvPr id="446"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7"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A4D29E-99D6-438A-896F-6A122E1CB4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6A4C18-BBD5-4C95-BA68-D41802E31D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85A6F6-0118-4B90-B4CC-F67E034B0B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41D0A94-B4F9-428C-A69D-254A370795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AED201-591C-4841-AD4F-75454B82AF4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1A544F-B0F5-4BB5-AC26-A2C9F1D1CD7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D47965-DB73-449A-9A52-001B25B3F0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6E4CC1-AB32-4EEF-B3CD-B49535E579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D7E30D-FB35-42BB-AC7F-D4BD4A613A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E7A021-BACD-4960-8491-107C3858CB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8DCF88-3413-4EF2-A024-6C7624BED4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8CBC1F5-AF35-4AC2-847F-C11926C3631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DC2EF49-84C0-4DB0-BCEB-E7ADBACFF1E5}"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124043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电网燃气行业安全生产规章制度培训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电网燃气行业安全生产规章制度培训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安全生产法律法规培训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安全操作规程培训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事故应急预案培训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安全生产知识培训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7</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8</a:t>
            </a:r>
            <a:r>
              <a:rPr lang="zh-CN" sz="3000" b="0" strike="noStrike" spc="-1">
                <a:solidFill>
                  <a:schemeClr val="dk1"/>
                </a:solidFill>
                <a:latin typeface="微软雅黑"/>
                <a:ea typeface="微软雅黑"/>
              </a:rPr>
              <a:t>章  结束语</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电网燃气行业安全生产规章制度培训</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电网燃气行业概述</a:t>
            </a:r>
            <a:endParaRPr lang="en-US" sz="3600" b="0" strike="noStrike" spc="-1">
              <a:solidFill>
                <a:schemeClr val="dk1"/>
              </a:solidFill>
              <a:latin typeface="Arial"/>
            </a:endParaRPr>
          </a:p>
        </p:txBody>
      </p:sp>
      <p:sp>
        <p:nvSpPr>
          <p:cNvPr id="8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在能源领域中的地位</a:t>
            </a:r>
            <a:endParaRPr lang="en-US" sz="2000" b="0" strike="noStrike" spc="-1">
              <a:solidFill>
                <a:srgbClr val="000000"/>
              </a:solidFill>
              <a:latin typeface="Arial"/>
            </a:endParaRPr>
          </a:p>
        </p:txBody>
      </p:sp>
      <p:sp>
        <p:nvSpPr>
          <p:cNvPr id="8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电网燃气行业的重要性</a:t>
            </a:r>
            <a:endParaRPr lang="en-US" sz="3000" b="0" strike="noStrike" spc="-1">
              <a:solidFill>
                <a:srgbClr val="000000"/>
              </a:solidFill>
              <a:latin typeface="Arial"/>
            </a:endParaRPr>
          </a:p>
        </p:txBody>
      </p:sp>
      <p:sp>
        <p:nvSpPr>
          <p:cNvPr id="8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8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8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保障员工生命安全</a:t>
            </a:r>
            <a:endParaRPr lang="en-US" sz="2000" b="0" strike="noStrike" spc="-1">
              <a:solidFill>
                <a:srgbClr val="000000"/>
              </a:solidFill>
              <a:latin typeface="Arial"/>
            </a:endParaRPr>
          </a:p>
        </p:txBody>
      </p:sp>
      <p:sp>
        <p:nvSpPr>
          <p:cNvPr id="8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安全生产的关键性</a:t>
            </a:r>
            <a:endParaRPr lang="en-US" sz="3000" b="0" strike="noStrike" spc="-1">
              <a:solidFill>
                <a:srgbClr val="000000"/>
              </a:solidFill>
              <a:latin typeface="Arial"/>
            </a:endParaRPr>
          </a:p>
        </p:txBody>
      </p:sp>
      <p:sp>
        <p:nvSpPr>
          <p:cNvPr id="89"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规章制度对安全生产的保障</a:t>
            </a:r>
            <a:endParaRPr lang="en-US" sz="2200" b="0" strike="noStrike" spc="-1">
              <a:solidFill>
                <a:srgbClr val="000000"/>
              </a:solidFill>
              <a:latin typeface="Arial"/>
            </a:endParaRPr>
          </a:p>
        </p:txBody>
      </p:sp>
      <p:sp>
        <p:nvSpPr>
          <p:cNvPr id="9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确保生产过程安全</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预防事故发生</a:t>
            </a:r>
            <a:endParaRPr lang="en-US" sz="1500" b="0" strike="noStrike" spc="-1">
              <a:solidFill>
                <a:srgbClr val="000000"/>
              </a:solidFill>
              <a:latin typeface="Arial"/>
            </a:endParaRPr>
          </a:p>
        </p:txBody>
      </p:sp>
      <p:sp>
        <p:nvSpPr>
          <p:cNvPr id="9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规章制度对事故防范的重要性</a:t>
            </a:r>
            <a:endParaRPr lang="en-US" sz="2200" b="0" strike="noStrike" spc="-1">
              <a:solidFill>
                <a:srgbClr val="000000"/>
              </a:solidFill>
              <a:latin typeface="Arial"/>
            </a:endParaRPr>
          </a:p>
        </p:txBody>
      </p:sp>
      <p:sp>
        <p:nvSpPr>
          <p:cNvPr id="9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提高事故应对能力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减少事故风险</a:t>
            </a:r>
            <a:endParaRPr lang="en-US" sz="1500" b="0" strike="noStrike" spc="-1">
              <a:solidFill>
                <a:srgbClr val="000000"/>
              </a:solidFill>
              <a:latin typeface="Arial"/>
            </a:endParaRPr>
          </a:p>
        </p:txBody>
      </p:sp>
      <p:sp>
        <p:nvSpPr>
          <p:cNvPr id="9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9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安全生产规章制度的重要性</a:t>
            </a:r>
            <a:endParaRPr lang="en-US" sz="3600" b="0" strike="noStrike" spc="-1">
              <a:solidFill>
                <a:schemeClr val="dk1"/>
              </a:solidFill>
              <a:latin typeface="Arial"/>
            </a:endParaRPr>
          </a:p>
        </p:txBody>
      </p:sp>
      <p:sp>
        <p:nvSpPr>
          <p:cNvPr id="10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规章制度对员工行为的规范</a:t>
            </a:r>
            <a:endParaRPr lang="en-US" sz="2200" b="0" strike="noStrike" spc="-1">
              <a:solidFill>
                <a:srgbClr val="000000"/>
              </a:solidFill>
              <a:latin typeface="Arial"/>
            </a:endParaRPr>
          </a:p>
        </p:txBody>
      </p:sp>
      <p:sp>
        <p:nvSpPr>
          <p:cNvPr id="10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明确员工工作准则</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规范员工行为规范</a:t>
            </a:r>
            <a:endParaRPr lang="en-US" sz="15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安全生产规章制度培训的意义</a:t>
            </a:r>
            <a:endParaRPr lang="en-US" sz="3500" b="0" strike="noStrike" spc="-1">
              <a:solidFill>
                <a:srgbClr val="000000"/>
              </a:solidFill>
              <a:latin typeface="Arial"/>
            </a:endParaRPr>
          </a:p>
        </p:txBody>
      </p:sp>
      <p:sp>
        <p:nvSpPr>
          <p:cNvPr id="10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安全生产规章制度培训可以提升员工的安全意识，增强员工执行规章制度的能力，有效预防事故发生。培训是保障生产安全的关键一环。</a:t>
            </a:r>
            <a:endParaRPr lang="en-US" sz="2500" b="0" strike="noStrike" spc="-1">
              <a:solidFill>
                <a:srgbClr val="000000"/>
              </a:solidFill>
              <a:latin typeface="Arial"/>
            </a:endParaRPr>
          </a:p>
        </p:txBody>
      </p:sp>
      <p:sp>
        <p:nvSpPr>
          <p:cNvPr id="10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7"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安全生产规章制度培训的目标</a:t>
            </a:r>
            <a:endParaRPr lang="en-US" sz="3600" b="0" strike="noStrike" spc="-1">
              <a:solidFill>
                <a:schemeClr val="dk1"/>
              </a:solidFill>
              <a:latin typeface="Arial"/>
            </a:endParaRPr>
          </a:p>
        </p:txBody>
      </p:sp>
      <p:sp>
        <p:nvSpPr>
          <p:cNvPr id="108"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关注细节，预防事故</a:t>
            </a:r>
            <a:endParaRPr lang="en-US" sz="1500" b="0" strike="noStrike" spc="-1">
              <a:solidFill>
                <a:srgbClr val="000000"/>
              </a:solidFill>
              <a:latin typeface="Arial"/>
            </a:endParaRPr>
          </a:p>
        </p:txBody>
      </p:sp>
      <p:sp>
        <p:nvSpPr>
          <p:cNvPr id="109"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提高员工安全意识</a:t>
            </a:r>
            <a:endParaRPr lang="en-US" sz="2200" b="0" strike="noStrike" spc="-1">
              <a:solidFill>
                <a:srgbClr val="000000"/>
              </a:solidFill>
              <a:latin typeface="Arial"/>
            </a:endParaRPr>
          </a:p>
        </p:txBody>
      </p:sp>
      <p:sp>
        <p:nvSpPr>
          <p:cNvPr id="110"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确保规章执行到位</a:t>
            </a:r>
            <a:endParaRPr lang="en-US" sz="1500" b="0" strike="noStrike" spc="-1">
              <a:solidFill>
                <a:srgbClr val="000000"/>
              </a:solidFill>
              <a:latin typeface="Arial"/>
            </a:endParaRPr>
          </a:p>
        </p:txBody>
      </p:sp>
      <p:sp>
        <p:nvSpPr>
          <p:cNvPr id="111"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强化员工遵守规章制度的能力</a:t>
            </a:r>
            <a:endParaRPr lang="en-US" sz="2200" b="0" strike="noStrike" spc="-1">
              <a:solidFill>
                <a:srgbClr val="000000"/>
              </a:solidFill>
              <a:latin typeface="Arial"/>
            </a:endParaRPr>
          </a:p>
        </p:txBody>
      </p:sp>
      <p:sp>
        <p:nvSpPr>
          <p:cNvPr id="112"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减少生产风险</a:t>
            </a:r>
            <a:endParaRPr lang="en-US" sz="1500" b="0" strike="noStrike" spc="-1">
              <a:solidFill>
                <a:srgbClr val="000000"/>
              </a:solidFill>
              <a:latin typeface="Arial"/>
            </a:endParaRPr>
          </a:p>
        </p:txBody>
      </p:sp>
      <p:sp>
        <p:nvSpPr>
          <p:cNvPr id="113"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降低事故发生率</a:t>
            </a:r>
            <a:endParaRPr lang="en-US" sz="2200" b="0" strike="noStrike" spc="-1">
              <a:solidFill>
                <a:srgbClr val="000000"/>
              </a:solidFill>
              <a:latin typeface="Arial"/>
            </a:endParaRPr>
          </a:p>
        </p:txBody>
      </p:sp>
      <p:sp>
        <p:nvSpPr>
          <p:cNvPr id="114"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5"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安全生产法律法规培训</a:t>
            </a:r>
            <a:endParaRPr lang="en-US" sz="3600" b="0" strike="noStrike" spc="-1">
              <a:solidFill>
                <a:schemeClr val="dk1"/>
              </a:solidFill>
              <a:latin typeface="Arial"/>
            </a:endParaRPr>
          </a:p>
        </p:txBody>
      </p:sp>
      <p:sp>
        <p:nvSpPr>
          <p:cNvPr id="11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《安全生产法》解读</a:t>
            </a:r>
            <a:endParaRPr lang="en-US" sz="3500" b="0" strike="noStrike" spc="-1">
              <a:solidFill>
                <a:srgbClr val="000000"/>
              </a:solidFill>
              <a:latin typeface="Arial"/>
            </a:endParaRPr>
          </a:p>
        </p:txBody>
      </p:sp>
      <p:sp>
        <p:nvSpPr>
          <p:cNvPr id="12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生产法对企业提出了严格的要求，包括建立健全安全生产责任制度、加强安全生产教育培训等。同时，法律法规也明确了员工在安全生产中的义务，要求员工积极配合企业安全管理工作，确保安全生产顺利进行。</a:t>
            </a:r>
            <a:endParaRPr lang="en-US" sz="2500" b="0" strike="noStrike" spc="-1">
              <a:solidFill>
                <a:srgbClr val="000000"/>
              </a:solidFill>
              <a:latin typeface="Arial"/>
            </a:endParaRPr>
          </a:p>
        </p:txBody>
      </p:sp>
      <p:sp>
        <p:nvSpPr>
          <p:cNvPr id="12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安全生产标准的遵守</a:t>
            </a:r>
            <a:endParaRPr lang="en-US" sz="3600" b="0" strike="noStrike" spc="-1">
              <a:solidFill>
                <a:schemeClr val="dk1"/>
              </a:solidFill>
              <a:latin typeface="Arial"/>
            </a:endParaRPr>
          </a:p>
        </p:txBody>
      </p:sp>
      <p:sp>
        <p:nvSpPr>
          <p:cNvPr id="12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确保生产安全</a:t>
            </a:r>
            <a:endParaRPr lang="en-US" sz="1500" b="0" strike="noStrike" spc="-1">
              <a:solidFill>
                <a:srgbClr val="000000"/>
              </a:solidFill>
              <a:latin typeface="Arial"/>
            </a:endParaRPr>
          </a:p>
        </p:txBody>
      </p:sp>
      <p:sp>
        <p:nvSpPr>
          <p:cNvPr id="12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遵守标准</a:t>
            </a:r>
            <a:endParaRPr lang="en-US" sz="2200" b="0" strike="noStrike" spc="-1">
              <a:solidFill>
                <a:srgbClr val="000000"/>
              </a:solidFill>
              <a:latin typeface="Arial"/>
            </a:endParaRPr>
          </a:p>
        </p:txBody>
      </p:sp>
      <p:sp>
        <p:nvSpPr>
          <p:cNvPr id="12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减少事故风险</a:t>
            </a:r>
            <a:endParaRPr lang="en-US" sz="1500" b="0" strike="noStrike" spc="-1">
              <a:solidFill>
                <a:srgbClr val="000000"/>
              </a:solidFill>
              <a:latin typeface="Arial"/>
            </a:endParaRPr>
          </a:p>
        </p:txBody>
      </p:sp>
      <p:sp>
        <p:nvSpPr>
          <p:cNvPr id="12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规范操作</a:t>
            </a:r>
            <a:endParaRPr lang="en-US" sz="2200" b="0" strike="noStrike" spc="-1">
              <a:solidFill>
                <a:srgbClr val="000000"/>
              </a:solidFill>
              <a:latin typeface="Arial"/>
            </a:endParaRPr>
          </a:p>
        </p:txBody>
      </p:sp>
      <p:sp>
        <p:nvSpPr>
          <p:cNvPr id="12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发现问题及时处理</a:t>
            </a:r>
            <a:endParaRPr lang="en-US" sz="1500" b="0" strike="noStrike" spc="-1">
              <a:solidFill>
                <a:srgbClr val="000000"/>
              </a:solidFill>
              <a:latin typeface="Arial"/>
            </a:endParaRPr>
          </a:p>
        </p:txBody>
      </p:sp>
      <p:sp>
        <p:nvSpPr>
          <p:cNvPr id="12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定期检查</a:t>
            </a:r>
            <a:endParaRPr lang="en-US" sz="2200" b="0" strike="noStrike" spc="-1">
              <a:solidFill>
                <a:srgbClr val="000000"/>
              </a:solidFill>
              <a:latin typeface="Arial"/>
            </a:endParaRPr>
          </a:p>
        </p:txBody>
      </p:sp>
      <p:sp>
        <p:nvSpPr>
          <p:cNvPr id="13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2"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安全生产责任制度</a:t>
            </a:r>
            <a:endParaRPr lang="en-US" sz="3600" b="0" strike="noStrike" spc="-1">
              <a:solidFill>
                <a:schemeClr val="dk1"/>
              </a:solidFill>
              <a:latin typeface="Arial"/>
            </a:endParaRPr>
          </a:p>
        </p:txBody>
      </p:sp>
      <p:sp>
        <p:nvSpPr>
          <p:cNvPr id="133"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建立规范制度</a:t>
            </a:r>
            <a:endParaRPr lang="en-US" sz="1500" b="0" strike="noStrike" spc="-1">
              <a:solidFill>
                <a:srgbClr val="000000"/>
              </a:solidFill>
              <a:latin typeface="Arial"/>
            </a:endParaRPr>
          </a:p>
        </p:txBody>
      </p:sp>
      <p:sp>
        <p:nvSpPr>
          <p:cNvPr id="134"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企业责任</a:t>
            </a:r>
            <a:endParaRPr lang="en-US" sz="2200" b="0" strike="noStrike" spc="-1">
              <a:solidFill>
                <a:srgbClr val="000000"/>
              </a:solidFill>
              <a:latin typeface="Arial"/>
            </a:endParaRPr>
          </a:p>
        </p:txBody>
      </p:sp>
      <p:sp>
        <p:nvSpPr>
          <p:cNvPr id="135"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积极配合管理</a:t>
            </a:r>
            <a:endParaRPr lang="en-US" sz="1500" b="0" strike="noStrike" spc="-1">
              <a:solidFill>
                <a:srgbClr val="000000"/>
              </a:solidFill>
              <a:latin typeface="Arial"/>
            </a:endParaRPr>
          </a:p>
        </p:txBody>
      </p:sp>
      <p:sp>
        <p:nvSpPr>
          <p:cNvPr id="136"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员工义务</a:t>
            </a:r>
            <a:endParaRPr lang="en-US" sz="2200" b="0" strike="noStrike" spc="-1">
              <a:solidFill>
                <a:srgbClr val="000000"/>
              </a:solidFill>
              <a:latin typeface="Arial"/>
            </a:endParaRPr>
          </a:p>
        </p:txBody>
      </p:sp>
      <p:sp>
        <p:nvSpPr>
          <p:cNvPr id="137"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持续提升技能</a:t>
            </a:r>
            <a:endParaRPr lang="en-US" sz="1500" b="0" strike="noStrike" spc="-1">
              <a:solidFill>
                <a:srgbClr val="000000"/>
              </a:solidFill>
              <a:latin typeface="Arial"/>
            </a:endParaRPr>
          </a:p>
        </p:txBody>
      </p:sp>
      <p:sp>
        <p:nvSpPr>
          <p:cNvPr id="138"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安全培训</a:t>
            </a:r>
            <a:endParaRPr lang="en-US" sz="2200" b="0" strike="noStrike" spc="-1">
              <a:solidFill>
                <a:srgbClr val="000000"/>
              </a:solidFill>
              <a:latin typeface="Arial"/>
            </a:endParaRPr>
          </a:p>
        </p:txBody>
      </p:sp>
      <p:sp>
        <p:nvSpPr>
          <p:cNvPr id="139"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0"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1"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安全生产风险评估与管控</a:t>
            </a:r>
            <a:endParaRPr lang="en-US" sz="3600" b="0" strike="noStrike" spc="-1">
              <a:solidFill>
                <a:schemeClr val="dk1"/>
              </a:solidFill>
              <a:latin typeface="Arial"/>
            </a:endParaRPr>
          </a:p>
        </p:txBody>
      </p:sp>
      <p:sp>
        <p:nvSpPr>
          <p:cNvPr id="142"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识别潜在风险</a:t>
            </a:r>
            <a:endParaRPr lang="en-US" sz="2000" b="0" strike="noStrike" spc="-1">
              <a:solidFill>
                <a:srgbClr val="000000"/>
              </a:solidFill>
              <a:latin typeface="Arial"/>
            </a:endParaRPr>
          </a:p>
        </p:txBody>
      </p:sp>
      <p:sp>
        <p:nvSpPr>
          <p:cNvPr id="143"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风险评估</a:t>
            </a:r>
            <a:endParaRPr lang="en-US" sz="3000" b="0" strike="noStrike" spc="-1">
              <a:solidFill>
                <a:srgbClr val="000000"/>
              </a:solidFill>
              <a:latin typeface="Arial"/>
            </a:endParaRPr>
          </a:p>
        </p:txBody>
      </p:sp>
      <p:sp>
        <p:nvSpPr>
          <p:cNvPr id="144"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45"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实时监控安全状态</a:t>
            </a:r>
            <a:endParaRPr lang="en-US" sz="2000" b="0" strike="noStrike" spc="-1">
              <a:solidFill>
                <a:srgbClr val="000000"/>
              </a:solidFill>
              <a:latin typeface="Arial"/>
            </a:endParaRPr>
          </a:p>
        </p:txBody>
      </p:sp>
      <p:sp>
        <p:nvSpPr>
          <p:cNvPr id="146"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监测数据</a:t>
            </a:r>
            <a:endParaRPr lang="en-US" sz="3000" b="0" strike="noStrike" spc="-1">
              <a:solidFill>
                <a:srgbClr val="000000"/>
              </a:solidFill>
              <a:latin typeface="Arial"/>
            </a:endParaRPr>
          </a:p>
        </p:txBody>
      </p:sp>
      <p:sp>
        <p:nvSpPr>
          <p:cNvPr id="14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8"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制定应急预案</a:t>
            </a:r>
            <a:endParaRPr lang="en-US" sz="2000" b="0" strike="noStrike" spc="-1">
              <a:solidFill>
                <a:srgbClr val="000000"/>
              </a:solidFill>
              <a:latin typeface="Arial"/>
            </a:endParaRPr>
          </a:p>
        </p:txBody>
      </p:sp>
      <p:sp>
        <p:nvSpPr>
          <p:cNvPr id="149"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管控措施</a:t>
            </a:r>
            <a:endParaRPr lang="en-US" sz="3000" b="0" strike="noStrike" spc="-1">
              <a:solidFill>
                <a:srgbClr val="000000"/>
              </a:solidFill>
              <a:latin typeface="Arial"/>
            </a:endParaRPr>
          </a:p>
        </p:txBody>
      </p:sp>
      <p:sp>
        <p:nvSpPr>
          <p:cNvPr id="150"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2"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设备检查</a:t>
            </a:r>
            <a:endParaRPr lang="en-US" sz="2200" b="0" strike="noStrike" spc="-1">
              <a:solidFill>
                <a:srgbClr val="000000"/>
              </a:solidFill>
              <a:latin typeface="Arial"/>
            </a:endParaRPr>
          </a:p>
        </p:txBody>
      </p:sp>
      <p:sp>
        <p:nvSpPr>
          <p:cNvPr id="153"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定期维护保养</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及时报修故障</a:t>
            </a:r>
            <a:endParaRPr lang="en-US" sz="1500" b="0" strike="noStrike" spc="-1">
              <a:solidFill>
                <a:srgbClr val="000000"/>
              </a:solidFill>
              <a:latin typeface="Arial"/>
            </a:endParaRPr>
          </a:p>
        </p:txBody>
      </p:sp>
      <p:sp>
        <p:nvSpPr>
          <p:cNvPr id="15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5"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事故应急</a:t>
            </a:r>
            <a:endParaRPr lang="en-US" sz="2200" b="0" strike="noStrike" spc="-1">
              <a:solidFill>
                <a:srgbClr val="000000"/>
              </a:solidFill>
              <a:latin typeface="Arial"/>
            </a:endParaRPr>
          </a:p>
        </p:txBody>
      </p:sp>
      <p:sp>
        <p:nvSpPr>
          <p:cNvPr id="156"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疏散逃生演练</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紧急报警处理</a:t>
            </a:r>
            <a:endParaRPr lang="en-US" sz="1500" b="0" strike="noStrike" spc="-1">
              <a:solidFill>
                <a:srgbClr val="000000"/>
              </a:solidFill>
              <a:latin typeface="Arial"/>
            </a:endParaRPr>
          </a:p>
        </p:txBody>
      </p:sp>
      <p:sp>
        <p:nvSpPr>
          <p:cNvPr id="15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8"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安全检查</a:t>
            </a:r>
            <a:endParaRPr lang="en-US" sz="2200" b="0" strike="noStrike" spc="-1">
              <a:solidFill>
                <a:srgbClr val="000000"/>
              </a:solidFill>
              <a:latin typeface="Arial"/>
            </a:endParaRPr>
          </a:p>
        </p:txBody>
      </p:sp>
      <p:sp>
        <p:nvSpPr>
          <p:cNvPr id="159"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定期巡查设施</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整改安全隐患</a:t>
            </a:r>
            <a:endParaRPr lang="en-US" sz="1500" b="0" strike="noStrike" spc="-1">
              <a:solidFill>
                <a:srgbClr val="000000"/>
              </a:solidFill>
              <a:latin typeface="Arial"/>
            </a:endParaRPr>
          </a:p>
        </p:txBody>
      </p:sp>
      <p:sp>
        <p:nvSpPr>
          <p:cNvPr id="160"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安全生产标准遵守指南</a:t>
            </a:r>
            <a:endParaRPr lang="en-US" sz="3600" b="0" strike="noStrike" spc="-1">
              <a:solidFill>
                <a:schemeClr val="dk1"/>
              </a:solidFill>
              <a:latin typeface="Arial"/>
            </a:endParaRPr>
          </a:p>
        </p:txBody>
      </p:sp>
      <p:sp>
        <p:nvSpPr>
          <p:cNvPr id="16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2"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操作规范</a:t>
            </a:r>
            <a:endParaRPr lang="en-US" sz="2200" b="0" strike="noStrike" spc="-1">
              <a:solidFill>
                <a:srgbClr val="000000"/>
              </a:solidFill>
              <a:latin typeface="Arial"/>
            </a:endParaRPr>
          </a:p>
        </p:txBody>
      </p:sp>
      <p:sp>
        <p:nvSpPr>
          <p:cNvPr id="163"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穿戴防护装备</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遵守作业规程</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6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安全生产法律法规的遵守和实施对企业的稳定发展和员工的生命安全至关重要。只有深入理解法规要求，明确责任义务，加强风险管控，才能构建一个安全的生产环境。</a:t>
            </a:r>
            <a:endParaRPr lang="en-US" sz="2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安全操作规程培训</a:t>
            </a:r>
            <a:endParaRPr lang="en-US" sz="3600" b="0" strike="noStrike" spc="-1">
              <a:solidFill>
                <a:schemeClr val="dk1"/>
              </a:solidFill>
              <a:latin typeface="Arial"/>
            </a:endParaRPr>
          </a:p>
        </p:txBody>
      </p:sp>
      <p:sp>
        <p:nvSpPr>
          <p:cNvPr id="16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电网设备操作规程</a:t>
            </a:r>
            <a:endParaRPr lang="en-US" sz="3500" b="0" strike="noStrike" spc="-1">
              <a:solidFill>
                <a:srgbClr val="000000"/>
              </a:solidFill>
              <a:latin typeface="Arial"/>
            </a:endParaRPr>
          </a:p>
        </p:txBody>
      </p:sp>
      <p:sp>
        <p:nvSpPr>
          <p:cNvPr id="17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电网设备操作规程的重要性在于确保设备的安全运行，避免事故发生。正确操作设备需要操作人员具备相关知识和技能，严格按照规程进行操作，确保设备运行稳定。</a:t>
            </a:r>
            <a:endParaRPr lang="en-US" sz="2500" b="0" strike="noStrike" spc="-1">
              <a:solidFill>
                <a:srgbClr val="000000"/>
              </a:solidFill>
              <a:latin typeface="Arial"/>
            </a:endParaRPr>
          </a:p>
        </p:txBody>
      </p:sp>
      <p:sp>
        <p:nvSpPr>
          <p:cNvPr id="17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紧急故障处理程序</a:t>
            </a:r>
            <a:endParaRPr lang="en-US" sz="3600" b="0" strike="noStrike" spc="-1">
              <a:solidFill>
                <a:schemeClr val="dk1"/>
              </a:solidFill>
              <a:latin typeface="Arial"/>
            </a:endParaRPr>
          </a:p>
        </p:txBody>
      </p:sp>
      <p:sp>
        <p:nvSpPr>
          <p:cNvPr id="17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操作人员需迅速响应，遵循规程处理</a:t>
            </a:r>
            <a:endParaRPr lang="en-US" sz="1500" b="0" strike="noStrike" spc="-1">
              <a:solidFill>
                <a:srgbClr val="000000"/>
              </a:solidFill>
              <a:latin typeface="Arial"/>
            </a:endParaRPr>
          </a:p>
        </p:txBody>
      </p:sp>
      <p:sp>
        <p:nvSpPr>
          <p:cNvPr id="17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操作要求</a:t>
            </a:r>
            <a:endParaRPr lang="en-US" sz="2200" b="0" strike="noStrike" spc="-1">
              <a:solidFill>
                <a:srgbClr val="000000"/>
              </a:solidFill>
              <a:latin typeface="Arial"/>
            </a:endParaRPr>
          </a:p>
        </p:txBody>
      </p:sp>
      <p:sp>
        <p:nvSpPr>
          <p:cNvPr id="17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迅速判断并采取相应措施</a:t>
            </a:r>
            <a:endParaRPr lang="en-US" sz="1500" b="0" strike="noStrike" spc="-1">
              <a:solidFill>
                <a:srgbClr val="000000"/>
              </a:solidFill>
              <a:latin typeface="Arial"/>
            </a:endParaRPr>
          </a:p>
        </p:txBody>
      </p:sp>
      <p:sp>
        <p:nvSpPr>
          <p:cNvPr id="17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快速处理</a:t>
            </a:r>
            <a:endParaRPr lang="en-US" sz="2200" b="0" strike="noStrike" spc="-1">
              <a:solidFill>
                <a:srgbClr val="000000"/>
              </a:solidFill>
              <a:latin typeface="Arial"/>
            </a:endParaRPr>
          </a:p>
        </p:txBody>
      </p:sp>
      <p:sp>
        <p:nvSpPr>
          <p:cNvPr id="17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按程序要求，保障人员和设备安全</a:t>
            </a:r>
            <a:endParaRPr lang="en-US" sz="1500" b="0" strike="noStrike" spc="-1">
              <a:solidFill>
                <a:srgbClr val="000000"/>
              </a:solidFill>
              <a:latin typeface="Arial"/>
            </a:endParaRPr>
          </a:p>
        </p:txBody>
      </p:sp>
      <p:sp>
        <p:nvSpPr>
          <p:cNvPr id="17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正确处理</a:t>
            </a:r>
            <a:endParaRPr lang="en-US" sz="2200" b="0" strike="noStrike" spc="-1">
              <a:solidFill>
                <a:srgbClr val="000000"/>
              </a:solidFill>
              <a:latin typeface="Arial"/>
            </a:endParaRPr>
          </a:p>
        </p:txBody>
      </p:sp>
      <p:sp>
        <p:nvSpPr>
          <p:cNvPr id="18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使用方法</a:t>
            </a:r>
            <a:endParaRPr lang="en-US" sz="2200" b="0" strike="noStrike" spc="-1">
              <a:solidFill>
                <a:srgbClr val="000000"/>
              </a:solidFill>
              <a:latin typeface="Arial"/>
            </a:endParaRPr>
          </a:p>
        </p:txBody>
      </p:sp>
      <p:sp>
        <p:nvSpPr>
          <p:cNvPr id="18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正确穿戴</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定期检查</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妥善保管</a:t>
            </a:r>
            <a:endParaRPr lang="en-US" sz="1500" b="0" strike="noStrike" spc="-1">
              <a:solidFill>
                <a:srgbClr val="000000"/>
              </a:solidFill>
              <a:latin typeface="Arial"/>
            </a:endParaRPr>
          </a:p>
        </p:txBody>
      </p:sp>
      <p:sp>
        <p:nvSpPr>
          <p:cNvPr id="18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维护保养</a:t>
            </a:r>
            <a:endParaRPr lang="en-US" sz="2200" b="0" strike="noStrike" spc="-1">
              <a:solidFill>
                <a:srgbClr val="000000"/>
              </a:solidFill>
              <a:latin typeface="Arial"/>
            </a:endParaRPr>
          </a:p>
        </p:txBody>
      </p:sp>
      <p:sp>
        <p:nvSpPr>
          <p:cNvPr id="18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清洁消毒</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定期更换</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检查破损</a:t>
            </a:r>
            <a:endParaRPr lang="en-US" sz="1500" b="0" strike="noStrike" spc="-1">
              <a:solidFill>
                <a:srgbClr val="000000"/>
              </a:solidFill>
              <a:latin typeface="Arial"/>
            </a:endParaRPr>
          </a:p>
        </p:txBody>
      </p:sp>
      <p:sp>
        <p:nvSpPr>
          <p:cNvPr id="18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9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安全装备使用规范</a:t>
            </a:r>
            <a:endParaRPr lang="en-US" sz="3600" b="0" strike="noStrike" spc="-1">
              <a:solidFill>
                <a:schemeClr val="dk1"/>
              </a:solidFill>
              <a:latin typeface="Arial"/>
            </a:endParaRPr>
          </a:p>
        </p:txBody>
      </p:sp>
      <p:sp>
        <p:nvSpPr>
          <p:cNvPr id="19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安全装备种类</a:t>
            </a:r>
            <a:endParaRPr lang="en-US" sz="2200" b="0" strike="noStrike" spc="-1">
              <a:solidFill>
                <a:srgbClr val="000000"/>
              </a:solidFill>
              <a:latin typeface="Arial"/>
            </a:endParaRPr>
          </a:p>
        </p:txBody>
      </p:sp>
      <p:sp>
        <p:nvSpPr>
          <p:cNvPr id="19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防护服</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安全帽</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护目镜</a:t>
            </a:r>
            <a:endParaRPr lang="en-US" sz="1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安全作业流程规范</a:t>
            </a:r>
            <a:endParaRPr lang="en-US" sz="3600" b="0" strike="noStrike" spc="-1">
              <a:solidFill>
                <a:schemeClr val="dk1"/>
              </a:solidFill>
              <a:latin typeface="Arial"/>
            </a:endParaRPr>
          </a:p>
        </p:txBody>
      </p:sp>
      <p:sp>
        <p:nvSpPr>
          <p:cNvPr id="19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确保作业过程安全</a:t>
            </a:r>
            <a:endParaRPr lang="en-US" sz="2000" b="0" strike="noStrike" spc="-1">
              <a:solidFill>
                <a:srgbClr val="000000"/>
              </a:solidFill>
              <a:latin typeface="Arial"/>
            </a:endParaRPr>
          </a:p>
        </p:txBody>
      </p:sp>
      <p:sp>
        <p:nvSpPr>
          <p:cNvPr id="19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设立目的</a:t>
            </a:r>
            <a:endParaRPr lang="en-US" sz="3000" b="0" strike="noStrike" spc="-1">
              <a:solidFill>
                <a:srgbClr val="000000"/>
              </a:solidFill>
              <a:latin typeface="Arial"/>
            </a:endParaRPr>
          </a:p>
        </p:txBody>
      </p:sp>
      <p:sp>
        <p:nvSpPr>
          <p:cNvPr id="19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0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20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0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准备工作、操作流程、验收</a:t>
            </a:r>
            <a:endParaRPr lang="en-US" sz="2000" b="0" strike="noStrike" spc="-1">
              <a:solidFill>
                <a:srgbClr val="000000"/>
              </a:solidFill>
              <a:latin typeface="Arial"/>
            </a:endParaRPr>
          </a:p>
        </p:txBody>
      </p:sp>
      <p:sp>
        <p:nvSpPr>
          <p:cNvPr id="20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执行步骤</a:t>
            </a:r>
            <a:endParaRPr lang="en-US" sz="3000" b="0" strike="noStrike" spc="-1">
              <a:solidFill>
                <a:srgbClr val="000000"/>
              </a:solidFill>
              <a:latin typeface="Arial"/>
            </a:endParaRPr>
          </a:p>
        </p:txBody>
      </p:sp>
      <p:sp>
        <p:nvSpPr>
          <p:cNvPr id="204"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0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总结与展望</a:t>
            </a:r>
            <a:endParaRPr lang="en-US" sz="3600" b="0" strike="noStrike" spc="-1">
              <a:solidFill>
                <a:schemeClr val="dk1"/>
              </a:solidFill>
              <a:latin typeface="Arial"/>
            </a:endParaRPr>
          </a:p>
        </p:txBody>
      </p:sp>
      <p:sp>
        <p:nvSpPr>
          <p:cNvPr id="20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提升操作人员安全意识</a:t>
            </a:r>
            <a:endParaRPr lang="en-US" sz="1500" b="0" strike="noStrike" spc="-1">
              <a:solidFill>
                <a:srgbClr val="000000"/>
              </a:solidFill>
              <a:latin typeface="Arial"/>
            </a:endParaRPr>
          </a:p>
        </p:txBody>
      </p:sp>
      <p:sp>
        <p:nvSpPr>
          <p:cNvPr id="20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培训效果</a:t>
            </a:r>
            <a:endParaRPr lang="en-US" sz="2200" b="0" strike="noStrike" spc="-1">
              <a:solidFill>
                <a:srgbClr val="000000"/>
              </a:solidFill>
              <a:latin typeface="Arial"/>
            </a:endParaRPr>
          </a:p>
        </p:txBody>
      </p:sp>
      <p:sp>
        <p:nvSpPr>
          <p:cNvPr id="20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持续加强规程培训</a:t>
            </a:r>
            <a:endParaRPr lang="en-US" sz="1500" b="0" strike="noStrike" spc="-1">
              <a:solidFill>
                <a:srgbClr val="000000"/>
              </a:solidFill>
              <a:latin typeface="Arial"/>
            </a:endParaRPr>
          </a:p>
        </p:txBody>
      </p:sp>
      <p:sp>
        <p:nvSpPr>
          <p:cNvPr id="20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未来发展</a:t>
            </a:r>
            <a:endParaRPr lang="en-US" sz="2200" b="0" strike="noStrike" spc="-1">
              <a:solidFill>
                <a:srgbClr val="000000"/>
              </a:solidFill>
              <a:latin typeface="Arial"/>
            </a:endParaRPr>
          </a:p>
        </p:txBody>
      </p:sp>
      <p:sp>
        <p:nvSpPr>
          <p:cNvPr id="21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推动行业安全生产工作</a:t>
            </a:r>
            <a:endParaRPr lang="en-US" sz="1500" b="0" strike="noStrike" spc="-1">
              <a:solidFill>
                <a:srgbClr val="000000"/>
              </a:solidFill>
              <a:latin typeface="Arial"/>
            </a:endParaRPr>
          </a:p>
        </p:txBody>
      </p:sp>
      <p:sp>
        <p:nvSpPr>
          <p:cNvPr id="21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a:t>
            </a:r>
            <a:endParaRPr lang="en-US" sz="2200" b="0" strike="noStrike" spc="-1">
              <a:solidFill>
                <a:srgbClr val="000000"/>
              </a:solidFill>
              <a:latin typeface="Arial"/>
            </a:endParaRPr>
          </a:p>
        </p:txBody>
      </p:sp>
      <p:sp>
        <p:nvSpPr>
          <p:cNvPr id="21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1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15"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第四章 事故应急预案培训</a:t>
            </a:r>
            <a:endParaRPr lang="en-US" sz="3600" b="0" strike="noStrike" spc="-1">
              <a:solidFill>
                <a:schemeClr val="dk1"/>
              </a:solidFill>
              <a:latin typeface="Arial"/>
            </a:endParaRPr>
          </a:p>
        </p:txBody>
      </p:sp>
      <p:sp>
        <p:nvSpPr>
          <p:cNvPr id="21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1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制定事故应急预案的重要性</a:t>
            </a:r>
            <a:endParaRPr lang="en-US" sz="3500" b="0" strike="noStrike" spc="-1">
              <a:solidFill>
                <a:srgbClr val="000000"/>
              </a:solidFill>
              <a:latin typeface="Arial"/>
            </a:endParaRPr>
          </a:p>
        </p:txBody>
      </p:sp>
      <p:sp>
        <p:nvSpPr>
          <p:cNvPr id="21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制定事故应急预案是保障企业安全生产的重要措施。只有提前预案，才能在紧急情况下有效、迅速地做出决策，保障员工和设施的安全。事故应急预案涵盖各种可能发生的危险情况，是企业应对突发事件的法定要求。</a:t>
            </a:r>
            <a:endParaRPr lang="en-US" sz="2500" b="0" strike="noStrike" spc="-1">
              <a:solidFill>
                <a:srgbClr val="000000"/>
              </a:solidFill>
              <a:latin typeface="Arial"/>
            </a:endParaRPr>
          </a:p>
        </p:txBody>
      </p:sp>
      <p:sp>
        <p:nvSpPr>
          <p:cNvPr id="22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2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事故应急预案的内容要点</a:t>
            </a:r>
            <a:endParaRPr lang="en-US" sz="3600" b="0" strike="noStrike" spc="-1">
              <a:solidFill>
                <a:schemeClr val="dk1"/>
              </a:solidFill>
              <a:latin typeface="Arial"/>
            </a:endParaRPr>
          </a:p>
        </p:txBody>
      </p:sp>
      <p:sp>
        <p:nvSpPr>
          <p:cNvPr id="22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什么是危险源，如何识别</a:t>
            </a:r>
            <a:endParaRPr lang="en-US" sz="1500" b="0" strike="noStrike" spc="-1">
              <a:solidFill>
                <a:srgbClr val="000000"/>
              </a:solidFill>
              <a:latin typeface="Arial"/>
            </a:endParaRPr>
          </a:p>
        </p:txBody>
      </p:sp>
      <p:sp>
        <p:nvSpPr>
          <p:cNvPr id="22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危险源识别</a:t>
            </a:r>
            <a:endParaRPr lang="en-US" sz="2200" b="0" strike="noStrike" spc="-1">
              <a:solidFill>
                <a:srgbClr val="000000"/>
              </a:solidFill>
              <a:latin typeface="Arial"/>
            </a:endParaRPr>
          </a:p>
        </p:txBody>
      </p:sp>
      <p:sp>
        <p:nvSpPr>
          <p:cNvPr id="22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具体的处置步骤和方法</a:t>
            </a:r>
            <a:endParaRPr lang="en-US" sz="1500" b="0" strike="noStrike" spc="-1">
              <a:solidFill>
                <a:srgbClr val="000000"/>
              </a:solidFill>
              <a:latin typeface="Arial"/>
            </a:endParaRPr>
          </a:p>
        </p:txBody>
      </p:sp>
      <p:sp>
        <p:nvSpPr>
          <p:cNvPr id="22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应急处置流程</a:t>
            </a:r>
            <a:endParaRPr lang="en-US" sz="2200" b="0" strike="noStrike" spc="-1">
              <a:solidFill>
                <a:srgbClr val="000000"/>
              </a:solidFill>
              <a:latin typeface="Arial"/>
            </a:endParaRPr>
          </a:p>
        </p:txBody>
      </p:sp>
      <p:sp>
        <p:nvSpPr>
          <p:cNvPr id="22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有效的信息传递方法和流程</a:t>
            </a:r>
            <a:endParaRPr lang="en-US" sz="1500" b="0" strike="noStrike" spc="-1">
              <a:solidFill>
                <a:srgbClr val="000000"/>
              </a:solidFill>
              <a:latin typeface="Arial"/>
            </a:endParaRPr>
          </a:p>
        </p:txBody>
      </p:sp>
      <p:sp>
        <p:nvSpPr>
          <p:cNvPr id="22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通讯应急方案</a:t>
            </a:r>
            <a:endParaRPr lang="en-US" sz="2200" b="0" strike="noStrike" spc="-1">
              <a:solidFill>
                <a:srgbClr val="000000"/>
              </a:solidFill>
              <a:latin typeface="Arial"/>
            </a:endParaRPr>
          </a:p>
        </p:txBody>
      </p:sp>
      <p:sp>
        <p:nvSpPr>
          <p:cNvPr id="22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应急物资的准备和储备</a:t>
            </a:r>
            <a:endParaRPr lang="en-US" sz="1500" b="0" strike="noStrike" spc="-1">
              <a:solidFill>
                <a:srgbClr val="000000"/>
              </a:solidFill>
              <a:latin typeface="Arial"/>
            </a:endParaRPr>
          </a:p>
        </p:txBody>
      </p:sp>
      <p:sp>
        <p:nvSpPr>
          <p:cNvPr id="22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装备物资准备</a:t>
            </a:r>
            <a:endParaRPr lang="en-US" sz="2200" b="0" strike="noStrike" spc="-1">
              <a:solidFill>
                <a:srgbClr val="000000"/>
              </a:solidFill>
              <a:latin typeface="Arial"/>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3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如何进行有效的演练</a:t>
            </a:r>
            <a:endParaRPr lang="en-US" sz="3600" b="0" strike="noStrike" spc="-1">
              <a:solidFill>
                <a:schemeClr val="dk1"/>
              </a:solidFill>
              <a:latin typeface="Arial"/>
            </a:endParaRPr>
          </a:p>
        </p:txBody>
      </p:sp>
      <p:sp>
        <p:nvSpPr>
          <p:cNvPr id="23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明确演练的具体目的和效果</a:t>
            </a:r>
            <a:endParaRPr lang="en-US" sz="1500" b="0" strike="noStrike" spc="-1">
              <a:solidFill>
                <a:srgbClr val="000000"/>
              </a:solidFill>
              <a:latin typeface="Arial"/>
            </a:endParaRPr>
          </a:p>
        </p:txBody>
      </p:sp>
      <p:sp>
        <p:nvSpPr>
          <p:cNvPr id="23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设定演练目标</a:t>
            </a:r>
            <a:endParaRPr lang="en-US" sz="2200" b="0" strike="noStrike" spc="-1">
              <a:solidFill>
                <a:srgbClr val="000000"/>
              </a:solidFill>
              <a:latin typeface="Arial"/>
            </a:endParaRPr>
          </a:p>
        </p:txBody>
      </p:sp>
      <p:sp>
        <p:nvSpPr>
          <p:cNvPr id="23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明确演练时间、地点和流程</a:t>
            </a:r>
            <a:endParaRPr lang="en-US" sz="1500" b="0" strike="noStrike" spc="-1">
              <a:solidFill>
                <a:srgbClr val="000000"/>
              </a:solidFill>
              <a:latin typeface="Arial"/>
            </a:endParaRPr>
          </a:p>
        </p:txBody>
      </p:sp>
      <p:sp>
        <p:nvSpPr>
          <p:cNvPr id="23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制定演练计划</a:t>
            </a:r>
            <a:endParaRPr lang="en-US" sz="2200" b="0" strike="noStrike" spc="-1">
              <a:solidFill>
                <a:srgbClr val="000000"/>
              </a:solidFill>
              <a:latin typeface="Arial"/>
            </a:endParaRPr>
          </a:p>
        </p:txBody>
      </p:sp>
      <p:sp>
        <p:nvSpPr>
          <p:cNvPr id="23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按计划进行模拟演练</a:t>
            </a:r>
            <a:endParaRPr lang="en-US" sz="1500" b="0" strike="noStrike" spc="-1">
              <a:solidFill>
                <a:srgbClr val="000000"/>
              </a:solidFill>
              <a:latin typeface="Arial"/>
            </a:endParaRPr>
          </a:p>
        </p:txBody>
      </p:sp>
      <p:sp>
        <p:nvSpPr>
          <p:cNvPr id="23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实施演练</a:t>
            </a:r>
            <a:endParaRPr lang="en-US" sz="2200" b="0" strike="noStrike" spc="-1">
              <a:solidFill>
                <a:srgbClr val="000000"/>
              </a:solidFill>
              <a:latin typeface="Arial"/>
            </a:endParaRPr>
          </a:p>
        </p:txBody>
      </p:sp>
      <p:sp>
        <p:nvSpPr>
          <p:cNvPr id="23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演练后对表现进行评估和总结</a:t>
            </a:r>
            <a:endParaRPr lang="en-US" sz="1500" b="0" strike="noStrike" spc="-1">
              <a:solidFill>
                <a:srgbClr val="000000"/>
              </a:solidFill>
              <a:latin typeface="Arial"/>
            </a:endParaRPr>
          </a:p>
        </p:txBody>
      </p:sp>
      <p:sp>
        <p:nvSpPr>
          <p:cNvPr id="23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总结评估</a:t>
            </a:r>
            <a:endParaRPr lang="en-US" sz="2200" b="0" strike="noStrike" spc="-1">
              <a:solidFill>
                <a:srgbClr val="000000"/>
              </a:solidFill>
              <a:latin typeface="Arial"/>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239"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事故应急预案的响应</a:t>
            </a:r>
            <a:endParaRPr lang="en-US" sz="3600" b="0" strike="noStrike" spc="-1">
              <a:solidFill>
                <a:schemeClr val="dk1"/>
              </a:solidFill>
              <a:latin typeface="Arial"/>
            </a:endParaRPr>
          </a:p>
        </p:txBody>
      </p:sp>
      <p:sp>
        <p:nvSpPr>
          <p:cNvPr id="240"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Arial"/>
                <a:ea typeface="微软雅黑"/>
              </a:rPr>
              <a:t> </a:t>
            </a:r>
            <a:endParaRPr lang="en-US" sz="2000" b="0" strike="noStrike" spc="-1">
              <a:solidFill>
                <a:srgbClr val="000000"/>
              </a:solidFill>
              <a:latin typeface="Arial"/>
            </a:endParaRPr>
          </a:p>
        </p:txBody>
      </p:sp>
      <p:sp>
        <p:nvSpPr>
          <p:cNvPr id="241"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事故发生时的应急响应流程</a:t>
            </a:r>
            <a:endParaRPr lang="en-US" sz="3000" b="0" strike="noStrike" spc="-1">
              <a:solidFill>
                <a:srgbClr val="000000"/>
              </a:solidFill>
              <a:latin typeface="Arial"/>
            </a:endParaRPr>
          </a:p>
        </p:txBody>
      </p:sp>
      <p:sp>
        <p:nvSpPr>
          <p:cNvPr id="242"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43"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44"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24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46"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 </a:t>
            </a:r>
            <a:endParaRPr lang="en-US" sz="2000" b="0" strike="noStrike" spc="-1">
              <a:solidFill>
                <a:srgbClr val="000000"/>
              </a:solidFill>
              <a:latin typeface="Arial"/>
            </a:endParaRPr>
          </a:p>
        </p:txBody>
      </p:sp>
      <p:sp>
        <p:nvSpPr>
          <p:cNvPr id="247"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应急响应中的员工角色分工</a:t>
            </a:r>
            <a:endParaRPr lang="en-US" sz="3000" b="0" strike="noStrike" spc="-1">
              <a:solidFill>
                <a:srgbClr val="000000"/>
              </a:solidFill>
              <a:latin typeface="Arial"/>
            </a:endParaRPr>
          </a:p>
        </p:txBody>
      </p:sp>
      <p:sp>
        <p:nvSpPr>
          <p:cNvPr id="248"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https://d.book118.com/498124043010006050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183</Paragraphs>
  <Slides>26</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26</vt:i4>
      </vt:variant>
    </vt:vector>
  </HeadingPairs>
  <TitlesOfParts>
    <vt:vector baseType="lpstr" size="34">
      <vt:lpstr>Arial</vt:lpstr>
      <vt:lpstr>Calibri</vt:lpstr>
      <vt:lpstr>微软雅黑</vt:lpstr>
      <vt:lpstr>Times New Roman</vt:lpstr>
      <vt:lpstr>Wingdings</vt:lpstr>
      <vt:lpstr>Symbol</vt:lpstr>
      <vt:lpstr>DejaVu Sans</vt:lpstr>
      <vt:lpstr>Office Theme</vt:lpstr>
      <vt:lpstr>电网燃气行业安全生产规章制度培训</vt:lpstr>
      <vt:lpstr>目录</vt:lpstr>
      <vt:lpstr>第1章 电网燃气行业安全生产规章制度培训</vt:lpstr>
      <vt:lpstr>电网燃气行业概述</vt:lpstr>
      <vt:lpstr>安全生产规章制度的重要性</vt:lpstr>
      <vt:lpstr> </vt:lpstr>
      <vt:lpstr>安全生产规章制度培训的目标</vt:lpstr>
      <vt:lpstr>第2章 安全生产法律法规培训</vt:lpstr>
      <vt:lpstr> </vt:lpstr>
      <vt:lpstr>安全生产标准的遵守</vt:lpstr>
      <vt:lpstr>安全生产责任制度</vt:lpstr>
      <vt:lpstr>安全生产风险评估与管控</vt:lpstr>
      <vt:lpstr>安全生产标准遵守指南</vt:lpstr>
      <vt:lpstr>总结</vt:lpstr>
      <vt:lpstr>第3章 安全操作规程培训</vt:lpstr>
      <vt:lpstr> </vt:lpstr>
      <vt:lpstr>紧急故障处理程序</vt:lpstr>
      <vt:lpstr>安全装备使用规范</vt:lpstr>
      <vt:lpstr>安全作业流程规范</vt:lpstr>
      <vt:lpstr>总结与展望</vt:lpstr>
      <vt:lpstr>第四章 事故应急预案培训</vt:lpstr>
      <vt:lpstr> </vt:lpstr>
      <vt:lpstr>事故应急预案的内容要点</vt:lpstr>
      <vt:lpstr>如何进行有效的演练</vt:lpstr>
      <vt:lpstr>事故应急预案的响应</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2024-09-29T14:33:35.987</cp:lastPrinted>
  <dcterms:created xsi:type="dcterms:W3CDTF">2024-09-29T06:33:36Z</dcterms:created>
  <dcterms:modified xsi:type="dcterms:W3CDTF">2024-09-29T06:33:38Z</dcterms:modified>
</cp:coreProperties>
</file>