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2AD6DB-245B-4260-9FA5-95D16B85B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CE3FE4-082D-4FE3-B137-D05255B7F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2E30C3-AEFA-4B4A-A3E2-D29115D3D5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8563F4-EBA5-478E-8D08-0828900957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E79F8D-4994-4EBE-9322-D1D49589CB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FBBF8E-642B-484B-9E6E-5CF8C0270D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415E7C-1EB2-4A9B-BB58-0F67A4375E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746FB-8E32-456E-8FFA-4E6D4EC81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7BBBC8-E588-4C5B-802E-0B62B5F4B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927CD-2F89-4F1D-9278-18A6D0981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8E13B-FFFD-46F5-95DD-E475C1F6A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250760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育法律法规基础知识点-教育法律关系责任救济\n## 1.教育法律法规的基本概念与意义\n### 1.1什么是教育法律法规及其重要性\n### 1.2教育法律法规的基本原则与作用\n### 1.3教育法律法规的历史发展与现状\n## 2.教育法律关系及其构成要素\n### 2.1教育法律关系的定义与特点\n### 2.2教育法律关系的主体与客体\n### 2.3教育法律关系的内容与表现形式\n## 3.教育法律责任及其类型\n### 3.1教育法律责任的定义与特点\n### 3.2教育法律责任的类型与承担方式\n### 3.3教育法律责任的认定与追究\n## 4.教育法律救济及其途径\n### 4.1教育法律救济的定义与意义\n### 4.2教育法律救济的途径与方式\n### 4.3教育法律救济的实践与改进\n## 5.教育法律法规在实际工作中的应用案例分析\n### 5.1教育法律法规在教育管理中的应用案例分析\n### 5.2教育法律法规在教育教学中的应用案例分析\n### 5.3教育法律法规在学生权益保护中的应用案例分析\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4400"/>
              <a:t>教育法律法规基础知识点-教育法律关系责任救济</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descr="{&quot;isTemplate&quot;:true,&quot;type&quot;:2}"/>
        <p:cNvGrpSpPr/>
        <p:nvPr/>
      </p:nvGrpSpPr>
      <p:grpSpPr>
        <a:xfrm>
          <a:off x="0" y="0"/>
          <a:ext cx="0" cy="0"/>
        </a:xfrm>
      </p:grpSpPr>
      <p:sp>
        <p:nvSpPr>
          <p:cNvPr id="13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教育法律法规的基本概念与意义</a:t>
            </a:r>
            <a:endParaRPr/>
          </a:p>
        </p:txBody>
      </p:sp>
      <p:sp>
        <p:nvSpPr>
          <p:cNvPr id="13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pic>
        <p:nvPicPr>
          <p:cNvPr id="18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5" name="Group 598"/>
            <p:cNvGrpSpPr/>
            <p:nvPr/>
          </p:nvGrpSpPr>
          <p:grpSpPr>
            <a:xfrm>
              <a:off x="763829" y="1414808"/>
              <a:ext cx="6972294" cy="2337649"/>
              <a:chOff x="763829" y="1414808"/>
              <a:chExt cx="6972294" cy="2337649"/>
            </a:xfrm>
          </p:grpSpPr>
          <p:sp>
            <p:nvSpPr>
              <p:cNvPr id="18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教育法律法规是规范教育活动的一系列法律文件</a:t>
                </a:r>
                <a:endParaRPr/>
              </a:p>
            </p:txBody>
          </p:sp>
          <p:sp>
            <p:nvSpPr>
              <p:cNvPr id="18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规定了教育制度、教育权益、教育责任等方面的内容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为维护教育秩序、保障教育权益提供了法律依据</a:t>
                </a:r>
                <a:endParaRPr/>
              </a:p>
            </p:txBody>
          </p:sp>
          <p:sp>
            <p:nvSpPr>
              <p:cNvPr id="18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2" name="Group 591"/>
            <p:cNvGrpSpPr/>
            <p:nvPr/>
          </p:nvGrpSpPr>
          <p:grpSpPr>
            <a:xfrm>
              <a:off x="689593" y="3949139"/>
              <a:ext cx="7078256" cy="2128975"/>
              <a:chOff x="689593" y="3949139"/>
              <a:chExt cx="7078256" cy="2128975"/>
            </a:xfrm>
          </p:grpSpPr>
          <p:sp>
            <p:nvSpPr>
              <p:cNvPr id="19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教育法律法规的重要性</a:t>
                </a:r>
                <a:endParaRPr/>
              </a:p>
            </p:txBody>
          </p:sp>
          <p:sp>
            <p:nvSpPr>
              <p:cNvPr id="19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有利于规范教育活动，维护教育秩序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有利于保障教育者和受教育者的合法权益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有利于促进教育事业的发展</a:t>
                </a:r>
                <a:endParaRPr/>
              </a:p>
            </p:txBody>
          </p:sp>
          <p:sp>
            <p:nvSpPr>
              <p:cNvPr id="19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什么是教育法律法规及其重要性</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pic>
        <p:nvPicPr>
          <p:cNvPr id="20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3" name="Group 598"/>
            <p:cNvGrpSpPr/>
            <p:nvPr/>
          </p:nvGrpSpPr>
          <p:grpSpPr>
            <a:xfrm>
              <a:off x="763829" y="1414808"/>
              <a:ext cx="6972294" cy="2337649"/>
              <a:chOff x="763829" y="1414808"/>
              <a:chExt cx="6972294" cy="2337649"/>
            </a:xfrm>
          </p:grpSpPr>
          <p:sp>
            <p:nvSpPr>
              <p:cNvPr id="20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教育法律法规的基本原则</a:t>
                </a:r>
                <a:endParaRPr/>
              </a:p>
            </p:txBody>
          </p:sp>
          <p:sp>
            <p:nvSpPr>
              <p:cNvPr id="20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公平原则：保障教育资源的公平分配，促进教育公平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尊重和保障人权原则：尊重和保护教育者和受教育者的合法权益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民主管理原则：充分发挥教育者和受教育者在教育活动中的主体作用</a:t>
                </a:r>
                <a:endParaRPr/>
              </a:p>
            </p:txBody>
          </p:sp>
          <p:sp>
            <p:nvSpPr>
              <p:cNvPr id="20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0" name="Group 591"/>
            <p:cNvGrpSpPr/>
            <p:nvPr/>
          </p:nvGrpSpPr>
          <p:grpSpPr>
            <a:xfrm>
              <a:off x="689593" y="3949139"/>
              <a:ext cx="7078256" cy="2128975"/>
              <a:chOff x="689593" y="3949139"/>
              <a:chExt cx="7078256" cy="2128975"/>
            </a:xfrm>
          </p:grpSpPr>
          <p:sp>
            <p:nvSpPr>
              <p:cNvPr id="21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教育法律法规的作用</a:t>
                </a:r>
                <a:endParaRPr/>
              </a:p>
            </p:txBody>
          </p:sp>
          <p:sp>
            <p:nvSpPr>
              <p:cNvPr id="21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规范作用：对教育活动进行规范和约束，维护教育秩序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引导作用：引导教育者和受教育者依法开展教育活动，提高教育质量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保障作用：保障教育者和受教育者的合法权益，促进教育事业的发展</a:t>
                </a:r>
                <a:endParaRPr/>
              </a:p>
            </p:txBody>
          </p:sp>
          <p:sp>
            <p:nvSpPr>
              <p:cNvPr id="21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教育法律法规的基本原则与作用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8" name="" descr="{&quot;isTemplate&quot;:true,&quot;type&quot;:3}"/>
        <p:cNvGrpSpPr/>
        <p:nvPr/>
      </p:nvGrpSpPr>
      <p:grpSpPr>
        <a:xfrm>
          <a:off x="0" y="0"/>
          <a:ext cx="0" cy="0"/>
        </a:xfrm>
      </p:grpSpPr>
      <p:sp>
        <p:nvSpPr>
          <p:cNvPr id="219"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教育法律法规的历史发展与现状</a:t>
            </a:r>
            <a:endParaRPr lang="en-US" sz="3600" b="1">
              <a:latin typeface="微软雅黑"/>
              <a:ea typeface="微软雅黑"/>
            </a:endParaRPr>
          </a:p>
        </p:txBody>
      </p:sp>
      <p:sp>
        <p:nvSpPr>
          <p:cNvPr id="220"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教育法律法规的历史发展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古代教育法律法规：以儒家经典为主导，强调教育者的道德修养和责任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近现代教育法律法规：受西方教育思想影响，注重教育制度的建立和改革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当代教育法律法规：适应社会发展需要，不断完善和丰富</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教育法律法规的现状   -已经形成较为完善的教育法律法规体系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教育法律法规内容更加全面，涵盖了教育活动的各个方面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教育法律法规的实施力度不断加大，教育秩序得到明显改善</a:t>
            </a:r>
            <a:endParaRPr/>
          </a:p>
        </p:txBody>
      </p:sp>
      <p:cxnSp>
        <p:nvCxnSpPr>
          <p:cNvPr id="221"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22"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3" name="" descr="{&quot;isTemplate&quot;:true,&quot;type&quot;:2}"/>
        <p:cNvGrpSpPr/>
        <p:nvPr/>
      </p:nvGrpSpPr>
      <p:grpSpPr>
        <a:xfrm>
          <a:off x="0" y="0"/>
          <a:ext cx="0" cy="0"/>
        </a:xfrm>
      </p:grpSpPr>
      <p:sp>
        <p:nvSpPr>
          <p:cNvPr id="224"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教育法律关系及其构成要素</a:t>
            </a:r>
            <a:endParaRPr/>
          </a:p>
        </p:txBody>
      </p:sp>
      <p:sp>
        <p:nvSpPr>
          <p:cNvPr id="22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6" name="" descr="{&quot;isTemplate&quot;:true,&quot;type&quot;:3}"/>
        <p:cNvGrpSpPr/>
        <p:nvPr/>
      </p:nvGrpSpPr>
      <p:grpSpPr>
        <a:xfrm>
          <a:off x="0" y="0"/>
          <a:ext cx="0" cy="0"/>
        </a:xfrm>
      </p:grpSpPr>
      <p:pic>
        <p:nvPicPr>
          <p:cNvPr id="22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9" name="Group 598"/>
            <p:cNvGrpSpPr/>
            <p:nvPr/>
          </p:nvGrpSpPr>
          <p:grpSpPr>
            <a:xfrm>
              <a:off x="763829" y="1414808"/>
              <a:ext cx="6972294" cy="2337649"/>
              <a:chOff x="763829" y="1414808"/>
              <a:chExt cx="6972294" cy="2337649"/>
            </a:xfrm>
          </p:grpSpPr>
          <p:sp>
            <p:nvSpPr>
              <p:cNvPr id="23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教育法律关系的定义</a:t>
                </a:r>
                <a:endParaRPr/>
              </a:p>
            </p:txBody>
          </p:sp>
          <p:sp>
            <p:nvSpPr>
              <p:cNvPr id="23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教育法律关系是教育法律法规所调整的教育活动中，教育者和受教育者之间、教育者与教育机构之间、教育机构与受教育者之间的权利和义务关系</a:t>
                </a:r>
                <a:endParaRPr/>
              </a:p>
            </p:txBody>
          </p:sp>
          <p:sp>
            <p:nvSpPr>
              <p:cNvPr id="23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6" name="Group 591"/>
            <p:cNvGrpSpPr/>
            <p:nvPr/>
          </p:nvGrpSpPr>
          <p:grpSpPr>
            <a:xfrm>
              <a:off x="689593" y="3949139"/>
              <a:ext cx="7078256" cy="2128975"/>
              <a:chOff x="689593" y="3949139"/>
              <a:chExt cx="7078256" cy="2128975"/>
            </a:xfrm>
          </p:grpSpPr>
          <p:sp>
            <p:nvSpPr>
              <p:cNvPr id="23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教育法律关系的特点</a:t>
                </a:r>
                <a:endParaRPr/>
              </a:p>
            </p:txBody>
          </p:sp>
          <p:sp>
            <p:nvSpPr>
              <p:cNvPr id="23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主体特定性：教育法律关系的主体是教育者和受教育者、教育机构和受教育者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内容法定性：教育法律关系的内容是由教育法律法规明确规定的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权利与义务的对等性：教育法律关系中的权利和义务是相互对等的</a:t>
                </a:r>
                <a:endParaRPr/>
              </a:p>
            </p:txBody>
          </p:sp>
          <p:sp>
            <p:nvSpPr>
              <p:cNvPr id="23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教育法律关系的定义与特点</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4" name="" descr="{&quot;isTemplate&quot;:true,&quot;type&quot;:3}"/>
        <p:cNvGrpSpPr/>
        <p:nvPr/>
      </p:nvGrpSpPr>
      <p:grpSpPr>
        <a:xfrm>
          <a:off x="0" y="0"/>
          <a:ext cx="0" cy="0"/>
        </a:xfrm>
      </p:grpSpPr>
      <p:sp>
        <p:nvSpPr>
          <p:cNvPr id="24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教育法律关系的主体与客体</a:t>
            </a:r>
            <a:endParaRPr lang="en-US" altLang="zh-CN" sz="2800" b="1">
              <a:latin typeface="+mj-ea"/>
              <a:ea typeface="+mj-ea"/>
            </a:endParaRPr>
          </a:p>
        </p:txBody>
      </p:sp>
      <p:grpSp>
        <p:nvGrpSpPr>
          <p:cNvPr id="24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7" name=""/>
            <p:cNvGrpSpPr/>
            <p:nvPr/>
          </p:nvGrpSpPr>
          <p:grpSpPr>
            <a:xfrm>
              <a:off x="660399" y="2074672"/>
              <a:ext cx="5100082" cy="4536540"/>
              <a:chOff x="660399" y="2074672"/>
              <a:chExt cx="5100082" cy="4536540"/>
            </a:xfrm>
          </p:grpSpPr>
          <p:sp>
            <p:nvSpPr>
              <p:cNvPr id="24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教育法律关系的主体</a:t>
                </a:r>
                <a:endParaRPr lang="en-US" altLang="zh-CN" sz="2000" b="1">
                  <a:latin typeface="Microsoft YaHei" panose="020b0503020204020204" pitchFamily="34" charset="-122"/>
                  <a:ea typeface="Microsoft YaHei" panose="020b0503020204020204" pitchFamily="34" charset="-122"/>
                </a:endParaRPr>
              </a:p>
            </p:txBody>
          </p:sp>
          <p:sp>
            <p:nvSpPr>
              <p:cNvPr id="25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教育者：包括教师、教育行政人员等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受教育者：包括学生、学员等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教育机构：包括学校、幼儿园、培训机构等</a:t>
                </a:r>
                <a:endParaRPr/>
              </a:p>
            </p:txBody>
          </p:sp>
          <p:pic>
            <p:nvPicPr>
              <p:cNvPr id="25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2" name=""/>
            <p:cNvGrpSpPr/>
            <p:nvPr/>
          </p:nvGrpSpPr>
          <p:grpSpPr>
            <a:xfrm>
              <a:off x="6431519" y="2074672"/>
              <a:ext cx="5100082" cy="4536540"/>
              <a:chOff x="660399" y="2074672"/>
              <a:chExt cx="5100082" cy="4536540"/>
            </a:xfrm>
          </p:grpSpPr>
          <p:sp>
            <p:nvSpPr>
              <p:cNvPr id="25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教育法律关系的客体</a:t>
                </a:r>
                <a:endParaRPr lang="en-US" altLang="zh-CN" sz="2000" b="1">
                  <a:latin typeface="Microsoft YaHei" panose="020b0503020204020204" pitchFamily="34" charset="-122"/>
                  <a:ea typeface="Microsoft YaHei" panose="020b0503020204020204" pitchFamily="34" charset="-122"/>
                </a:endParaRPr>
              </a:p>
            </p:txBody>
          </p:sp>
          <p:sp>
            <p:nvSpPr>
              <p:cNvPr id="25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教育权益：包括受教育权、教育平等权、教育选择权等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教育资源：包括教育设施、教育经费、教育师资等</a:t>
                </a:r>
                <a:endParaRPr/>
              </a:p>
            </p:txBody>
          </p:sp>
          <p:pic>
            <p:nvPicPr>
              <p:cNvPr id="25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7" name="" descr="{&quot;isTemplate&quot;:true,&quot;type&quot;:3}"/>
        <p:cNvGrpSpPr/>
        <p:nvPr/>
      </p:nvGrpSpPr>
      <p:grpSpPr>
        <a:xfrm>
          <a:off x="0" y="0"/>
          <a:ext cx="0" cy="0"/>
        </a:xfrm>
      </p:grpSpPr>
      <p:sp>
        <p:nvSpPr>
          <p:cNvPr id="25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教育法律关系的内容与表现形式</a:t>
            </a:r>
            <a:endParaRPr lang="en-US" altLang="zh-CN" sz="2800" b="1">
              <a:latin typeface="+mj-ea"/>
              <a:ea typeface="+mj-ea"/>
            </a:endParaRPr>
          </a:p>
        </p:txBody>
      </p:sp>
      <p:grpSp>
        <p:nvGrpSpPr>
          <p:cNvPr id="259"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0" name=""/>
            <p:cNvGrpSpPr/>
            <p:nvPr/>
          </p:nvGrpSpPr>
          <p:grpSpPr>
            <a:xfrm>
              <a:off x="660399" y="2074672"/>
              <a:ext cx="5100082" cy="4536540"/>
              <a:chOff x="660399" y="2074672"/>
              <a:chExt cx="5100082" cy="4536540"/>
            </a:xfrm>
          </p:grpSpPr>
          <p:sp>
            <p:nvSpPr>
              <p:cNvPr id="26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教育法律关系的内容</a:t>
                </a:r>
                <a:endParaRPr lang="en-US" altLang="zh-CN" sz="2000" b="1">
                  <a:latin typeface="Microsoft YaHei" panose="020b0503020204020204" pitchFamily="34" charset="-122"/>
                  <a:ea typeface="Microsoft YaHei" panose="020b0503020204020204" pitchFamily="34" charset="-122"/>
                </a:endParaRPr>
              </a:p>
            </p:txBody>
          </p:sp>
          <p:sp>
            <p:nvSpPr>
              <p:cNvPr id="26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权利：教育者和受教育者享有的教育权益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义务：教育者和受教育者在教育活动中应履行的责任</a:t>
                </a:r>
                <a:endParaRPr/>
              </a:p>
            </p:txBody>
          </p:sp>
          <p:pic>
            <p:nvPicPr>
              <p:cNvPr id="26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65" name=""/>
            <p:cNvGrpSpPr/>
            <p:nvPr/>
          </p:nvGrpSpPr>
          <p:grpSpPr>
            <a:xfrm>
              <a:off x="6431519" y="2074672"/>
              <a:ext cx="5100082" cy="4536540"/>
              <a:chOff x="660399" y="2074672"/>
              <a:chExt cx="5100082" cy="4536540"/>
            </a:xfrm>
          </p:grpSpPr>
          <p:sp>
            <p:nvSpPr>
              <p:cNvPr id="26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教育法律关系的形式</a:t>
                </a:r>
                <a:endParaRPr lang="en-US" altLang="zh-CN" sz="2000" b="1">
                  <a:latin typeface="Microsoft YaHei" panose="020b0503020204020204" pitchFamily="34" charset="-122"/>
                  <a:ea typeface="Microsoft YaHei" panose="020b0503020204020204" pitchFamily="34" charset="-122"/>
                </a:endParaRPr>
              </a:p>
            </p:txBody>
          </p:sp>
          <p:sp>
            <p:nvSpPr>
              <p:cNvPr id="26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法定形式：教育法律法规明确规定的权利和义务关系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契约形式：教育者和受教育者之间通过合同约定确立的权利和义务关系</a:t>
                </a:r>
                <a:endParaRPr/>
              </a:p>
            </p:txBody>
          </p:sp>
          <p:pic>
            <p:nvPicPr>
              <p:cNvPr id="26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教育法律责任及其类型</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教育法律责任的定义</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教育法律责任是指教育法律关系主体在违反教育法律法规规定的权利和义务时，应承担的法律后果</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教育法律责任的特点</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主体特定性：教育法律责任的主体是教育法律关系主体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行为违法性：教育法律责任的行为是违反教育法律法规规定的行为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责任法定性：教育法律责任的种类和程度是由教育法律法规明确规定的</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教育法律责任的定义与特点</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https://d.book118.com/498125076066006041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教育法律法规基础知识点-教育法律关系责任救济</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2024-09-20T08:02:09.353</cp:lastPrinted>
  <dcterms:created xsi:type="dcterms:W3CDTF">2024-09-20T00:02:09Z</dcterms:created>
  <dcterms:modified xsi:type="dcterms:W3CDTF">2024-09-20T00:02:11Z</dcterms:modified>
</cp:coreProperties>
</file>