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6FDF058-91C4-43CE-B9F9-5D7470AFAB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7AF1099-C03F-4E56-8430-23A87AC1F2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396EDA8-F7BF-49D2-9D29-58D0FF5764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8CC9B63-CE57-4C4B-BABC-C14D4241E0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9F78EED-28F1-464E-A537-C5C87F62A9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290D408-25AD-40B2-86CE-9279EFF4A3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E8C2BB3-AE8D-4160-AEF7-F4855663F8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D872AD0-7F21-4ADA-B1EE-1E170BB93D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2933543-890A-4B3F-A1D8-0C874D0380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84DE51D-EFBC-4AAC-985C-53F862147D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C4BA027-DE9D-4205-979D-CFB42121C8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98127024010006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723949" y="1562007"/>
            <a:ext cx="8744102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《真假声的科学原理》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19901" y="3818645"/>
            <a:ext cx="8024774" cy="4828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25012" y="5590905"/>
            <a:ext cx="1941977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2024-01-29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92925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真假声的生理基础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真假声的发声机制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真假声在歌唱中的应用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真假声的评估与诊断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真假声的训练与提高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揭示真假声产生的科学机制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本文旨在通过深入研究和分析真假声产生的生理和声学机制，帮助读者更好地理解和区分真假声。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应对假声现象的挑战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假声作为一种常见的语音现象，对语音识别、语音合成等领域的研究和应用带来了诸多挑战。通过本文的探讨，有助于为相关领域的研究和应用提供理论支持和实践指导。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真声的定义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真声是指声带在发声时处于完全振动状态，产生的声音具有较强的音量和较好的音质，是日常说话和歌唱中的主要声音。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假声的定义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假声是指声带在发声时处于部分振动或边缘振动状态，产生的声音具有较弱的音量和较高的音调，通常在模仿、表演或某些特定的音乐风格中使用。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真假声的区别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真声和假声的主要区别在于声带的振动状态和声音的音质、音量等方面。真声的声带振动充分，声音自然、饱满；而假声的声带振动不充分，声音尖锐、刺耳。此外，真声和假声在发声时的气息控制、喉部肌肉紧张度等方面也存在差异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真假声的定义与区别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真假声的生理基础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435703" y="1925288"/>
            <a:ext cx="3294412" cy="3432906"/>
            <a:chOff x="1435703" y="1925288"/>
            <a:chExt cx="3294412" cy="3432906"/>
          </a:xfrm>
        </p:grpSpPr>
        <p:sp>
          <p:nvSpPr>
            <p:cNvPr id="3" name="AutoShape 3"/>
            <p:cNvSpPr/>
            <p:nvPr/>
          </p:nvSpPr>
          <p:spPr>
            <a:xfrm>
              <a:off x="1435703" y="1925288"/>
              <a:ext cx="3294412" cy="3294412"/>
            </a:xfrm>
            <a:prstGeom prst="blockArc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10800000">
              <a:off x="1435703" y="2063782"/>
              <a:ext cx="3294412" cy="3294412"/>
            </a:xfrm>
            <a:prstGeom prst="blockArc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2699099" y="3358880"/>
            <a:ext cx="767367" cy="703933"/>
          </a:xfrm>
          <a:custGeom>
            <a:rect l="l" t="t" r="r" b="b"/>
            <a:pathLst>
              <a:path w="986" h="905">
                <a:moveTo>
                  <a:pt x="298" y="855"/>
                </a:moveTo>
                <a:lnTo>
                  <a:pt x="359" y="855"/>
                </a:lnTo>
                <a:lnTo>
                  <a:pt x="359" y="855"/>
                </a:lnTo>
                <a:lnTo>
                  <a:pt x="374" y="838"/>
                </a:lnTo>
                <a:lnTo>
                  <a:pt x="388" y="819"/>
                </a:lnTo>
                <a:lnTo>
                  <a:pt x="401" y="799"/>
                </a:lnTo>
                <a:lnTo>
                  <a:pt x="412" y="776"/>
                </a:lnTo>
                <a:lnTo>
                  <a:pt x="421" y="752"/>
                </a:lnTo>
                <a:lnTo>
                  <a:pt x="427" y="725"/>
                </a:lnTo>
                <a:lnTo>
                  <a:pt x="432" y="697"/>
                </a:lnTo>
                <a:lnTo>
                  <a:pt x="436" y="666"/>
                </a:lnTo>
                <a:lnTo>
                  <a:pt x="425" y="666"/>
                </a:lnTo>
                <a:lnTo>
                  <a:pt x="425" y="666"/>
                </a:lnTo>
                <a:lnTo>
                  <a:pt x="418" y="666"/>
                </a:lnTo>
                <a:lnTo>
                  <a:pt x="412" y="664"/>
                </a:lnTo>
                <a:lnTo>
                  <a:pt x="405" y="661"/>
                </a:lnTo>
                <a:lnTo>
                  <a:pt x="401" y="656"/>
                </a:lnTo>
                <a:lnTo>
                  <a:pt x="397" y="651"/>
                </a:lnTo>
                <a:lnTo>
                  <a:pt x="393" y="646"/>
                </a:lnTo>
                <a:lnTo>
                  <a:pt x="391" y="639"/>
                </a:lnTo>
                <a:lnTo>
                  <a:pt x="390" y="633"/>
                </a:lnTo>
                <a:lnTo>
                  <a:pt x="390" y="633"/>
                </a:lnTo>
                <a:lnTo>
                  <a:pt x="390" y="633"/>
                </a:lnTo>
                <a:lnTo>
                  <a:pt x="391" y="625"/>
                </a:lnTo>
                <a:lnTo>
                  <a:pt x="393" y="620"/>
                </a:lnTo>
                <a:lnTo>
                  <a:pt x="397" y="613"/>
                </a:lnTo>
                <a:lnTo>
                  <a:pt x="401" y="609"/>
                </a:lnTo>
                <a:lnTo>
                  <a:pt x="405" y="604"/>
                </a:lnTo>
                <a:lnTo>
                  <a:pt x="412" y="601"/>
                </a:lnTo>
                <a:lnTo>
                  <a:pt x="418" y="599"/>
                </a:lnTo>
                <a:lnTo>
                  <a:pt x="425" y="598"/>
                </a:lnTo>
                <a:lnTo>
                  <a:pt x="442" y="598"/>
                </a:lnTo>
                <a:lnTo>
                  <a:pt x="442" y="598"/>
                </a:lnTo>
                <a:lnTo>
                  <a:pt x="417" y="573"/>
                </a:lnTo>
                <a:lnTo>
                  <a:pt x="393" y="546"/>
                </a:lnTo>
                <a:lnTo>
                  <a:pt x="371" y="519"/>
                </a:lnTo>
                <a:lnTo>
                  <a:pt x="351" y="489"/>
                </a:lnTo>
                <a:lnTo>
                  <a:pt x="337" y="512"/>
                </a:lnTo>
                <a:lnTo>
                  <a:pt x="337" y="512"/>
                </a:lnTo>
                <a:lnTo>
                  <a:pt x="277" y="476"/>
                </a:lnTo>
                <a:lnTo>
                  <a:pt x="248" y="458"/>
                </a:lnTo>
                <a:lnTo>
                  <a:pt x="219" y="438"/>
                </a:lnTo>
                <a:lnTo>
                  <a:pt x="191" y="418"/>
                </a:lnTo>
                <a:lnTo>
                  <a:pt x="164" y="395"/>
                </a:lnTo>
                <a:lnTo>
                  <a:pt x="138" y="371"/>
                </a:lnTo>
                <a:lnTo>
                  <a:pt x="126" y="358"/>
                </a:lnTo>
                <a:lnTo>
                  <a:pt x="114" y="345"/>
                </a:lnTo>
                <a:lnTo>
                  <a:pt x="114" y="345"/>
                </a:lnTo>
                <a:lnTo>
                  <a:pt x="102" y="331"/>
                </a:lnTo>
                <a:lnTo>
                  <a:pt x="92" y="317"/>
                </a:lnTo>
                <a:lnTo>
                  <a:pt x="81" y="301"/>
                </a:lnTo>
                <a:lnTo>
                  <a:pt x="71" y="285"/>
                </a:lnTo>
                <a:lnTo>
                  <a:pt x="61" y="269"/>
                </a:lnTo>
                <a:lnTo>
                  <a:pt x="53" y="251"/>
                </a:lnTo>
                <a:lnTo>
                  <a:pt x="44" y="234"/>
                </a:lnTo>
                <a:lnTo>
                  <a:pt x="36" y="216"/>
                </a:lnTo>
                <a:lnTo>
                  <a:pt x="30" y="196"/>
                </a:lnTo>
                <a:lnTo>
                  <a:pt x="23" y="175"/>
                </a:lnTo>
                <a:lnTo>
                  <a:pt x="18" y="154"/>
                </a:lnTo>
                <a:lnTo>
                  <a:pt x="13" y="132"/>
                </a:lnTo>
                <a:lnTo>
                  <a:pt x="9" y="108"/>
                </a:lnTo>
                <a:lnTo>
                  <a:pt x="6" y="84"/>
                </a:lnTo>
                <a:lnTo>
                  <a:pt x="4" y="59"/>
                </a:lnTo>
                <a:lnTo>
                  <a:pt x="3" y="33"/>
                </a:lnTo>
                <a:lnTo>
                  <a:pt x="0" y="0"/>
                </a:lnTo>
                <a:lnTo>
                  <a:pt x="33" y="7"/>
                </a:lnTo>
                <a:lnTo>
                  <a:pt x="239" y="55"/>
                </a:lnTo>
                <a:lnTo>
                  <a:pt x="252" y="58"/>
                </a:lnTo>
                <a:lnTo>
                  <a:pt x="252" y="58"/>
                </a:lnTo>
                <a:lnTo>
                  <a:pt x="256" y="23"/>
                </a:lnTo>
                <a:lnTo>
                  <a:pt x="473" y="23"/>
                </a:lnTo>
                <a:lnTo>
                  <a:pt x="520" y="23"/>
                </a:lnTo>
                <a:lnTo>
                  <a:pt x="737" y="23"/>
                </a:lnTo>
                <a:lnTo>
                  <a:pt x="737" y="23"/>
                </a:lnTo>
                <a:lnTo>
                  <a:pt x="740" y="57"/>
                </a:lnTo>
                <a:lnTo>
                  <a:pt x="751" y="55"/>
                </a:lnTo>
                <a:lnTo>
                  <a:pt x="956" y="7"/>
                </a:lnTo>
                <a:lnTo>
                  <a:pt x="988" y="0"/>
                </a:lnTo>
                <a:lnTo>
                  <a:pt x="987" y="33"/>
                </a:lnTo>
                <a:lnTo>
                  <a:pt x="987" y="33"/>
                </a:lnTo>
                <a:lnTo>
                  <a:pt x="986" y="59"/>
                </a:lnTo>
                <a:lnTo>
                  <a:pt x="983" y="84"/>
                </a:lnTo>
                <a:lnTo>
                  <a:pt x="980" y="108"/>
                </a:lnTo>
                <a:lnTo>
                  <a:pt x="976" y="132"/>
                </a:lnTo>
                <a:lnTo>
                  <a:pt x="971" y="154"/>
                </a:lnTo>
                <a:lnTo>
                  <a:pt x="965" y="175"/>
                </a:lnTo>
                <a:lnTo>
                  <a:pt x="960" y="196"/>
                </a:lnTo>
                <a:lnTo>
                  <a:pt x="952" y="216"/>
                </a:lnTo>
                <a:lnTo>
                  <a:pt x="945" y="234"/>
                </a:lnTo>
                <a:lnTo>
                  <a:pt x="936" y="251"/>
                </a:lnTo>
                <a:lnTo>
                  <a:pt x="927" y="269"/>
                </a:lnTo>
                <a:lnTo>
                  <a:pt x="918" y="285"/>
                </a:lnTo>
                <a:lnTo>
                  <a:pt x="908" y="301"/>
                </a:lnTo>
                <a:lnTo>
                  <a:pt x="897" y="317"/>
                </a:lnTo>
                <a:lnTo>
                  <a:pt x="886" y="331"/>
                </a:lnTo>
                <a:lnTo>
                  <a:pt x="874" y="345"/>
                </a:lnTo>
                <a:lnTo>
                  <a:pt x="874" y="345"/>
                </a:lnTo>
                <a:lnTo>
                  <a:pt x="862" y="358"/>
                </a:lnTo>
                <a:lnTo>
                  <a:pt x="850" y="371"/>
                </a:lnTo>
                <a:lnTo>
                  <a:pt x="825" y="395"/>
                </a:lnTo>
                <a:lnTo>
                  <a:pt x="798" y="418"/>
                </a:lnTo>
                <a:lnTo>
                  <a:pt x="770" y="438"/>
                </a:lnTo>
                <a:lnTo>
                  <a:pt x="742" y="458"/>
                </a:lnTo>
                <a:lnTo>
                  <a:pt x="713" y="476"/>
                </a:lnTo>
                <a:lnTo>
                  <a:pt x="653" y="512"/>
                </a:lnTo>
                <a:lnTo>
                  <a:pt x="640" y="491"/>
                </a:lnTo>
                <a:lnTo>
                  <a:pt x="640" y="491"/>
                </a:lnTo>
                <a:lnTo>
                  <a:pt x="620" y="521"/>
                </a:lnTo>
                <a:lnTo>
                  <a:pt x="599" y="548"/>
                </a:lnTo>
                <a:lnTo>
                  <a:pt x="576" y="574"/>
                </a:lnTo>
                <a:lnTo>
                  <a:pt x="551" y="598"/>
                </a:lnTo>
                <a:lnTo>
                  <a:pt x="567" y="598"/>
                </a:lnTo>
                <a:lnTo>
                  <a:pt x="567" y="598"/>
                </a:lnTo>
                <a:lnTo>
                  <a:pt x="574" y="599"/>
                </a:lnTo>
                <a:lnTo>
                  <a:pt x="580" y="601"/>
                </a:lnTo>
                <a:lnTo>
                  <a:pt x="586" y="604"/>
                </a:lnTo>
                <a:lnTo>
                  <a:pt x="591" y="609"/>
                </a:lnTo>
                <a:lnTo>
                  <a:pt x="595" y="613"/>
                </a:lnTo>
                <a:lnTo>
                  <a:pt x="599" y="620"/>
                </a:lnTo>
                <a:lnTo>
                  <a:pt x="601" y="625"/>
                </a:lnTo>
                <a:lnTo>
                  <a:pt x="601" y="633"/>
                </a:lnTo>
                <a:lnTo>
                  <a:pt x="601" y="633"/>
                </a:lnTo>
                <a:lnTo>
                  <a:pt x="601" y="633"/>
                </a:lnTo>
                <a:lnTo>
                  <a:pt x="601" y="639"/>
                </a:lnTo>
                <a:lnTo>
                  <a:pt x="599" y="646"/>
                </a:lnTo>
                <a:lnTo>
                  <a:pt x="595" y="651"/>
                </a:lnTo>
                <a:lnTo>
                  <a:pt x="591" y="656"/>
                </a:lnTo>
                <a:lnTo>
                  <a:pt x="586" y="661"/>
                </a:lnTo>
                <a:lnTo>
                  <a:pt x="580" y="664"/>
                </a:lnTo>
                <a:lnTo>
                  <a:pt x="574" y="666"/>
                </a:lnTo>
                <a:lnTo>
                  <a:pt x="567" y="666"/>
                </a:lnTo>
                <a:lnTo>
                  <a:pt x="557" y="666"/>
                </a:lnTo>
                <a:lnTo>
                  <a:pt x="557" y="666"/>
                </a:lnTo>
                <a:lnTo>
                  <a:pt x="561" y="697"/>
                </a:lnTo>
                <a:lnTo>
                  <a:pt x="565" y="725"/>
                </a:lnTo>
                <a:lnTo>
                  <a:pt x="572" y="752"/>
                </a:lnTo>
                <a:lnTo>
                  <a:pt x="581" y="776"/>
                </a:lnTo>
                <a:lnTo>
                  <a:pt x="592" y="799"/>
                </a:lnTo>
                <a:lnTo>
                  <a:pt x="605" y="819"/>
                </a:lnTo>
                <a:lnTo>
                  <a:pt x="619" y="838"/>
                </a:lnTo>
                <a:lnTo>
                  <a:pt x="634" y="855"/>
                </a:lnTo>
                <a:lnTo>
                  <a:pt x="697" y="855"/>
                </a:lnTo>
                <a:lnTo>
                  <a:pt x="713" y="905"/>
                </a:lnTo>
                <a:lnTo>
                  <a:pt x="283" y="905"/>
                </a:lnTo>
                <a:lnTo>
                  <a:pt x="298" y="855"/>
                </a:lnTo>
                <a:lnTo>
                  <a:pt x="298" y="855"/>
                </a:lnTo>
                <a:close/>
                <a:moveTo>
                  <a:pt x="742" y="109"/>
                </a:moveTo>
                <a:lnTo>
                  <a:pt x="742" y="109"/>
                </a:lnTo>
                <a:lnTo>
                  <a:pt x="741" y="157"/>
                </a:lnTo>
                <a:lnTo>
                  <a:pt x="737" y="203"/>
                </a:lnTo>
                <a:lnTo>
                  <a:pt x="731" y="247"/>
                </a:lnTo>
                <a:lnTo>
                  <a:pt x="723" y="289"/>
                </a:lnTo>
                <a:lnTo>
                  <a:pt x="719" y="310"/>
                </a:lnTo>
                <a:lnTo>
                  <a:pt x="714" y="331"/>
                </a:lnTo>
                <a:lnTo>
                  <a:pt x="707" y="350"/>
                </a:lnTo>
                <a:lnTo>
                  <a:pt x="701" y="370"/>
                </a:lnTo>
                <a:lnTo>
                  <a:pt x="693" y="388"/>
                </a:lnTo>
                <a:lnTo>
                  <a:pt x="685" y="407"/>
                </a:lnTo>
                <a:lnTo>
                  <a:pt x="678" y="425"/>
                </a:lnTo>
                <a:lnTo>
                  <a:pt x="669" y="443"/>
                </a:lnTo>
                <a:lnTo>
                  <a:pt x="669" y="443"/>
                </a:lnTo>
                <a:lnTo>
                  <a:pt x="715" y="414"/>
                </a:lnTo>
                <a:lnTo>
                  <a:pt x="736" y="399"/>
                </a:lnTo>
                <a:lnTo>
                  <a:pt x="758" y="383"/>
                </a:lnTo>
                <a:lnTo>
                  <a:pt x="779" y="367"/>
                </a:lnTo>
                <a:lnTo>
                  <a:pt x="798" y="349"/>
                </a:lnTo>
                <a:lnTo>
                  <a:pt x="818" y="331"/>
                </a:lnTo>
                <a:lnTo>
                  <a:pt x="836" y="311"/>
                </a:lnTo>
                <a:lnTo>
                  <a:pt x="836" y="311"/>
                </a:lnTo>
                <a:lnTo>
                  <a:pt x="855" y="288"/>
                </a:lnTo>
                <a:lnTo>
                  <a:pt x="871" y="263"/>
                </a:lnTo>
                <a:lnTo>
                  <a:pt x="886" y="236"/>
                </a:lnTo>
                <a:lnTo>
                  <a:pt x="894" y="222"/>
                </a:lnTo>
                <a:lnTo>
                  <a:pt x="900" y="208"/>
                </a:lnTo>
                <a:lnTo>
                  <a:pt x="906" y="192"/>
                </a:lnTo>
                <a:lnTo>
                  <a:pt x="912" y="177"/>
                </a:lnTo>
                <a:lnTo>
                  <a:pt x="917" y="159"/>
                </a:lnTo>
                <a:lnTo>
                  <a:pt x="921" y="142"/>
                </a:lnTo>
                <a:lnTo>
                  <a:pt x="925" y="123"/>
                </a:lnTo>
                <a:lnTo>
                  <a:pt x="929" y="105"/>
                </a:lnTo>
                <a:lnTo>
                  <a:pt x="932" y="85"/>
                </a:lnTo>
                <a:lnTo>
                  <a:pt x="934" y="66"/>
                </a:lnTo>
                <a:lnTo>
                  <a:pt x="793" y="97"/>
                </a:lnTo>
                <a:lnTo>
                  <a:pt x="808" y="130"/>
                </a:lnTo>
                <a:lnTo>
                  <a:pt x="761" y="152"/>
                </a:lnTo>
                <a:lnTo>
                  <a:pt x="742" y="109"/>
                </a:lnTo>
                <a:lnTo>
                  <a:pt x="742" y="109"/>
                </a:lnTo>
                <a:close/>
                <a:moveTo>
                  <a:pt x="326" y="446"/>
                </a:moveTo>
                <a:lnTo>
                  <a:pt x="326" y="446"/>
                </a:lnTo>
                <a:lnTo>
                  <a:pt x="316" y="428"/>
                </a:lnTo>
                <a:lnTo>
                  <a:pt x="308" y="409"/>
                </a:lnTo>
                <a:lnTo>
                  <a:pt x="300" y="390"/>
                </a:lnTo>
                <a:lnTo>
                  <a:pt x="292" y="371"/>
                </a:lnTo>
                <a:lnTo>
                  <a:pt x="286" y="350"/>
                </a:lnTo>
                <a:lnTo>
                  <a:pt x="279" y="331"/>
                </a:lnTo>
                <a:lnTo>
                  <a:pt x="274" y="309"/>
                </a:lnTo>
                <a:lnTo>
                  <a:pt x="269" y="288"/>
                </a:lnTo>
                <a:lnTo>
                  <a:pt x="264" y="267"/>
                </a:lnTo>
                <a:lnTo>
                  <a:pt x="261" y="244"/>
                </a:lnTo>
                <a:lnTo>
                  <a:pt x="258" y="221"/>
                </a:lnTo>
                <a:lnTo>
                  <a:pt x="256" y="198"/>
                </a:lnTo>
                <a:lnTo>
                  <a:pt x="253" y="174"/>
                </a:lnTo>
                <a:lnTo>
                  <a:pt x="252" y="151"/>
                </a:lnTo>
                <a:lnTo>
                  <a:pt x="251" y="102"/>
                </a:lnTo>
                <a:lnTo>
                  <a:pt x="228" y="152"/>
                </a:lnTo>
                <a:lnTo>
                  <a:pt x="182" y="130"/>
                </a:lnTo>
                <a:lnTo>
                  <a:pt x="197" y="97"/>
                </a:lnTo>
                <a:lnTo>
                  <a:pt x="56" y="66"/>
                </a:lnTo>
                <a:lnTo>
                  <a:pt x="56" y="66"/>
                </a:lnTo>
                <a:lnTo>
                  <a:pt x="58" y="85"/>
                </a:lnTo>
                <a:lnTo>
                  <a:pt x="60" y="105"/>
                </a:lnTo>
                <a:lnTo>
                  <a:pt x="63" y="123"/>
                </a:lnTo>
                <a:lnTo>
                  <a:pt x="68" y="142"/>
                </a:lnTo>
                <a:lnTo>
                  <a:pt x="72" y="159"/>
                </a:lnTo>
                <a:lnTo>
                  <a:pt x="77" y="177"/>
                </a:lnTo>
                <a:lnTo>
                  <a:pt x="83" y="192"/>
                </a:lnTo>
                <a:lnTo>
                  <a:pt x="89" y="208"/>
                </a:lnTo>
                <a:lnTo>
                  <a:pt x="96" y="222"/>
                </a:lnTo>
                <a:lnTo>
                  <a:pt x="102" y="236"/>
                </a:lnTo>
                <a:lnTo>
                  <a:pt x="118" y="263"/>
                </a:lnTo>
                <a:lnTo>
                  <a:pt x="135" y="288"/>
                </a:lnTo>
                <a:lnTo>
                  <a:pt x="153" y="311"/>
                </a:lnTo>
                <a:lnTo>
                  <a:pt x="153" y="311"/>
                </a:lnTo>
                <a:lnTo>
                  <a:pt x="172" y="332"/>
                </a:lnTo>
                <a:lnTo>
                  <a:pt x="191" y="350"/>
                </a:lnTo>
                <a:lnTo>
                  <a:pt x="212" y="369"/>
                </a:lnTo>
                <a:lnTo>
                  <a:pt x="234" y="385"/>
                </a:lnTo>
                <a:lnTo>
                  <a:pt x="256" y="401"/>
                </a:lnTo>
                <a:lnTo>
                  <a:pt x="279" y="417"/>
                </a:lnTo>
                <a:lnTo>
                  <a:pt x="326" y="446"/>
                </a:lnTo>
                <a:lnTo>
                  <a:pt x="326" y="446"/>
                </a:lnTo>
                <a:close/>
                <a:moveTo>
                  <a:pt x="304" y="70"/>
                </a:moveTo>
                <a:lnTo>
                  <a:pt x="304" y="70"/>
                </a:lnTo>
                <a:lnTo>
                  <a:pt x="304" y="120"/>
                </a:lnTo>
                <a:lnTo>
                  <a:pt x="307" y="170"/>
                </a:lnTo>
                <a:lnTo>
                  <a:pt x="309" y="194"/>
                </a:lnTo>
                <a:lnTo>
                  <a:pt x="312" y="218"/>
                </a:lnTo>
                <a:lnTo>
                  <a:pt x="315" y="242"/>
                </a:lnTo>
                <a:lnTo>
                  <a:pt x="320" y="266"/>
                </a:lnTo>
                <a:lnTo>
                  <a:pt x="320" y="266"/>
                </a:lnTo>
                <a:lnTo>
                  <a:pt x="325" y="288"/>
                </a:lnTo>
                <a:lnTo>
                  <a:pt x="331" y="312"/>
                </a:lnTo>
                <a:lnTo>
                  <a:pt x="339" y="335"/>
                </a:lnTo>
                <a:lnTo>
                  <a:pt x="348" y="358"/>
                </a:lnTo>
                <a:lnTo>
                  <a:pt x="358" y="380"/>
                </a:lnTo>
                <a:lnTo>
                  <a:pt x="368" y="401"/>
                </a:lnTo>
                <a:lnTo>
                  <a:pt x="381" y="423"/>
                </a:lnTo>
                <a:lnTo>
                  <a:pt x="394" y="445"/>
                </a:lnTo>
                <a:lnTo>
                  <a:pt x="394" y="445"/>
                </a:lnTo>
                <a:lnTo>
                  <a:pt x="398" y="448"/>
                </a:lnTo>
                <a:lnTo>
                  <a:pt x="401" y="450"/>
                </a:lnTo>
                <a:lnTo>
                  <a:pt x="404" y="452"/>
                </a:lnTo>
                <a:lnTo>
                  <a:pt x="407" y="453"/>
                </a:lnTo>
                <a:lnTo>
                  <a:pt x="412" y="453"/>
                </a:lnTo>
                <a:lnTo>
                  <a:pt x="416" y="453"/>
                </a:lnTo>
                <a:lnTo>
                  <a:pt x="419" y="452"/>
                </a:lnTo>
                <a:lnTo>
                  <a:pt x="424" y="450"/>
                </a:lnTo>
                <a:lnTo>
                  <a:pt x="424" y="450"/>
                </a:lnTo>
                <a:lnTo>
                  <a:pt x="427" y="447"/>
                </a:lnTo>
                <a:lnTo>
                  <a:pt x="429" y="444"/>
                </a:lnTo>
                <a:lnTo>
                  <a:pt x="430" y="440"/>
                </a:lnTo>
                <a:lnTo>
                  <a:pt x="431" y="436"/>
                </a:lnTo>
                <a:lnTo>
                  <a:pt x="432" y="433"/>
                </a:lnTo>
                <a:lnTo>
                  <a:pt x="431" y="428"/>
                </a:lnTo>
                <a:lnTo>
                  <a:pt x="430" y="425"/>
                </a:lnTo>
                <a:lnTo>
                  <a:pt x="428" y="421"/>
                </a:lnTo>
                <a:lnTo>
                  <a:pt x="428" y="421"/>
                </a:lnTo>
                <a:lnTo>
                  <a:pt x="416" y="402"/>
                </a:lnTo>
                <a:lnTo>
                  <a:pt x="404" y="382"/>
                </a:lnTo>
                <a:lnTo>
                  <a:pt x="394" y="362"/>
                </a:lnTo>
                <a:lnTo>
                  <a:pt x="386" y="342"/>
                </a:lnTo>
                <a:lnTo>
                  <a:pt x="378" y="321"/>
                </a:lnTo>
                <a:lnTo>
                  <a:pt x="371" y="300"/>
                </a:lnTo>
                <a:lnTo>
                  <a:pt x="365" y="279"/>
                </a:lnTo>
                <a:lnTo>
                  <a:pt x="360" y="257"/>
                </a:lnTo>
                <a:lnTo>
                  <a:pt x="360" y="257"/>
                </a:lnTo>
                <a:lnTo>
                  <a:pt x="355" y="234"/>
                </a:lnTo>
                <a:lnTo>
                  <a:pt x="352" y="212"/>
                </a:lnTo>
                <a:lnTo>
                  <a:pt x="350" y="189"/>
                </a:lnTo>
                <a:lnTo>
                  <a:pt x="348" y="166"/>
                </a:lnTo>
                <a:lnTo>
                  <a:pt x="346" y="119"/>
                </a:lnTo>
                <a:lnTo>
                  <a:pt x="346" y="70"/>
                </a:lnTo>
                <a:lnTo>
                  <a:pt x="346" y="70"/>
                </a:lnTo>
                <a:lnTo>
                  <a:pt x="345" y="67"/>
                </a:lnTo>
                <a:lnTo>
                  <a:pt x="343" y="63"/>
                </a:lnTo>
                <a:lnTo>
                  <a:pt x="342" y="59"/>
                </a:lnTo>
                <a:lnTo>
                  <a:pt x="339" y="56"/>
                </a:lnTo>
                <a:lnTo>
                  <a:pt x="337" y="54"/>
                </a:lnTo>
                <a:lnTo>
                  <a:pt x="333" y="52"/>
                </a:lnTo>
                <a:lnTo>
                  <a:pt x="329" y="51"/>
                </a:lnTo>
                <a:lnTo>
                  <a:pt x="325" y="50"/>
                </a:lnTo>
                <a:lnTo>
                  <a:pt x="325" y="50"/>
                </a:lnTo>
                <a:lnTo>
                  <a:pt x="321" y="51"/>
                </a:lnTo>
                <a:lnTo>
                  <a:pt x="317" y="52"/>
                </a:lnTo>
                <a:lnTo>
                  <a:pt x="313" y="53"/>
                </a:lnTo>
                <a:lnTo>
                  <a:pt x="311" y="56"/>
                </a:lnTo>
                <a:lnTo>
                  <a:pt x="308" y="58"/>
                </a:lnTo>
                <a:lnTo>
                  <a:pt x="307" y="63"/>
                </a:lnTo>
                <a:lnTo>
                  <a:pt x="304" y="66"/>
                </a:lnTo>
                <a:lnTo>
                  <a:pt x="304" y="70"/>
                </a:lnTo>
                <a:lnTo>
                  <a:pt x="304" y="7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声带结构与功能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5784437" y="1687163"/>
            <a:ext cx="4496144" cy="56581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5927774" y="1687163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5784437" y="2262505"/>
            <a:ext cx="4496144" cy="82053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声带是位于喉部的两片薄膜，主要功能是振动产生声音。</a:t>
            </a:r>
          </a:p>
        </p:txBody>
      </p:sp>
      <p:sp>
        <p:nvSpPr>
          <p:cNvPr id="31" name="AutoShape 31"/>
          <p:cNvSpPr/>
          <p:nvPr/>
        </p:nvSpPr>
        <p:spPr>
          <a:xfrm>
            <a:off x="5784437" y="3120755"/>
            <a:ext cx="4496144" cy="565817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5927774" y="3120755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5784437" y="3715147"/>
            <a:ext cx="4496144" cy="82053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声带的长度、厚度和张力决定了声音的音高和音色。</a:t>
            </a:r>
          </a:p>
        </p:txBody>
      </p:sp>
      <p:sp>
        <p:nvSpPr>
          <p:cNvPr id="34" name="AutoShape 34"/>
          <p:cNvSpPr/>
          <p:nvPr/>
        </p:nvSpPr>
        <p:spPr>
          <a:xfrm>
            <a:off x="5784437" y="4609991"/>
            <a:ext cx="4496144" cy="56581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5784437" y="5204382"/>
            <a:ext cx="4496144" cy="82053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真声和假声的发声方式不同，主要在于声带的振动模式不同。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5945582" y="4609991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748" b="16748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2900" r="22900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喉部肌肉控制声带的开闭和紧张度，从而影响声音的发出。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rcRect l="15458" r="15458"/>
          <a:stretch>
            <a:fillRect/>
          </a:stretch>
        </p:blipFill>
        <p:spPr>
          <a:xfrm>
            <a:off x="8413043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神经系统对喉部肌肉的控制非常精细，可以实现复杂的声音变化。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在真假声转换时，需要喉部肌肉和神经的协同作用。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喉部肌肉与神经控制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呼吸系统的结构和功能直接影响声音的音质和音量。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在真假声转换时，呼吸系统的调节对于声音的平稳过渡至关重要。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l="4522" r="4522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l="15892" r="15892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4522" r="4522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呼吸是声音产生的动力来源，通过呼吸系统提供的气流使声带振动。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呼吸系统与声音产生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真假声的发声机制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真声是通过声带的完全振动产生的声音。在发声时，声带紧闭并拉紧，呼出的气流使声带振动，产生声音。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真声的发声过程中，声音经过喉腔、咽腔、口腔等共鸣腔体的放大和共振，使音色更加丰满和富有表现力。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真声的发声原理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共鸣作用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声带振动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声带边缘振动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假声是通过声带边缘的局部振动产生的声音。在发声时，声带不完全闭合，而是留有一定的缝隙，呼出的气流通过缝隙使声带边缘振动，产生声音。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共鸣腔体的调整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假声的发声过程中，共鸣腔体的形状和大小会发生变化，以适应假声的音高和音色需求。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/>
          </a:blip>
          <a:srcRect l="17389" r="17389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假声的发声原理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真假声的转换需要掌握一定的技巧，如调整呼吸力度、改变声带张力、调整共鸣腔体形状等。通过不断的练习和摸索，可以逐渐掌握真假声的转换技巧。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混合运用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真假声可以混合运用，以丰富音色和表现力。在演唱或说话时，可以根据需要灵活运用真声和假声，以达到更好的艺术效果。同时，混合运用真假声也可以增加声音的层次感和立体感。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转换技巧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真假声的转换与混合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https://d.book118.com/498127024010006033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59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2024-09-10T19:52:15.882</cp:lastPrinted>
  <dcterms:created xsi:type="dcterms:W3CDTF">2024-09-10T11:52:15Z</dcterms:created>
  <dcterms:modified xsi:type="dcterms:W3CDTF">2024-09-10T11:52:18Z</dcterms:modified>
</cp:coreProperties>
</file>