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0413"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204826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CE454B-58FA-4822-A1D6-D60EDE927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DF278-4F6C-4346-A021-0A9C8B129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69F5B1-6D5F-481C-9E5F-D22749AB1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8FEE8F-18F9-439A-B809-EB61C68CB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FA7289-8512-4EE4-A077-8E953DD1CE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6A1E48-7130-47B1-8631-7AAFAF348C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0A428C-71A1-484A-9FA0-19668EAA95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CC4927-326C-44F3-9083-F3338EA4F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A443B0-6F10-4B7E-B07E-19106046B0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DEE44-EFDA-48EA-9587-01A15FE71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7A08B-7A30-4138-A125-41DF35642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DEFAULT">
    <p:bg>
      <p:bgRef idx="1001">
        <a:schemeClr val="bg1"/>
      </p:bgRef>
    </p:bg>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hexin?subject=history#pid=6465906a76843a7e26ae7dde#tid=64758c1ab5e59f000ade43b1">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Cover">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
    <p:spTree>
      <p:nvGrpSpPr>
        <p:cNvPr id="1" name=""/>
        <p:cNvGrpSpPr/>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内容">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内容#mc=目录配置1#dce349697">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内容#mc=目录配置1#64eb19770">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file:///D:\qq&#25991;&#20214;\712321467\Image\C2C\Image2\%7b75232B38-A165-1FB7-499C-2E1C792CACB5%7d.png" TargetMode="External"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9" r:link="rId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1.xml"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2713607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Hexin Shape 2" title=""/>
          <p:cNvSpPr/>
          <p:nvPr/>
        </p:nvSpPr>
        <p:spPr>
          <a:xfrm>
            <a:off x="0" y="2066544"/>
            <a:ext cx="12188952" cy="86868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00000"/>
              </a:lnSpc>
            </a:pPr>
            <a:r>
              <a:rPr lang="en-US" altLang="zh-CN" sz="3800" b="1" i="0">
                <a:solidFill>
                  <a:srgbClr val="990000"/>
                </a:solidFill>
                <a:latin typeface="微软雅黑" panose="020b0503020204020204" charset="-122"/>
                <a:ea typeface="微软雅黑" panose="020b0503020204020204" charset="-122"/>
                <a:cs typeface="微软雅黑" panose="020b0503020204020204" pitchFamily="34" charset="-120"/>
              </a:rPr>
              <a:t>第四单元</a:t>
            </a:r>
            <a:r>
              <a:rPr lang="en-US" altLang="zh-CN" sz="3800" b="1" i="0">
                <a:solidFill>
                  <a:srgbClr val="990000"/>
                </a:solidFill>
                <a:latin typeface="宋体" panose="02010600030101010101" pitchFamily="2" charset="-122"/>
                <a:ea typeface="宋体" panose="02010600030101010101" pitchFamily="2" charset="-122"/>
                <a:cs typeface="宋体" panose="02010600030101010101" pitchFamily="34" charset="-120"/>
              </a:rPr>
              <a:t> </a:t>
            </a:r>
            <a:r>
              <a:rPr lang="en-US" altLang="zh-CN" sz="3800" b="1" i="0">
                <a:solidFill>
                  <a:srgbClr val="990000"/>
                </a:solidFill>
                <a:latin typeface="微软雅黑" panose="020b0503020204020204" charset="-122"/>
                <a:ea typeface="微软雅黑" panose="020b0503020204020204" charset="-122"/>
                <a:cs typeface="微软雅黑" panose="020b0503020204020204" pitchFamily="34" charset="-120"/>
              </a:rPr>
              <a:t>新民主主义革命的开始</a:t>
            </a:r>
            <a:endParaRPr lang="en-US" altLang="zh-CN" sz="3800"/>
          </a:p>
        </p:txBody>
      </p:sp>
      <p:sp>
        <p:nvSpPr>
          <p:cNvPr id="3" name="Hexin Shape 3" title=""/>
          <p:cNvSpPr/>
          <p:nvPr/>
        </p:nvSpPr>
        <p:spPr>
          <a:xfrm>
            <a:off x="0" y="3300984"/>
            <a:ext cx="12188952" cy="86868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00000"/>
              </a:lnSpc>
            </a:pPr>
            <a:r>
              <a:rPr lang="en-US" altLang="zh-CN" sz="3800" b="1" i="0">
                <a:solidFill>
                  <a:srgbClr val="990000"/>
                </a:solidFill>
                <a:latin typeface="微软雅黑" panose="020b0503020204020204" charset="-122"/>
                <a:ea typeface="微软雅黑" panose="020b0503020204020204" charset="-122"/>
                <a:cs typeface="微软雅黑" panose="020b0503020204020204" pitchFamily="34" charset="-120"/>
              </a:rPr>
              <a:t>第14课</a:t>
            </a:r>
            <a:r>
              <a:rPr lang="en-US" altLang="zh-CN" sz="3800" b="1" i="0">
                <a:solidFill>
                  <a:srgbClr val="990000"/>
                </a:solidFill>
                <a:latin typeface="宋体" panose="02010600030101010101" pitchFamily="2" charset="-122"/>
                <a:ea typeface="宋体" panose="02010600030101010101" pitchFamily="2" charset="-122"/>
                <a:cs typeface="宋体" panose="02010600030101010101" pitchFamily="34" charset="-120"/>
              </a:rPr>
              <a:t> </a:t>
            </a:r>
            <a:r>
              <a:rPr lang="en-US" altLang="zh-CN" sz="3800" b="1" i="0">
                <a:solidFill>
                  <a:srgbClr val="990000"/>
                </a:solidFill>
                <a:latin typeface="微软雅黑" panose="020b0503020204020204" charset="-122"/>
                <a:ea typeface="微软雅黑" panose="020b0503020204020204" charset="-122"/>
                <a:cs typeface="微软雅黑" panose="020b0503020204020204" pitchFamily="34" charset="-120"/>
              </a:rPr>
              <a:t>中国共产党诞生</a:t>
            </a:r>
            <a:endParaRPr lang="en-US" altLang="zh-CN" sz="3800"/>
          </a:p>
        </p:txBody>
      </p:sp>
    </p:spTree>
  </p:cSld>
  <p:clrMapOvr>
    <a:masterClrMapping/>
  </p:clrMapOvr>
  <p:transition>
    <p:split dir="in"/>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Hexin Shape 2" title=""/>
          <p:cNvPicPr>
            <a:picLocks noChangeAspect="1"/>
          </p:cNvPicPr>
          <p:nvPr/>
        </p:nvPicPr>
        <p:blipFill>
          <a:blip r:embed="rId2"/>
          <a:stretch>
            <a:fillRect/>
          </a:stretch>
        </p:blipFill>
        <p:spPr>
          <a:xfrm>
            <a:off x="4005072" y="662400"/>
            <a:ext cx="4178808" cy="530352"/>
          </a:xfrm>
          <a:prstGeom prst="rect">
            <a:avLst/>
          </a:prstGeom>
        </p:spPr>
      </p:pic>
      <p:sp>
        <p:nvSpPr>
          <p:cNvPr id="3" name="Hexin Shape 3" title=""/>
          <p:cNvSpPr/>
          <p:nvPr/>
        </p:nvSpPr>
        <p:spPr>
          <a:xfrm>
            <a:off x="475488" y="1324832"/>
            <a:ext cx="1122883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一、马克思主义的传播</a:t>
            </a:r>
            <a:endParaRPr lang="en-US" altLang="zh-CN" sz="2800"/>
          </a:p>
        </p:txBody>
      </p:sp>
      <p:sp>
        <p:nvSpPr>
          <p:cNvPr id="4" name="Hexin Shape 4" title=""/>
          <p:cNvSpPr/>
          <p:nvPr/>
        </p:nvSpPr>
        <p:spPr>
          <a:xfrm>
            <a:off x="475488" y="1954146"/>
            <a:ext cx="1122883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1.背景:俄国</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的胜利，使中国先进知识分子看到了曙光。经过五</a:t>
            </a:r>
          </a:p>
          <a:p>
            <a:pPr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四运动，越来越多的先进知识分子开始关注马克思主义。</a:t>
            </a:r>
            <a:endParaRPr lang="en-US" altLang="zh-CN" sz="2400"/>
          </a:p>
        </p:txBody>
      </p:sp>
      <p:sp>
        <p:nvSpPr>
          <p:cNvPr id="5" name="Hexin Shape 5" title=""/>
          <p:cNvSpPr/>
          <p:nvPr/>
        </p:nvSpPr>
        <p:spPr>
          <a:xfrm>
            <a:off x="475488" y="3063843"/>
            <a:ext cx="1122883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a:t>
            </a:r>
            <a:r>
              <a:rPr lang="en-US" altLang="zh-CN" sz="24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.传播:1919年，《新青年》刊载了</a:t>
            </a:r>
            <a:r>
              <a:rPr lang="en-US" altLang="zh-CN" sz="2400" i="0" spc="-5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4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的文章《我的马克思主义观》;全国各地建</a:t>
            </a:r>
          </a:p>
          <a:p>
            <a:pPr latinLnBrk="1">
              <a:lnSpc>
                <a:spcPts val="4200"/>
              </a:lnSpc>
            </a:pPr>
            <a:r>
              <a:rPr lang="en-US" altLang="zh-CN" sz="24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立了许多研究和宣传马克思主义的团体;中国先进知识分子开始向工人宣传马克思主义。</a:t>
            </a:r>
            <a:endParaRPr lang="en-US" altLang="zh-CN" sz="2400" spc="-50"/>
          </a:p>
        </p:txBody>
      </p:sp>
      <p:sp>
        <p:nvSpPr>
          <p:cNvPr id="6" name="Hexin Shape 6" title=""/>
          <p:cNvSpPr/>
          <p:nvPr/>
        </p:nvSpPr>
        <p:spPr>
          <a:xfrm>
            <a:off x="475488" y="4162075"/>
            <a:ext cx="11228832"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3.影响:启发了工人的阶级觉悟，马克思主义开始与中国</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运动结合起来。</a:t>
            </a:r>
            <a:endParaRPr lang="en-US" altLang="zh-CN" sz="2400"/>
          </a:p>
        </p:txBody>
      </p:sp>
      <p:sp>
        <p:nvSpPr>
          <p:cNvPr id="7" name="Hexin Shape 7" title=""/>
          <p:cNvSpPr/>
          <p:nvPr/>
        </p:nvSpPr>
        <p:spPr>
          <a:xfrm>
            <a:off x="2145538" y="1916046"/>
            <a:ext cx="2519363"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十月社会主义革命</a:t>
            </a:r>
            <a:endParaRPr lang="en-US" altLang="zh-CN" sz="2400"/>
          </a:p>
        </p:txBody>
      </p:sp>
      <p:sp>
        <p:nvSpPr>
          <p:cNvPr id="8" name="Hexin Shape 8" title=""/>
          <p:cNvSpPr/>
          <p:nvPr/>
        </p:nvSpPr>
        <p:spPr>
          <a:xfrm>
            <a:off x="5091938" y="3025743"/>
            <a:ext cx="962025"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spc="-5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李大钊</a:t>
            </a:r>
            <a:endParaRPr lang="en-US" altLang="zh-CN" sz="2400" spc="-50"/>
          </a:p>
        </p:txBody>
      </p:sp>
      <p:sp>
        <p:nvSpPr>
          <p:cNvPr id="9" name="Hexin Shape 9" title=""/>
          <p:cNvSpPr/>
          <p:nvPr/>
        </p:nvSpPr>
        <p:spPr>
          <a:xfrm>
            <a:off x="7979601" y="4123975"/>
            <a:ext cx="681038"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工人</a:t>
            </a:r>
            <a:endParaRPr lang="en-US" altLang="zh-CN" sz="2400"/>
          </a:p>
        </p:txBody>
      </p:sp>
      <p:pic>
        <p:nvPicPr>
          <p:cNvPr id="10" name="Picture 10"/>
          <p:cNvPicPr>
            <a:picLocks noChangeAspect="1"/>
          </p:cNvPicPr>
          <p:nvPr/>
        </p:nvPicPr>
        <p:blipFill>
          <a:blip r:embed="rId3"/>
          <a:stretch>
            <a:fillRect/>
          </a:stretch>
        </p:blipFill>
        <p:spPr>
          <a:xfrm flipH="1">
            <a:off x="12560300" y="124714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wipe(left)">
                                      <p:cBhvr>
                                        <p:cTn id="7" dur="500"/>
                                        <p:tgtEl>
                                          <p:spTgt spid="7">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wipe(left)">
                                      <p:cBhvr>
                                        <p:cTn id="10" dur="500"/>
                                        <p:tgtEl>
                                          <p:spTgt spid="7">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8">
                                            <p:bg/>
                                          </p:spTgt>
                                        </p:tgtEl>
                                        <p:attrNameLst>
                                          <p:attrName>style.visibility</p:attrName>
                                        </p:attrNameLst>
                                      </p:cBhvr>
                                      <p:to>
                                        <p:strVal val="visible"/>
                                      </p:to>
                                    </p:set>
                                    <p:animEffect transition="in" filter="wipe(left)">
                                      <p:cBhvr>
                                        <p:cTn id="15" dur="500"/>
                                        <p:tgtEl>
                                          <p:spTgt spid="8">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wipe(left)">
                                      <p:cBhvr>
                                        <p:cTn id="18" dur="500"/>
                                        <p:tgtEl>
                                          <p:spTgt spid="8">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9">
                                            <p:bg/>
                                          </p:spTgt>
                                        </p:tgtEl>
                                        <p:attrNameLst>
                                          <p:attrName>style.visibility</p:attrName>
                                        </p:attrNameLst>
                                      </p:cBhvr>
                                      <p:to>
                                        <p:strVal val="visible"/>
                                      </p:to>
                                    </p:set>
                                    <p:animEffect transition="in" filter="wipe(left)">
                                      <p:cBhvr>
                                        <p:cTn id="23" dur="500"/>
                                        <p:tgtEl>
                                          <p:spTgt spid="9">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9">
                                            <p:txEl>
                                              <p:pRg st="0" end="0"/>
                                            </p:txEl>
                                          </p:spTgt>
                                        </p:tgtEl>
                                        <p:attrNameLst>
                                          <p:attrName>style.visibility</p:attrName>
                                        </p:attrNameLst>
                                      </p:cBhvr>
                                      <p:to>
                                        <p:strVal val="visible"/>
                                      </p:to>
                                    </p:set>
                                    <p:animEffect transition="in" filter="wipe(left)">
                                      <p:cBhvr>
                                        <p:cTn id="26"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animBg="1"/>
      <p:bldP spid="8" grpId="0" uiExpand="1" build="p" animBg="1"/>
      <p:bldP spid="9" grpId="0" uiExpand="1" build="p" animBg="1"/>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Hexin Shape 2" title=""/>
          <p:cNvSpPr/>
          <p:nvPr/>
        </p:nvSpPr>
        <p:spPr>
          <a:xfrm>
            <a:off x="475488" y="662400"/>
            <a:ext cx="1122883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二、中国共产党的成立</a:t>
            </a:r>
            <a:endParaRPr lang="en-US" altLang="zh-CN" sz="2800"/>
          </a:p>
        </p:txBody>
      </p:sp>
      <p:sp>
        <p:nvSpPr>
          <p:cNvPr id="3" name="Hexin Shape 3" title=""/>
          <p:cNvSpPr/>
          <p:nvPr/>
        </p:nvSpPr>
        <p:spPr>
          <a:xfrm>
            <a:off x="475488" y="1293746"/>
            <a:ext cx="1122883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1.共产党早期组织:1920年夏,</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在上海建立了中国第一个共产党早期组织。接</a:t>
            </a:r>
          </a:p>
          <a:p>
            <a:pPr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着北京、长沙、武昌等地也先后建立了共产党早期组织。</a:t>
            </a:r>
            <a:endParaRPr lang="en-US" altLang="zh-CN" sz="2400"/>
          </a:p>
        </p:txBody>
      </p:sp>
      <p:sp>
        <p:nvSpPr>
          <p:cNvPr id="4" name="Hexin Shape 4" title=""/>
          <p:cNvSpPr/>
          <p:nvPr/>
        </p:nvSpPr>
        <p:spPr>
          <a:xfrm>
            <a:off x="475488" y="2396775"/>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2.中共一大和中共二大</a:t>
            </a:r>
            <a:endParaRPr lang="en-US" altLang="zh-CN" sz="2400"/>
          </a:p>
        </p:txBody>
      </p:sp>
      <p:graphicFrame>
        <p:nvGraphicFramePr>
          <p:cNvPr id="5" name="Hexin Shape 5" title=""/>
          <p:cNvGraphicFramePr>
            <a:graphicFrameLocks noGrp="1"/>
          </p:cNvGraphicFramePr>
          <p:nvPr/>
        </p:nvGraphicFramePr>
        <p:xfrm>
          <a:off x="475488" y="3013932"/>
          <a:ext cx="11503152" cy="1270381"/>
        </p:xfrm>
        <a:graphic>
          <a:graphicData uri="http://schemas.openxmlformats.org/drawingml/2006/table">
            <a:tbl>
              <a:tblPr/>
              <a:tblGrid>
                <a:gridCol w="841248"/>
                <a:gridCol w="6071616"/>
                <a:gridCol w="4590288"/>
              </a:tblGrid>
              <a:tr h="408051">
                <a:tc>
                  <a:txBody>
                    <a:bodyPr vert="horz" wrap="square"/>
                    <a:lstStyle/>
                    <a:p>
                      <a:pPr algn="ctr" latinLnBrk="1" hangingPunct="0">
                        <a:lnSpc>
                          <a:spcPts val="3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项目</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中共一大</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中共二大</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时间</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1921年7月</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1922年7月</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431165">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地点</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上海、嘉兴</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上海</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6" name="Hexin Shape 6" title=""/>
          <p:cNvSpPr/>
          <p:nvPr/>
        </p:nvSpPr>
        <p:spPr>
          <a:xfrm>
            <a:off x="4375976" y="1255646"/>
            <a:ext cx="987425"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陈独秀</a:t>
            </a:r>
            <a:endParaRPr lang="en-US" altLang="zh-CN"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Hexin Shape 2" title=""/>
          <p:cNvGraphicFramePr>
            <a:graphicFrameLocks noGrp="1"/>
          </p:cNvGraphicFramePr>
          <p:nvPr/>
        </p:nvGraphicFramePr>
        <p:xfrm>
          <a:off x="475488" y="1434568"/>
          <a:ext cx="11503152" cy="4598797"/>
        </p:xfrm>
        <a:graphic>
          <a:graphicData uri="http://schemas.openxmlformats.org/drawingml/2006/table">
            <a:tbl>
              <a:tblPr/>
              <a:tblGrid>
                <a:gridCol w="841248"/>
                <a:gridCol w="6071616"/>
                <a:gridCol w="4590288"/>
              </a:tblGrid>
              <a:tr h="408051">
                <a:tc>
                  <a:txBody>
                    <a:bodyPr vert="horz" wrap="square"/>
                    <a:lstStyle/>
                    <a:p>
                      <a:pPr algn="ctr" latinLnBrk="1" hangingPunct="0">
                        <a:lnSpc>
                          <a:spcPts val="3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项目</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中共一大</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ctr" latinLnBrk="1" hangingPunct="0">
                        <a:lnSpc>
                          <a:spcPts val="3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中共二大</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2808605">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内容</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①大会通过了中国共产党第一个纲领，明确</a:t>
                      </a:r>
                    </a:p>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党的奋斗目标是推翻资产阶级政权，建立无</a:t>
                      </a:r>
                    </a:p>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产阶级专政，实现</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。②大会确定</a:t>
                      </a:r>
                    </a:p>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党的中心工作是领导和组织</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。③</a:t>
                      </a:r>
                    </a:p>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成立党的中央领导机构中央局，</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当</a:t>
                      </a:r>
                    </a:p>
                    <a:p>
                      <a:pPr algn="l"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选为中央局书记</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大会重申了党的最终奋斗目标是</a:t>
                      </a:r>
                    </a:p>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实现</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，同时制定了党</a:t>
                      </a:r>
                    </a:p>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的最低纲领：在民主革命阶段，</a:t>
                      </a:r>
                    </a:p>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党的主要任务是打倒军阀，推翻</a:t>
                      </a:r>
                    </a:p>
                    <a:p>
                      <a:pPr algn="l" latinLnBrk="1" hangingPunct="0">
                        <a:lnSpc>
                          <a:spcPts val="3700"/>
                        </a:lnSpc>
                      </a:pP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的压迫，将中国统一</a:t>
                      </a:r>
                    </a:p>
                    <a:p>
                      <a:pPr algn="l"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为真正的民主共和国</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r h="1382141">
                <a:tc>
                  <a:txBody>
                    <a:bodyPr vert="horz" wrap="square"/>
                    <a:lstStyle/>
                    <a:p>
                      <a:pPr algn="ctr"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意义</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中国共产党的诞生，是中国历史上</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p>
                    <a:p>
                      <a:pPr algn="l" latinLnBrk="1" hangingPunct="0">
                        <a:lnSpc>
                          <a:spcPts val="3700"/>
                        </a:lnSpc>
                      </a:pP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的大事变。自从有了中国共产党，中国革</a:t>
                      </a:r>
                    </a:p>
                    <a:p>
                      <a:pPr algn="l" latinLnBrk="1" hangingPunct="0">
                        <a:lnSpc>
                          <a:spcPts val="3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命的面貌就焕然一新了</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7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中国共产党第一次提出了明确的</a:t>
                      </a:r>
                    </a:p>
                    <a:p>
                      <a:pPr algn="l" latinLnBrk="1" hangingPunct="0">
                        <a:lnSpc>
                          <a:spcPts val="3300"/>
                        </a:lnSpc>
                      </a:pP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的民主革命纲领</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sp>
        <p:nvSpPr>
          <p:cNvPr id="3" name="Hexin Shape 3" title=""/>
          <p:cNvSpPr/>
          <p:nvPr/>
        </p:nvSpPr>
        <p:spPr>
          <a:xfrm>
            <a:off x="3966836" y="2755495"/>
            <a:ext cx="1293813" cy="4311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共产主义</a:t>
            </a:r>
            <a:endParaRPr lang="en-US" altLang="zh-CN" sz="2400"/>
          </a:p>
        </p:txBody>
      </p:sp>
      <p:sp>
        <p:nvSpPr>
          <p:cNvPr id="4" name="Hexin Shape 4" title=""/>
          <p:cNvSpPr/>
          <p:nvPr/>
        </p:nvSpPr>
        <p:spPr>
          <a:xfrm>
            <a:off x="5192386" y="3230983"/>
            <a:ext cx="1293813" cy="4311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工人运动</a:t>
            </a:r>
            <a:endParaRPr lang="en-US" altLang="zh-CN" sz="2400"/>
          </a:p>
        </p:txBody>
      </p:sp>
      <p:sp>
        <p:nvSpPr>
          <p:cNvPr id="5" name="Hexin Shape 5" title=""/>
          <p:cNvSpPr/>
          <p:nvPr/>
        </p:nvSpPr>
        <p:spPr>
          <a:xfrm>
            <a:off x="5805161" y="3706471"/>
            <a:ext cx="987425" cy="4311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陈独秀</a:t>
            </a:r>
            <a:endParaRPr lang="en-US" altLang="zh-CN" sz="2400"/>
          </a:p>
        </p:txBody>
      </p:sp>
      <p:sp>
        <p:nvSpPr>
          <p:cNvPr id="6" name="Hexin Shape 6" title=""/>
          <p:cNvSpPr/>
          <p:nvPr/>
        </p:nvSpPr>
        <p:spPr>
          <a:xfrm>
            <a:off x="8200127" y="2280007"/>
            <a:ext cx="1293813" cy="4311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共产主义</a:t>
            </a:r>
            <a:endParaRPr lang="en-US" altLang="zh-CN" sz="2400"/>
          </a:p>
        </p:txBody>
      </p:sp>
      <p:sp>
        <p:nvSpPr>
          <p:cNvPr id="7" name="Hexin Shape 7" title=""/>
          <p:cNvSpPr/>
          <p:nvPr/>
        </p:nvSpPr>
        <p:spPr>
          <a:xfrm>
            <a:off x="7587352" y="3706471"/>
            <a:ext cx="1293813" cy="4311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帝国主义</a:t>
            </a:r>
            <a:endParaRPr lang="en-US" altLang="zh-CN" sz="2400"/>
          </a:p>
        </p:txBody>
      </p:sp>
      <p:sp>
        <p:nvSpPr>
          <p:cNvPr id="8" name="Hexin Shape 8" title=""/>
          <p:cNvSpPr/>
          <p:nvPr/>
        </p:nvSpPr>
        <p:spPr>
          <a:xfrm>
            <a:off x="1388736" y="4613123"/>
            <a:ext cx="5944616" cy="431165"/>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30000"/>
              </a:lnSpc>
            </a:pPr>
            <a:r>
              <a:rPr lang="en-US" altLang="zh-CN" sz="2400" b="1" i="0">
                <a:solidFill>
                  <a:srgbClr val="A00021"/>
                </a:solidFill>
                <a:latin typeface="宋体" panose="02010600030101010101" pitchFamily="2" charset="-122"/>
                <a:ea typeface="宋体" panose="02010600030101010101" pitchFamily="2" charset="-122"/>
                <a:cs typeface="Times New Roman" panose="02020603050405020304" pitchFamily="34" charset="-120"/>
              </a:rPr>
              <a:t>                               </a:t>
            </a: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开天辟地</a:t>
            </a:r>
            <a:endParaRPr lang="en-US" altLang="zh-CN" sz="2400"/>
          </a:p>
        </p:txBody>
      </p:sp>
      <p:sp>
        <p:nvSpPr>
          <p:cNvPr id="9" name="Hexin Shape 9" title=""/>
          <p:cNvSpPr/>
          <p:nvPr/>
        </p:nvSpPr>
        <p:spPr>
          <a:xfrm>
            <a:off x="7587352" y="5326356"/>
            <a:ext cx="1600200" cy="431165"/>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36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反帝反封建</a:t>
            </a:r>
            <a:endParaRPr lang="en-US" altLang="zh-CN" sz="2400"/>
          </a:p>
        </p:txBody>
      </p:sp>
      <p:sp>
        <p:nvSpPr>
          <p:cNvPr id="10" name="Hexin Shape 10" title=""/>
          <p:cNvSpPr txBox="1"/>
          <p:nvPr/>
        </p:nvSpPr>
        <p:spPr>
          <a:xfrm>
            <a:off x="9438640" y="810236"/>
            <a:ext cx="2540000" cy="490728"/>
          </a:xfrm>
          <a:prstGeom prst="rect">
            <a:avLst/>
          </a:prstGeom>
          <a:noFill/>
        </p:spPr>
        <p:txBody>
          <a:bodyPr vert="horz"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2400">
                <a:latin typeface="Times New Roman" panose="02020603050405020304" pitchFamily="34" charset="0"/>
              </a:rPr>
              <a:t>续表</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4">
                                            <p:bg/>
                                          </p:spTgt>
                                        </p:tgtEl>
                                        <p:attrNameLst>
                                          <p:attrName>style.visibility</p:attrName>
                                        </p:attrNameLst>
                                      </p:cBhvr>
                                      <p:to>
                                        <p:strVal val="visible"/>
                                      </p:to>
                                    </p:set>
                                    <p:animEffect transition="in" filter="wipe(left)">
                                      <p:cBhvr>
                                        <p:cTn id="15" dur="500"/>
                                        <p:tgtEl>
                                          <p:spTgt spid="4">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wipe(left)">
                                      <p:cBhvr>
                                        <p:cTn id="18" dur="500"/>
                                        <p:tgtEl>
                                          <p:spTgt spid="4">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5">
                                            <p:bg/>
                                          </p:spTgt>
                                        </p:tgtEl>
                                        <p:attrNameLst>
                                          <p:attrName>style.visibility</p:attrName>
                                        </p:attrNameLst>
                                      </p:cBhvr>
                                      <p:to>
                                        <p:strVal val="visible"/>
                                      </p:to>
                                    </p:set>
                                    <p:animEffect transition="in" filter="wipe(left)">
                                      <p:cBhvr>
                                        <p:cTn id="23" dur="500"/>
                                        <p:tgtEl>
                                          <p:spTgt spid="5">
                                            <p:bg/>
                                          </p:spTgt>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wipe(left)">
                                      <p:cBhvr>
                                        <p:cTn id="26" dur="500"/>
                                        <p:tgtEl>
                                          <p:spTgt spid="5">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2" presetClass="entr" presetSubtype="8" dur="500" fill="hold" grpId="0" nodeType="clickEffect">
                                  <p:stCondLst>
                                    <p:cond delay="0"/>
                                  </p:stCondLst>
                                  <p:childTnLst>
                                    <p:set>
                                      <p:cBhvr>
                                        <p:cTn id="30" dur="1" fill="hold">
                                          <p:stCondLst>
                                            <p:cond delay="0"/>
                                          </p:stCondLst>
                                        </p:cTn>
                                        <p:tgtEl>
                                          <p:spTgt spid="6">
                                            <p:bg/>
                                          </p:spTgt>
                                        </p:tgtEl>
                                        <p:attrNameLst>
                                          <p:attrName>style.visibility</p:attrName>
                                        </p:attrNameLst>
                                      </p:cBhvr>
                                      <p:to>
                                        <p:strVal val="visible"/>
                                      </p:to>
                                    </p:set>
                                    <p:animEffect transition="in" filter="wipe(left)">
                                      <p:cBhvr>
                                        <p:cTn id="31" dur="500"/>
                                        <p:tgtEl>
                                          <p:spTgt spid="6">
                                            <p:bg/>
                                          </p:spTgt>
                                        </p:tgtEl>
                                      </p:cBhvr>
                                    </p:animEffect>
                                  </p:childTnLst>
                                </p:cTn>
                              </p:par>
                              <p:par>
                                <p:cTn id="32" presetID="22" presetClass="entr" presetSubtype="8" dur="500" fill="hold" grpId="0" nodeType="with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Effect transition="in" filter="wipe(left)">
                                      <p:cBhvr>
                                        <p:cTn id="34" dur="500"/>
                                        <p:tgtEl>
                                          <p:spTgt spid="6">
                                            <p:txEl>
                                              <p:pRg st="0" end="0"/>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500" fill="hold" grpId="0" nodeType="clickEffect">
                                  <p:stCondLst>
                                    <p:cond delay="0"/>
                                  </p:stCondLst>
                                  <p:childTnLst>
                                    <p:set>
                                      <p:cBhvr>
                                        <p:cTn id="38" dur="1" fill="hold">
                                          <p:stCondLst>
                                            <p:cond delay="0"/>
                                          </p:stCondLst>
                                        </p:cTn>
                                        <p:tgtEl>
                                          <p:spTgt spid="7">
                                            <p:bg/>
                                          </p:spTgt>
                                        </p:tgtEl>
                                        <p:attrNameLst>
                                          <p:attrName>style.visibility</p:attrName>
                                        </p:attrNameLst>
                                      </p:cBhvr>
                                      <p:to>
                                        <p:strVal val="visible"/>
                                      </p:to>
                                    </p:set>
                                    <p:animEffect transition="in" filter="wipe(left)">
                                      <p:cBhvr>
                                        <p:cTn id="39" dur="500"/>
                                        <p:tgtEl>
                                          <p:spTgt spid="7">
                                            <p:bg/>
                                          </p:spTgt>
                                        </p:tgtEl>
                                      </p:cBhvr>
                                    </p:animEffect>
                                  </p:childTnLst>
                                </p:cTn>
                              </p:par>
                              <p:par>
                                <p:cTn id="40" presetID="22" presetClass="entr" presetSubtype="8" dur="500" fill="hold" grpId="0" nodeType="withEffect">
                                  <p:stCondLst>
                                    <p:cond delay="0"/>
                                  </p:stCondLst>
                                  <p:childTnLst>
                                    <p:set>
                                      <p:cBhvr>
                                        <p:cTn id="41" dur="1" fill="hold">
                                          <p:stCondLst>
                                            <p:cond delay="0"/>
                                          </p:stCondLst>
                                        </p:cTn>
                                        <p:tgtEl>
                                          <p:spTgt spid="7">
                                            <p:txEl>
                                              <p:pRg st="0" end="0"/>
                                            </p:txEl>
                                          </p:spTgt>
                                        </p:tgtEl>
                                        <p:attrNameLst>
                                          <p:attrName>style.visibility</p:attrName>
                                        </p:attrNameLst>
                                      </p:cBhvr>
                                      <p:to>
                                        <p:strVal val="visible"/>
                                      </p:to>
                                    </p:set>
                                    <p:animEffect transition="in" filter="wipe(left)">
                                      <p:cBhvr>
                                        <p:cTn id="42" dur="500"/>
                                        <p:tgtEl>
                                          <p:spTgt spid="7">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500" fill="hold" grpId="0" nodeType="clickEffect">
                                  <p:stCondLst>
                                    <p:cond delay="0"/>
                                  </p:stCondLst>
                                  <p:childTnLst>
                                    <p:set>
                                      <p:cBhvr>
                                        <p:cTn id="46" dur="1" fill="hold">
                                          <p:stCondLst>
                                            <p:cond delay="0"/>
                                          </p:stCondLst>
                                        </p:cTn>
                                        <p:tgtEl>
                                          <p:spTgt spid="8">
                                            <p:bg/>
                                          </p:spTgt>
                                        </p:tgtEl>
                                        <p:attrNameLst>
                                          <p:attrName>style.visibility</p:attrName>
                                        </p:attrNameLst>
                                      </p:cBhvr>
                                      <p:to>
                                        <p:strVal val="visible"/>
                                      </p:to>
                                    </p:set>
                                    <p:animEffect transition="in" filter="wipe(left)">
                                      <p:cBhvr>
                                        <p:cTn id="47" dur="500"/>
                                        <p:tgtEl>
                                          <p:spTgt spid="8">
                                            <p:bg/>
                                          </p:spTgt>
                                        </p:tgtEl>
                                      </p:cBhvr>
                                    </p:animEffect>
                                  </p:childTnLst>
                                </p:cTn>
                              </p:par>
                              <p:par>
                                <p:cTn id="48" presetID="22" presetClass="entr" presetSubtype="8" dur="500" fill="hold" grpId="0" nodeType="withEffect">
                                  <p:stCondLst>
                                    <p:cond delay="0"/>
                                  </p:stCondLst>
                                  <p:childTnLst>
                                    <p:set>
                                      <p:cBhvr>
                                        <p:cTn id="49" dur="1" fill="hold">
                                          <p:stCondLst>
                                            <p:cond delay="0"/>
                                          </p:stCondLst>
                                        </p:cTn>
                                        <p:tgtEl>
                                          <p:spTgt spid="8">
                                            <p:txEl>
                                              <p:pRg st="0" end="0"/>
                                            </p:txEl>
                                          </p:spTgt>
                                        </p:tgtEl>
                                        <p:attrNameLst>
                                          <p:attrName>style.visibility</p:attrName>
                                        </p:attrNameLst>
                                      </p:cBhvr>
                                      <p:to>
                                        <p:strVal val="visible"/>
                                      </p:to>
                                    </p:set>
                                    <p:animEffect transition="in" filter="wipe(left)">
                                      <p:cBhvr>
                                        <p:cTn id="50" dur="500"/>
                                        <p:tgtEl>
                                          <p:spTgt spid="8">
                                            <p:txEl>
                                              <p:pRg st="0" end="0"/>
                                            </p:txEl>
                                          </p:spTgt>
                                        </p:tgtEl>
                                      </p:cBhvr>
                                    </p:animEffect>
                                  </p:childTnLst>
                                </p:cTn>
                              </p:par>
                            </p:childTnLst>
                          </p:cTn>
                        </p:par>
                      </p:childTnLst>
                    </p:cTn>
                  </p:par>
                  <p:par>
                    <p:cTn id="51" fill="hold" nodeType="clickPar">
                      <p:stCondLst>
                        <p:cond delay="indefinite"/>
                      </p:stCondLst>
                      <p:childTnLst>
                        <p:par>
                          <p:cTn id="52" fill="hold">
                            <p:stCondLst>
                              <p:cond delay="0"/>
                            </p:stCondLst>
                            <p:childTnLst>
                              <p:par>
                                <p:cTn id="53" presetID="22" presetClass="entr" presetSubtype="8" dur="500" fill="hold" grpId="0" nodeType="clickEffect">
                                  <p:stCondLst>
                                    <p:cond delay="0"/>
                                  </p:stCondLst>
                                  <p:childTnLst>
                                    <p:set>
                                      <p:cBhvr>
                                        <p:cTn id="54" dur="1" fill="hold">
                                          <p:stCondLst>
                                            <p:cond delay="0"/>
                                          </p:stCondLst>
                                        </p:cTn>
                                        <p:tgtEl>
                                          <p:spTgt spid="9">
                                            <p:bg/>
                                          </p:spTgt>
                                        </p:tgtEl>
                                        <p:attrNameLst>
                                          <p:attrName>style.visibility</p:attrName>
                                        </p:attrNameLst>
                                      </p:cBhvr>
                                      <p:to>
                                        <p:strVal val="visible"/>
                                      </p:to>
                                    </p:set>
                                    <p:animEffect transition="in" filter="wipe(left)">
                                      <p:cBhvr>
                                        <p:cTn id="55" dur="500"/>
                                        <p:tgtEl>
                                          <p:spTgt spid="9">
                                            <p:bg/>
                                          </p:spTgt>
                                        </p:tgtEl>
                                      </p:cBhvr>
                                    </p:animEffect>
                                  </p:childTnLst>
                                </p:cTn>
                              </p:par>
                              <p:par>
                                <p:cTn id="56" presetID="22" presetClass="entr" presetSubtype="8" dur="500" fill="hold" grpId="0" nodeType="withEffect">
                                  <p:stCondLst>
                                    <p:cond delay="0"/>
                                  </p:stCondLst>
                                  <p:childTnLst>
                                    <p:set>
                                      <p:cBhvr>
                                        <p:cTn id="57" dur="1" fill="hold">
                                          <p:stCondLst>
                                            <p:cond delay="0"/>
                                          </p:stCondLst>
                                        </p:cTn>
                                        <p:tgtEl>
                                          <p:spTgt spid="9">
                                            <p:txEl>
                                              <p:pRg st="0" end="0"/>
                                            </p:txEl>
                                          </p:spTgt>
                                        </p:tgtEl>
                                        <p:attrNameLst>
                                          <p:attrName>style.visibility</p:attrName>
                                        </p:attrNameLst>
                                      </p:cBhvr>
                                      <p:to>
                                        <p:strVal val="visible"/>
                                      </p:to>
                                    </p:set>
                                    <p:animEffect transition="in" filter="wipe(left)">
                                      <p:cBhvr>
                                        <p:cTn id="58"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uiExpand="1" build="p" animBg="1"/>
      <p:bldP spid="5" grpId="0" uiExpand="1" build="p" animBg="1"/>
      <p:bldP spid="6" grpId="0" uiExpand="1" build="p" animBg="1"/>
      <p:bldP spid="7" grpId="0" uiExpand="1" build="p" animBg="1"/>
      <p:bldP spid="8" grpId="0" uiExpand="1" build="p" animBg="1"/>
      <p:bldP spid="9" grpId="0" uiExpand="1" build="p" animBg="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Hexin Shape 2" title=""/>
          <p:cNvSpPr/>
          <p:nvPr/>
        </p:nvSpPr>
        <p:spPr>
          <a:xfrm>
            <a:off x="475488" y="662400"/>
            <a:ext cx="11228832" cy="9499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6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易混易错</a:t>
            </a:r>
            <a:endParaRPr lang="en-US" altLang="zh-CN" sz="2600"/>
          </a:p>
        </p:txBody>
      </p:sp>
      <p:sp>
        <p:nvSpPr>
          <p:cNvPr id="3" name="Hexin Shape 3" title=""/>
          <p:cNvSpPr/>
          <p:nvPr/>
        </p:nvSpPr>
        <p:spPr>
          <a:xfrm>
            <a:off x="475488" y="1258431"/>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中共一大开幕是在上海</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最终落幕是在浙江嘉兴</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4" name="Hexin Shape 4" title=""/>
          <p:cNvSpPr/>
          <p:nvPr/>
        </p:nvSpPr>
        <p:spPr>
          <a:xfrm>
            <a:off x="475488" y="1819243"/>
            <a:ext cx="1122883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在中国第一个举起马克思主义旗帜的是李大钊</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在中国建立第一个共产党早期组织的是陈独秀</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5" name="Hexin Shape 5" title=""/>
          <p:cNvSpPr/>
          <p:nvPr/>
        </p:nvSpPr>
        <p:spPr>
          <a:xfrm>
            <a:off x="475488" y="2924143"/>
            <a:ext cx="1122883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中国共产党第一次全国代表大会选举陈独秀为中央局书记</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但陈独秀并没有出席中共一大</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6" name="Hexin Shape 6" title=""/>
          <p:cNvSpPr/>
          <p:nvPr/>
        </p:nvSpPr>
        <p:spPr>
          <a:xfrm>
            <a:off x="475488" y="4022375"/>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4.</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中共一大提出了实现共产主义的奋斗目标</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中共二大制定了党的最低纲领</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Hexin Shape 2" title=""/>
          <p:cNvSpPr/>
          <p:nvPr/>
        </p:nvSpPr>
        <p:spPr>
          <a:xfrm>
            <a:off x="475488" y="662400"/>
            <a:ext cx="1122883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三、全国工人运动的高涨</a:t>
            </a:r>
            <a:endParaRPr lang="en-US" altLang="zh-CN" sz="2800"/>
          </a:p>
        </p:txBody>
      </p:sp>
      <p:sp>
        <p:nvSpPr>
          <p:cNvPr id="3" name="Hexin Shape 3" title=""/>
          <p:cNvSpPr/>
          <p:nvPr/>
        </p:nvSpPr>
        <p:spPr>
          <a:xfrm>
            <a:off x="475488" y="1301194"/>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1.时间：从1922年初到1923年春。</a:t>
            </a:r>
            <a:endParaRPr lang="en-US" altLang="zh-CN" sz="2400"/>
          </a:p>
        </p:txBody>
      </p:sp>
      <p:sp>
        <p:nvSpPr>
          <p:cNvPr id="4" name="Hexin Shape 4" title=""/>
          <p:cNvSpPr/>
          <p:nvPr/>
        </p:nvSpPr>
        <p:spPr>
          <a:xfrm>
            <a:off x="475488" y="1850675"/>
            <a:ext cx="11228832"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2.顶峰：1923年2月，</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工人举行大罢工。</a:t>
            </a:r>
            <a:endParaRPr lang="en-US" altLang="zh-CN" sz="2400"/>
          </a:p>
        </p:txBody>
      </p:sp>
      <p:sp>
        <p:nvSpPr>
          <p:cNvPr id="5" name="Hexin Shape 5" title=""/>
          <p:cNvSpPr/>
          <p:nvPr/>
        </p:nvSpPr>
        <p:spPr>
          <a:xfrm>
            <a:off x="475488" y="2403443"/>
            <a:ext cx="1122883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3.教训：单枪匹马不能取得革命的胜利，必须团结一切可能的</a:t>
            </a:r>
            <a:r>
              <a:rPr lang="en-US" altLang="zh-CN" sz="2400" i="0">
                <a:solidFill>
                  <a:srgbClr val="000000"/>
                </a:solidFill>
                <a:latin typeface="宋体" panose="02010600030101010101" pitchFamily="2" charset="-122"/>
                <a:ea typeface="宋体" panose="02010600030101010101" pitchFamily="2" charset="-122"/>
                <a:cs typeface="宋体" panose="02010600030101010101" pitchFamily="34" charset="-120"/>
              </a:rPr>
              <a:t>________</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，才能战胜</a:t>
            </a:r>
          </a:p>
          <a:p>
            <a:pPr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强大的敌人。</a:t>
            </a:r>
            <a:endParaRPr lang="en-US" altLang="zh-CN" sz="2400"/>
          </a:p>
        </p:txBody>
      </p:sp>
      <p:sp>
        <p:nvSpPr>
          <p:cNvPr id="6" name="Hexin Shape 6" title=""/>
          <p:cNvSpPr/>
          <p:nvPr/>
        </p:nvSpPr>
        <p:spPr>
          <a:xfrm>
            <a:off x="3431413" y="1812575"/>
            <a:ext cx="1293813"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京汉铁路</a:t>
            </a:r>
            <a:endParaRPr lang="en-US" altLang="zh-CN" sz="2400"/>
          </a:p>
        </p:txBody>
      </p:sp>
      <p:sp>
        <p:nvSpPr>
          <p:cNvPr id="7" name="Hexin Shape 7" title=""/>
          <p:cNvSpPr/>
          <p:nvPr/>
        </p:nvSpPr>
        <p:spPr>
          <a:xfrm>
            <a:off x="8797163" y="2365343"/>
            <a:ext cx="987425"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同盟者</a:t>
            </a:r>
            <a:endParaRPr lang="en-US" altLang="zh-CN" sz="2400"/>
          </a:p>
        </p:txBody>
      </p:sp>
      <p:sp>
        <p:nvSpPr>
          <p:cNvPr id="8" name="Hexin Shape 8" title=""/>
          <p:cNvSpPr/>
          <p:nvPr/>
        </p:nvSpPr>
        <p:spPr>
          <a:xfrm>
            <a:off x="475488" y="3486182"/>
            <a:ext cx="11228832" cy="9499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6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易混易错</a:t>
            </a:r>
            <a:endParaRPr lang="en-US" altLang="zh-CN" sz="2600"/>
          </a:p>
        </p:txBody>
      </p:sp>
      <p:sp>
        <p:nvSpPr>
          <p:cNvPr id="9" name="Hexin Shape 9" title=""/>
          <p:cNvSpPr/>
          <p:nvPr/>
        </p:nvSpPr>
        <p:spPr>
          <a:xfrm>
            <a:off x="475488" y="4073175"/>
            <a:ext cx="1122883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京汉铁路工人大罢工不是中国第一次工人罢工</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它只是将第一次全国工人运动高潮推向了顶峰</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wipe(left)">
                                      <p:cBhvr>
                                        <p:cTn id="7" dur="500"/>
                                        <p:tgtEl>
                                          <p:spTgt spid="6">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wipe(left)">
                                      <p:cBhvr>
                                        <p:cTn id="10" dur="500"/>
                                        <p:tgtEl>
                                          <p:spTgt spid="6">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7">
                                            <p:bg/>
                                          </p:spTgt>
                                        </p:tgtEl>
                                        <p:attrNameLst>
                                          <p:attrName>style.visibility</p:attrName>
                                        </p:attrNameLst>
                                      </p:cBhvr>
                                      <p:to>
                                        <p:strVal val="visible"/>
                                      </p:to>
                                    </p:set>
                                    <p:animEffect transition="in" filter="wipe(left)">
                                      <p:cBhvr>
                                        <p:cTn id="15" dur="500"/>
                                        <p:tgtEl>
                                          <p:spTgt spid="7">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wipe(left)">
                                      <p:cBhvr>
                                        <p:cTn id="18"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7" grpId="0" uiExpand="1" build="p" animBg="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Hexin Shape 2" title=""/>
          <p:cNvSpPr/>
          <p:nvPr/>
        </p:nvSpPr>
        <p:spPr>
          <a:xfrm>
            <a:off x="556768" y="413480"/>
            <a:ext cx="11228832" cy="9499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40000"/>
              </a:lnSpc>
            </a:pPr>
            <a:r>
              <a:rPr lang="en-US" altLang="zh-CN" sz="26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课堂小结</a:t>
            </a:r>
            <a:endParaRPr lang="en-US" altLang="zh-CN" sz="2600"/>
          </a:p>
        </p:txBody>
      </p:sp>
      <p:graphicFrame>
        <p:nvGraphicFramePr>
          <p:cNvPr id="3" name="Hexin Shape 3" title=""/>
          <p:cNvGraphicFramePr>
            <a:graphicFrameLocks noGrp="1"/>
          </p:cNvGraphicFramePr>
          <p:nvPr>
            <p:custDataLst>
              <p:tags r:id="rId2"/>
            </p:custDataLst>
          </p:nvPr>
        </p:nvGraphicFramePr>
        <p:xfrm>
          <a:off x="335915" y="1008380"/>
          <a:ext cx="11214100" cy="5461000"/>
        </p:xfrm>
        <a:graphic>
          <a:graphicData uri="http://schemas.openxmlformats.org/drawingml/2006/table">
            <a:tbl>
              <a:tblPr/>
              <a:tblGrid>
                <a:gridCol w="4738370"/>
                <a:gridCol w="6475730"/>
              </a:tblGrid>
              <a:tr h="5461000">
                <a:tc>
                  <a:txBody>
                    <a:bodyPr vert="horz" wrap="square"/>
                    <a:lstStyle/>
                    <a:p>
                      <a:pPr algn="l" latinLnBrk="1" hangingPunct="0">
                        <a:lnSpc>
                          <a:spcPts val="34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【记知识框架】</a:t>
                      </a:r>
                      <a:endParaRPr lang="en-US" altLang="zh-CN" sz="1200"/>
                    </a:p>
                    <a:p>
                      <a:pPr algn="ctr" latinLnBrk="1" hangingPunct="0">
                        <a:lnSpc>
                          <a:spcPts val="19800"/>
                        </a:lnSpc>
                      </a:pPr>
                      <a:r>
                        <a:rPr lang="en-US" altLang="zh-CN" sz="13250" b="1" i="0" kern="0" spc="-99900">
                          <a:solidFill>
                            <a:srgbClr val="FFFFFF"/>
                          </a:solidFill>
                          <a:latin typeface="Times New Roman" panose="02020603050405020304" pitchFamily="34" charset="0"/>
                          <a:ea typeface="宋体" panose="02010600030101010101" pitchFamily="2" charset="-122"/>
                          <a:cs typeface="Times New Roman" panose="02020603050405020304" pitchFamily="34" charset="-120"/>
                        </a:rPr>
                        <a:t>_</a:t>
                      </a:r>
                      <a:r>
                        <a:rPr lang="en-US" altLang="zh-CN" sz="900" b="1" i="0" kern="0" spc="0">
                          <a:solidFill>
                            <a:srgbClr val="FFFFFF"/>
                          </a:solidFill>
                          <a:latin typeface="宋体" panose="02010600030101010101" pitchFamily="2" charset="-122"/>
                          <a:ea typeface="宋体" panose="02010600030101010101" pitchFamily="2" charset="-122"/>
                          <a:cs typeface="Times New Roman" panose="02020603050405020304" pitchFamily="34" charset="-120"/>
                        </a:rPr>
                        <a:t>________________________________________________________________________________</a:t>
                      </a:r>
                      <a:endParaRPr lang="en-US" altLang="zh-CN" sz="900" spc="0">
                        <a:latin typeface="宋体" panose="02010600030101010101" pitchFamily="2" charset="-122"/>
                      </a:endParaRPr>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vert="horz" wrap="square"/>
                    <a:lstStyle/>
                    <a:p>
                      <a:pPr algn="l" latinLnBrk="1" hangingPunct="0">
                        <a:lnSpc>
                          <a:spcPts val="34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【背核心术语】</a:t>
                      </a:r>
                      <a:endParaRPr lang="en-US" altLang="zh-CN" sz="1200"/>
                    </a:p>
                    <a:p>
                      <a:pPr algn="l" latinLnBrk="1" hangingPunct="0">
                        <a:lnSpc>
                          <a:spcPts val="34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李大钊是在中国传播马克思主义的先驱</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陈</a:t>
                      </a:r>
                    </a:p>
                    <a:p>
                      <a:pPr algn="l" latinLnBrk="1" hangingPunct="0">
                        <a:lnSpc>
                          <a:spcPts val="3400"/>
                        </a:lnSpc>
                      </a:pP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独秀在上海建立了中国第一个共产党早期组</a:t>
                      </a:r>
                    </a:p>
                    <a:p>
                      <a:pPr algn="l" latinLnBrk="1" hangingPunct="0">
                        <a:lnSpc>
                          <a:spcPts val="3400"/>
                        </a:lnSpc>
                      </a:pP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织</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1200"/>
                    </a:p>
                    <a:p>
                      <a:pPr algn="l" latinLnBrk="1" hangingPunct="0">
                        <a:lnSpc>
                          <a:spcPts val="34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2.1921</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年</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7</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月中共一大的召开</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标志着中国共产</a:t>
                      </a:r>
                    </a:p>
                    <a:p>
                      <a:pPr algn="l" latinLnBrk="1" hangingPunct="0">
                        <a:lnSpc>
                          <a:spcPts val="3400"/>
                        </a:lnSpc>
                      </a:pP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党的诞生</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中国共产党的诞生使中国革命的面</a:t>
                      </a:r>
                    </a:p>
                    <a:p>
                      <a:pPr algn="l" latinLnBrk="1" hangingPunct="0">
                        <a:lnSpc>
                          <a:spcPts val="3400"/>
                        </a:lnSpc>
                      </a:pP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貌焕然一新了</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1200"/>
                    </a:p>
                    <a:p>
                      <a:pPr algn="l" latinLnBrk="1" hangingPunct="0">
                        <a:lnSpc>
                          <a:spcPts val="34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中共二大第一次提出了明确的反帝反封建的</a:t>
                      </a:r>
                    </a:p>
                    <a:p>
                      <a:pPr algn="l" latinLnBrk="1" hangingPunct="0">
                        <a:lnSpc>
                          <a:spcPts val="3400"/>
                        </a:lnSpc>
                      </a:pP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民主革命纲领</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1200"/>
                    </a:p>
                    <a:p>
                      <a:pPr algn="l" latinLnBrk="1" hangingPunct="0">
                        <a:lnSpc>
                          <a:spcPts val="34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4.</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京汉铁路工人大罢工</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将第一次全国工人运</a:t>
                      </a:r>
                    </a:p>
                    <a:p>
                      <a:pPr algn="l" latinLnBrk="1" hangingPunct="0">
                        <a:lnSpc>
                          <a:spcPts val="3100"/>
                        </a:lnSpc>
                      </a:pPr>
                      <a:r>
                        <a:rPr lang="en-US" altLang="zh-CN" sz="2400" b="1" i="0">
                          <a:solidFill>
                            <a:srgbClr val="000000"/>
                          </a:solidFill>
                          <a:latin typeface="Times New Roman" panose="02020603050405020304" pitchFamily="34" charset="0"/>
                          <a:ea typeface="楷体" panose="02010609060101010101" pitchFamily="34" charset="-122"/>
                          <a:cs typeface="Times New Roman" panose="02020603050405020304" pitchFamily="34" charset="-120"/>
                        </a:rPr>
                        <a:t>动高潮推向了顶峰</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1200"/>
                    </a:p>
                  </a:txBody>
                  <a:tcPr marL="72000" marR="72000" marT="0" marB="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r>
            </a:tbl>
          </a:graphicData>
        </a:graphic>
      </p:graphicFrame>
      <p:pic>
        <p:nvPicPr>
          <p:cNvPr id="4" name="Hexin Shape 4" title=""/>
          <p:cNvPicPr>
            <a:picLocks noChangeAspect="1"/>
          </p:cNvPicPr>
          <p:nvPr/>
        </p:nvPicPr>
        <p:blipFill>
          <a:blip r:embed="rId3">
            <a:clrChange>
              <a:clrFrom>
                <a:srgbClr val="FFFFFF"/>
              </a:clrFrom>
              <a:clrTo>
                <a:srgbClr val="FFFFFF">
                  <a:alpha val="0"/>
                </a:srgbClr>
              </a:clrTo>
            </a:clrChange>
          </a:blip>
          <a:stretch>
            <a:fillRect/>
          </a:stretch>
        </p:blipFill>
        <p:spPr>
          <a:xfrm>
            <a:off x="557013" y="2645282"/>
            <a:ext cx="4544568" cy="2514600"/>
          </a:xfrm>
          <a:prstGeom prst="rect">
            <a:avLst/>
          </a:prstGeom>
          <a:noFill/>
          <a:extLst>
            <a:ext uri="{909E8E84-426E-40DD-AFC4-6F175D3DCCD1}">
              <a14:hiddenFill xmlns:a14="http://schemas.microsoft.com/office/drawing/2010/main">
                <a:solidFill>
                  <a:scrgbClr b="0" g="0" r="0">
                    <a:alpha val="0"/>
                  </a:scrgbClr>
                </a:solidFill>
              </a14:hiddenFill>
            </a:ext>
          </a:extLst>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Hexin Shape 2" title=""/>
          <p:cNvPicPr>
            <a:picLocks noChangeAspect="1"/>
          </p:cNvPicPr>
          <p:nvPr/>
        </p:nvPicPr>
        <p:blipFill>
          <a:blip r:embed="rId2"/>
          <a:stretch>
            <a:fillRect/>
          </a:stretch>
        </p:blipFill>
        <p:spPr>
          <a:xfrm>
            <a:off x="4005072" y="662400"/>
            <a:ext cx="4178808" cy="530352"/>
          </a:xfrm>
          <a:prstGeom prst="rect">
            <a:avLst/>
          </a:prstGeom>
        </p:spPr>
      </p:pic>
      <p:sp>
        <p:nvSpPr>
          <p:cNvPr id="3" name="Hexin Shape 3" title=""/>
          <p:cNvSpPr/>
          <p:nvPr/>
        </p:nvSpPr>
        <p:spPr>
          <a:xfrm>
            <a:off x="475488" y="1324832"/>
            <a:ext cx="1122883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一、十月革命对中国的影响</a:t>
            </a:r>
            <a:endParaRPr lang="en-US" altLang="zh-CN" sz="2800"/>
          </a:p>
        </p:txBody>
      </p:sp>
      <p:sp>
        <p:nvSpPr>
          <p:cNvPr id="4" name="Hexin Shape 4" title=""/>
          <p:cNvSpPr/>
          <p:nvPr/>
        </p:nvSpPr>
        <p:spPr>
          <a:xfrm>
            <a:off x="475488" y="1954146"/>
            <a:ext cx="1122883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1.十月革命的胜利,使中国人民首先是先进知识分子受到极大鼓舞,看到了中华民族解放的新希望。</a:t>
            </a:r>
            <a:endParaRPr lang="en-US" altLang="zh-CN" sz="2400"/>
          </a:p>
        </p:txBody>
      </p:sp>
      <p:sp>
        <p:nvSpPr>
          <p:cNvPr id="5" name="Hexin Shape 5" title=""/>
          <p:cNvSpPr/>
          <p:nvPr/>
        </p:nvSpPr>
        <p:spPr>
          <a:xfrm>
            <a:off x="475488" y="3063843"/>
            <a:ext cx="1122883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2.十月革命的胜利,帮助中国先进知识分子提高了对工农群众伟大力量和组织群众直接斗争的认识,推动了知识分子同现实政治斗争结合、同工农群众结合的进程。</a:t>
            </a:r>
            <a:endParaRPr lang="en-US" altLang="zh-CN" sz="2400"/>
          </a:p>
        </p:txBody>
      </p:sp>
      <p:sp>
        <p:nvSpPr>
          <p:cNvPr id="6" name="Hexin Shape 6" title=""/>
          <p:cNvSpPr/>
          <p:nvPr/>
        </p:nvSpPr>
        <p:spPr>
          <a:xfrm>
            <a:off x="475488" y="4162075"/>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3.十月革命的胜利对中国革命最深刻的影响是给中国人民送来了马克思主义。</a:t>
            </a:r>
            <a:endParaRPr lang="en-US" altLang="zh-CN" sz="2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Hexin Shape 2" title=""/>
          <p:cNvSpPr/>
          <p:nvPr/>
        </p:nvSpPr>
        <p:spPr>
          <a:xfrm>
            <a:off x="475488" y="658368"/>
            <a:ext cx="1122883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二、中国革命面貌焕然一新，“新”在哪里？</a:t>
            </a:r>
            <a:endParaRPr lang="en-US" altLang="zh-CN" sz="2800"/>
          </a:p>
        </p:txBody>
      </p:sp>
      <p:sp>
        <p:nvSpPr>
          <p:cNvPr id="3" name="Hexin Shape 3" title=""/>
          <p:cNvSpPr/>
          <p:nvPr/>
        </p:nvSpPr>
        <p:spPr>
          <a:xfrm>
            <a:off x="475488" y="1297162"/>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1.新的领导核心：中国共产党。</a:t>
            </a:r>
            <a:endParaRPr lang="en-US" altLang="zh-CN" sz="2400"/>
          </a:p>
        </p:txBody>
      </p:sp>
      <p:sp>
        <p:nvSpPr>
          <p:cNvPr id="4" name="Hexin Shape 4" title=""/>
          <p:cNvSpPr/>
          <p:nvPr/>
        </p:nvSpPr>
        <p:spPr>
          <a:xfrm>
            <a:off x="475488" y="1846643"/>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2.新的指导思想：马克思主义。</a:t>
            </a:r>
            <a:endParaRPr lang="en-US" altLang="zh-CN" sz="2400"/>
          </a:p>
        </p:txBody>
      </p:sp>
      <p:sp>
        <p:nvSpPr>
          <p:cNvPr id="5" name="Hexin Shape 5" title=""/>
          <p:cNvSpPr/>
          <p:nvPr/>
        </p:nvSpPr>
        <p:spPr>
          <a:xfrm>
            <a:off x="475488" y="2392743"/>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3.新的奋斗目标：推翻资产阶级政权，建立无产阶级专政，实现共产主义。</a:t>
            </a:r>
            <a:endParaRPr lang="en-US" altLang="zh-CN" sz="2400"/>
          </a:p>
        </p:txBody>
      </p:sp>
      <p:sp>
        <p:nvSpPr>
          <p:cNvPr id="6" name="Hexin Shape 6" title=""/>
          <p:cNvSpPr/>
          <p:nvPr/>
        </p:nvSpPr>
        <p:spPr>
          <a:xfrm>
            <a:off x="475488" y="2963863"/>
            <a:ext cx="11228832" cy="9956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800" b="1" i="0">
                <a:solidFill>
                  <a:srgbClr val="000000"/>
                </a:solidFill>
                <a:latin typeface="Times New Roman" panose="02020603050405020304" pitchFamily="34" charset="0"/>
                <a:ea typeface="黑体" panose="02010609060101010101" pitchFamily="34" charset="-122"/>
                <a:cs typeface="Times New Roman" panose="02020603050405020304" pitchFamily="34" charset="-120"/>
              </a:rPr>
              <a:t>三、五四运动与中国共产党诞生之间的联系</a:t>
            </a:r>
            <a:endParaRPr lang="en-US" altLang="zh-CN" sz="2800"/>
          </a:p>
        </p:txBody>
      </p:sp>
      <p:sp>
        <p:nvSpPr>
          <p:cNvPr id="7" name="Hexin Shape 7" title=""/>
          <p:cNvSpPr/>
          <p:nvPr/>
        </p:nvSpPr>
        <p:spPr>
          <a:xfrm>
            <a:off x="475488" y="3608562"/>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1.五四运动推动了马克思主义在中国的传播，为中国共产党的成立奠定了思想基础。</a:t>
            </a:r>
            <a:endParaRPr lang="en-US" altLang="zh-CN" sz="2400"/>
          </a:p>
        </p:txBody>
      </p:sp>
      <p:sp>
        <p:nvSpPr>
          <p:cNvPr id="8" name="Hexin Shape 8" title=""/>
          <p:cNvSpPr/>
          <p:nvPr/>
        </p:nvSpPr>
        <p:spPr>
          <a:xfrm>
            <a:off x="475488" y="4158043"/>
            <a:ext cx="11228832"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2.五四运动中，工人阶级登上政治舞台，为中国共产党的成立奠定了阶级基础。</a:t>
            </a:r>
            <a:endParaRPr lang="en-US" altLang="zh-CN" sz="2400"/>
          </a:p>
        </p:txBody>
      </p:sp>
      <p:sp>
        <p:nvSpPr>
          <p:cNvPr id="9" name="Hexin Shape 9" title=""/>
          <p:cNvSpPr/>
          <p:nvPr/>
        </p:nvSpPr>
        <p:spPr>
          <a:xfrm>
            <a:off x="475488" y="4710811"/>
            <a:ext cx="11228832" cy="159600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3.五四运动中，一批先进的知识分子成长为运动的领导和骨干，为中国共产党的成立奠定了干部基础。</a:t>
            </a:r>
            <a:endParaRPr lang="en-US" altLang="zh-CN" sz="2400"/>
          </a:p>
          <a:p>
            <a:pPr latinLnBrk="1">
              <a:lnSpc>
                <a:spcPct val="150000"/>
              </a:lnSpc>
            </a:pPr>
            <a:r>
              <a:rPr lang="en-US" altLang="zh-CN" sz="2400" b="1" i="0">
                <a:solidFill>
                  <a:srgbClr val="000000"/>
                </a:solidFill>
                <a:latin typeface="宋体" panose="02010600030101010101" pitchFamily="2" charset="-122"/>
                <a:ea typeface="宋体" panose="02010600030101010101" pitchFamily="2" charset="-122"/>
                <a:cs typeface="Times New Roman" panose="02020603050405020304"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所以，五四运动为中国共产党的诞生准备了条件。</a:t>
            </a:r>
            <a:endParaRPr lang="en-US" altLang="zh-CN" sz="2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Hexin Shape 2" title=""/>
          <p:cNvPicPr>
            <a:picLocks noChangeAspect="1"/>
          </p:cNvPicPr>
          <p:nvPr/>
        </p:nvPicPr>
        <p:blipFill>
          <a:blip r:embed="rId3"/>
          <a:stretch>
            <a:fillRect/>
          </a:stretch>
        </p:blipFill>
        <p:spPr>
          <a:xfrm>
            <a:off x="4005072" y="662400"/>
            <a:ext cx="4178808" cy="530352"/>
          </a:xfrm>
          <a:prstGeom prst="rect">
            <a:avLst/>
          </a:prstGeom>
        </p:spPr>
      </p:pic>
      <p:pic>
        <p:nvPicPr>
          <p:cNvPr id="3" name="Hexin Shape 3" title=""/>
          <p:cNvPicPr>
            <a:picLocks noChangeAspect="1"/>
          </p:cNvPicPr>
          <p:nvPr/>
        </p:nvPicPr>
        <p:blipFill>
          <a:blip r:embed="rId4"/>
          <a:stretch>
            <a:fillRect/>
          </a:stretch>
        </p:blipFill>
        <p:spPr>
          <a:xfrm>
            <a:off x="4453128" y="1324832"/>
            <a:ext cx="3282696" cy="530352"/>
          </a:xfrm>
          <a:prstGeom prst="rect">
            <a:avLst/>
          </a:prstGeom>
        </p:spPr>
      </p:pic>
      <p:sp>
        <p:nvSpPr>
          <p:cNvPr id="4" name="Hexin Shape 4" title=""/>
          <p:cNvSpPr/>
          <p:nvPr/>
        </p:nvSpPr>
        <p:spPr>
          <a:xfrm>
            <a:off x="475488" y="1985232"/>
            <a:ext cx="1122883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a:t>
            </a:r>
            <a:r>
              <a:rPr lang="en-US" altLang="zh-CN" sz="2400" b="1" i="0">
                <a:solidFill>
                  <a:srgbClr val="000000"/>
                </a:solidFill>
                <a:latin typeface="Times New Roman" panose="02020603050405020304" pitchFamily="34" charset="0"/>
                <a:ea typeface="楷体_GB2312" pitchFamily="34" charset="-122"/>
                <a:cs typeface="Times New Roman" panose="02020603050405020304" pitchFamily="34" charset="-120"/>
              </a:rPr>
              <a:t>（2023·南岸区期末改编）</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下面是共产党早期组织创办的工人刊物，此举意在</a:t>
            </a:r>
          </a:p>
          <a:p>
            <a:pPr marL="0"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5" name="Hexin Shape 5" title=""/>
          <p:cNvSpPr/>
          <p:nvPr/>
        </p:nvSpPr>
        <p:spPr>
          <a:xfrm>
            <a:off x="831088" y="2533872"/>
            <a:ext cx="271463"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B</a:t>
            </a:r>
            <a:endParaRPr lang="en-US" altLang="zh-CN" sz="2400"/>
          </a:p>
        </p:txBody>
      </p:sp>
      <p:pic>
        <p:nvPicPr>
          <p:cNvPr id="6" name="Hexin Shape 6" title=""/>
          <p:cNvPicPr>
            <a:picLocks noChangeAspect="1"/>
          </p:cNvPicPr>
          <p:nvPr/>
        </p:nvPicPr>
        <p:blipFill>
          <a:blip r:embed="rId5">
            <a:clrChange>
              <a:clrFrom>
                <a:srgbClr val="FFFFFF"/>
              </a:clrFrom>
              <a:clrTo>
                <a:srgbClr val="FFFFFF">
                  <a:alpha val="0"/>
                </a:srgbClr>
              </a:clrTo>
            </a:clrChange>
          </a:blip>
          <a:stretch>
            <a:fillRect/>
          </a:stretch>
        </p:blipFill>
        <p:spPr>
          <a:xfrm>
            <a:off x="5784431" y="3153632"/>
            <a:ext cx="4745736" cy="2203704"/>
          </a:xfrm>
          <a:prstGeom prst="rect">
            <a:avLst/>
          </a:prstGeom>
          <a:noFill/>
          <a:extLst>
            <a:ext uri="{909E8E84-426E-40DD-AFC4-6F175D3DCCD1}">
              <a14:hiddenFill xmlns:a14="http://schemas.microsoft.com/office/drawing/2010/main">
                <a:solidFill>
                  <a:scrgbClr b="0" g="0" r="0">
                    <a:alpha val="0"/>
                  </a:scrgbClr>
                </a:solidFill>
              </a14:hiddenFill>
            </a:ext>
          </a:extLst>
        </p:spPr>
      </p:pic>
      <p:sp>
        <p:nvSpPr>
          <p:cNvPr id="7" name="Hexin Shape 7" title=""/>
          <p:cNvSpPr/>
          <p:nvPr/>
        </p:nvSpPr>
        <p:spPr>
          <a:xfrm>
            <a:off x="475488" y="3089243"/>
            <a:ext cx="6355080" cy="213194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A.向新军宣传民主共和思想</a:t>
            </a:r>
            <a:endPar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endParaRPr>
          </a:p>
          <a:p>
            <a:pPr marL="0"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B.向工人阶级宣传马克思主义</a:t>
            </a:r>
            <a:endParaRPr lang="en-US" altLang="zh-CN" sz="2400"/>
          </a:p>
          <a:p>
            <a:pPr marL="0"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C.号召资产阶级构建君主立宪</a:t>
            </a:r>
            <a:endPar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endParaRPr>
          </a:p>
          <a:p>
            <a:pPr marL="0"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D.向全社会呼吁实现和平建国</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Hexin Shape 2" title=""/>
          <p:cNvSpPr/>
          <p:nvPr/>
        </p:nvSpPr>
        <p:spPr>
          <a:xfrm>
            <a:off x="475488" y="972987"/>
            <a:ext cx="11228832"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2.</a:t>
            </a:r>
            <a:r>
              <a:rPr lang="en-US" altLang="zh-CN" sz="2400" b="1" i="0">
                <a:solidFill>
                  <a:srgbClr val="000000"/>
                </a:solidFill>
                <a:latin typeface="Times New Roman" panose="02020603050405020304" pitchFamily="34" charset="0"/>
                <a:ea typeface="楷体_GB2312" pitchFamily="34" charset="-122"/>
                <a:cs typeface="Times New Roman" panose="02020603050405020304" pitchFamily="34" charset="-120"/>
              </a:rPr>
              <a:t>（2022·温州中考）</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1919—1922年，国内外出版了89种马克思主义中文书籍。在确</a:t>
            </a:r>
          </a:p>
          <a:p>
            <a:pPr marL="0"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知出版地点的78种书籍中，有59种出版于上海。这反映了(</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3" name="Hexin Shape 3" title=""/>
          <p:cNvSpPr/>
          <p:nvPr/>
        </p:nvSpPr>
        <p:spPr>
          <a:xfrm>
            <a:off x="8474901" y="1521627"/>
            <a:ext cx="288925"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D</a:t>
            </a:r>
            <a:endParaRPr lang="en-US" altLang="zh-CN" sz="2400"/>
          </a:p>
        </p:txBody>
      </p:sp>
      <p:sp>
        <p:nvSpPr>
          <p:cNvPr id="4" name="Hexin Shape 4" title=""/>
          <p:cNvSpPr/>
          <p:nvPr/>
        </p:nvSpPr>
        <p:spPr>
          <a:xfrm>
            <a:off x="475488" y="2080044"/>
            <a:ext cx="1122883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5626735"/>
              </a:tabLst>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A.中国近代社会性质的重大变化</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B.洋务派学习西方技术以求自强</a:t>
            </a:r>
            <a:endParaRPr lang="en-US" altLang="zh-CN" sz="2400"/>
          </a:p>
          <a:p>
            <a:pPr latinLnBrk="1">
              <a:lnSpc>
                <a:spcPct val="150000"/>
              </a:lnSpc>
              <a:tabLst>
                <a:tab pos="5626735"/>
              </a:tabLst>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C.清政府统治的根基被严重动摇</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D.上海是马克思主义的宣传中心</a:t>
            </a:r>
            <a:endParaRPr lang="en-US" altLang="zh-CN" sz="2400"/>
          </a:p>
        </p:txBody>
      </p:sp>
      <p:sp>
        <p:nvSpPr>
          <p:cNvPr id="5" name="Hexin Shape 5" title=""/>
          <p:cNvSpPr/>
          <p:nvPr/>
        </p:nvSpPr>
        <p:spPr>
          <a:xfrm>
            <a:off x="475488" y="3184944"/>
            <a:ext cx="11228832" cy="158330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3.</a:t>
            </a:r>
            <a:r>
              <a:rPr lang="en-US" altLang="zh-CN" sz="2400" b="1" i="0">
                <a:solidFill>
                  <a:srgbClr val="000000"/>
                </a:solidFill>
                <a:latin typeface="Times New Roman" panose="02020603050405020304" pitchFamily="34" charset="0"/>
                <a:ea typeface="楷体_GB2312" pitchFamily="34" charset="-122"/>
                <a:cs typeface="Times New Roman" panose="02020603050405020304" pitchFamily="34" charset="-120"/>
              </a:rPr>
              <a:t>（2022·苏州中考）</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1920年，中国思想界出现了新取向，否定“生存竞争，优胜劣</a:t>
            </a:r>
          </a:p>
          <a:p>
            <a:pPr marL="0"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汰”，趋向于互助进化、财产公有、平民主义、大同主义。这一变化与李大钊一篇文</a:t>
            </a:r>
          </a:p>
          <a:p>
            <a:pPr marL="0"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章的影响有关。这篇文章是(</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6" name="Hexin Shape 6" title=""/>
          <p:cNvSpPr/>
          <p:nvPr/>
        </p:nvSpPr>
        <p:spPr>
          <a:xfrm>
            <a:off x="4495038" y="4282224"/>
            <a:ext cx="288925"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D</a:t>
            </a:r>
            <a:endParaRPr lang="en-US" altLang="zh-CN" sz="2400"/>
          </a:p>
        </p:txBody>
      </p:sp>
      <p:sp>
        <p:nvSpPr>
          <p:cNvPr id="7" name="Hexin Shape 7" title=""/>
          <p:cNvSpPr/>
          <p:nvPr/>
        </p:nvSpPr>
        <p:spPr>
          <a:xfrm>
            <a:off x="475488" y="4835944"/>
            <a:ext cx="11228832" cy="103466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5626735"/>
              </a:tabLst>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A.《变法通议》</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B.《驳康有为论革命书》</a:t>
            </a:r>
            <a:endParaRPr lang="en-US" altLang="zh-CN" sz="2400"/>
          </a:p>
          <a:p>
            <a:pPr latinLnBrk="1">
              <a:lnSpc>
                <a:spcPct val="150000"/>
              </a:lnSpc>
              <a:tabLst>
                <a:tab pos="5626735"/>
              </a:tabLst>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C.《敬告青年》</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D.《我的马克思主义观》</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left)">
                                      <p:cBhvr>
                                        <p:cTn id="7" dur="500"/>
                                        <p:tgtEl>
                                          <p:spTgt spid="3">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8" dur="50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animEffect transition="in" filter="wipe(left)">
                                      <p:cBhvr>
                                        <p:cTn id="15" dur="500"/>
                                        <p:tgtEl>
                                          <p:spTgt spid="6">
                                            <p:bg/>
                                          </p:spTgt>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left)">
                                      <p:cBhvr>
                                        <p:cTn id="18"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6" grpId="0" uiExpand="1" build="p" animBg="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Hexin Shape 2" title=""/>
          <p:cNvPicPr>
            <a:picLocks noChangeAspect="1"/>
          </p:cNvPicPr>
          <p:nvPr/>
        </p:nvPicPr>
        <p:blipFill>
          <a:blip r:embed="rId3">
            <a:clrChange>
              <a:clrFrom>
                <a:srgbClr val="FFFFFF"/>
              </a:clrFrom>
              <a:clrTo>
                <a:srgbClr val="FFFFFF">
                  <a:alpha val="0"/>
                </a:srgbClr>
              </a:clrTo>
            </a:clrChange>
          </a:blip>
          <a:stretch>
            <a:fillRect/>
          </a:stretch>
        </p:blipFill>
        <p:spPr>
          <a:xfrm>
            <a:off x="7196328" y="1794231"/>
            <a:ext cx="4498848" cy="2679192"/>
          </a:xfrm>
          <a:prstGeom prst="rect">
            <a:avLst/>
          </a:prstGeom>
          <a:noFill/>
          <a:extLst>
            <a:ext uri="{909E8E84-426E-40DD-AFC4-6F175D3DCCD1}">
              <a14:hiddenFill xmlns:a14="http://schemas.microsoft.com/office/drawing/2010/main">
                <a:solidFill>
                  <a:scrgbClr b="0" g="0" r="0">
                    <a:alpha val="0"/>
                  </a:scrgbClr>
                </a:solidFill>
              </a14:hiddenFill>
            </a:ext>
          </a:extLst>
        </p:spPr>
      </p:pic>
      <p:sp>
        <p:nvSpPr>
          <p:cNvPr id="3" name="Hexin Shape 3" title=""/>
          <p:cNvSpPr/>
          <p:nvPr/>
        </p:nvSpPr>
        <p:spPr>
          <a:xfrm>
            <a:off x="475488" y="1748512"/>
            <a:ext cx="6601968" cy="103466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latinLnBrk="1">
              <a:lnSpc>
                <a:spcPts val="43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4.</a:t>
            </a:r>
            <a:r>
              <a:rPr lang="en-US" altLang="zh-CN" sz="2400" b="1" i="0">
                <a:solidFill>
                  <a:srgbClr val="000000"/>
                </a:solidFill>
                <a:latin typeface="Times New Roman" panose="02020603050405020304" pitchFamily="34" charset="0"/>
                <a:ea typeface="楷体_GB2312" pitchFamily="34" charset="-122"/>
                <a:cs typeface="Times New Roman" panose="02020603050405020304" pitchFamily="34" charset="-120"/>
              </a:rPr>
              <a:t>（2023·北京期末）</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下图数据可用于探究中国共</a:t>
            </a:r>
          </a:p>
          <a:p>
            <a:pPr marL="0" indent="0"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产党成立的(</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4" name="Hexin Shape 4" title=""/>
          <p:cNvSpPr/>
          <p:nvPr/>
        </p:nvSpPr>
        <p:spPr>
          <a:xfrm>
            <a:off x="2350326" y="2297152"/>
            <a:ext cx="288925"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a:t>
            </a:r>
            <a:endParaRPr lang="en-US" altLang="zh-CN" sz="2400"/>
          </a:p>
        </p:txBody>
      </p:sp>
      <p:sp>
        <p:nvSpPr>
          <p:cNvPr id="5" name="Hexin Shape 5" title=""/>
          <p:cNvSpPr/>
          <p:nvPr/>
        </p:nvSpPr>
        <p:spPr>
          <a:xfrm>
            <a:off x="475488" y="4609059"/>
            <a:ext cx="7526338" cy="48602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atinLnBrk="1">
              <a:lnSpc>
                <a:spcPct val="150000"/>
              </a:lnSpc>
              <a:tabLst>
                <a:tab pos="1957705"/>
                <a:tab pos="3902710"/>
                <a:tab pos="5847715"/>
              </a:tabLst>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A.阶级基础</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B.思想基础</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C.组织基础</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D.主要过程</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left)">
                                      <p:cBhvr>
                                        <p:cTn id="7" dur="500"/>
                                        <p:tgtEl>
                                          <p:spTgt spid="4">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ipe(left)">
                                      <p:cBhvr>
                                        <p:cTn id="1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Hexin Shape 2" title=""/>
          <p:cNvPicPr>
            <a:picLocks noChangeAspect="1"/>
          </p:cNvPicPr>
          <p:nvPr/>
        </p:nvPicPr>
        <p:blipFill>
          <a:blip r:embed="rId3">
            <a:clrChange>
              <a:clrFrom>
                <a:srgbClr val="FFFFFF"/>
              </a:clrFrom>
              <a:clrTo>
                <a:srgbClr val="FFFFFF">
                  <a:alpha val="0"/>
                </a:srgbClr>
              </a:clrTo>
            </a:clrChange>
          </a:blip>
          <a:stretch>
            <a:fillRect/>
          </a:stretch>
        </p:blipFill>
        <p:spPr>
          <a:xfrm>
            <a:off x="7214616" y="1003021"/>
            <a:ext cx="4480560" cy="4370832"/>
          </a:xfrm>
          <a:prstGeom prst="rect">
            <a:avLst/>
          </a:prstGeom>
          <a:noFill/>
          <a:extLst>
            <a:ext uri="{909E8E84-426E-40DD-AFC4-6F175D3DCCD1}">
              <a14:hiddenFill xmlns:a14="http://schemas.microsoft.com/office/drawing/2010/main">
                <a:solidFill>
                  <a:scrgbClr b="0" g="0" r="0">
                    <a:alpha val="0"/>
                  </a:scrgbClr>
                </a:solidFill>
              </a14:hiddenFill>
            </a:ext>
          </a:extLst>
        </p:spPr>
      </p:pic>
      <p:sp>
        <p:nvSpPr>
          <p:cNvPr id="3" name="Hexin Shape 3" title=""/>
          <p:cNvSpPr/>
          <p:nvPr/>
        </p:nvSpPr>
        <p:spPr>
          <a:xfrm>
            <a:off x="7276053" y="5500853"/>
            <a:ext cx="4357687" cy="895096"/>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中国共产党早期组织分布示意图</a:t>
            </a:r>
            <a:endParaRPr lang="en-US" altLang="zh-CN" sz="2400"/>
          </a:p>
        </p:txBody>
      </p:sp>
      <p:sp>
        <p:nvSpPr>
          <p:cNvPr id="4" name="Hexin Shape 4" title=""/>
          <p:cNvSpPr/>
          <p:nvPr/>
        </p:nvSpPr>
        <p:spPr>
          <a:xfrm>
            <a:off x="475488" y="856718"/>
            <a:ext cx="6620256" cy="486029"/>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latinLnBrk="1">
              <a:lnSpc>
                <a:spcPts val="42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5.从下图能够得出的正确信息是(</a:t>
            </a:r>
            <a:r>
              <a:rPr lang="en-US" altLang="zh-CN" sz="2400" b="1" i="0">
                <a:solidFill>
                  <a:srgbClr val="000000"/>
                </a:solidFill>
                <a:latin typeface="宋体" panose="02010600030101010101" pitchFamily="2" charset="-122"/>
                <a:ea typeface="宋体" panose="02010600030101010101" pitchFamily="2" charset="-122"/>
                <a:cs typeface="宋体" panose="02010600030101010101" pitchFamily="34" charset="-120"/>
              </a:rPr>
              <a:t>     </a:t>
            </a: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t>
            </a:r>
            <a:endParaRPr lang="en-US" altLang="zh-CN" sz="2400"/>
          </a:p>
        </p:txBody>
      </p:sp>
      <p:sp>
        <p:nvSpPr>
          <p:cNvPr id="5" name="Hexin Shape 5" title=""/>
          <p:cNvSpPr/>
          <p:nvPr/>
        </p:nvSpPr>
        <p:spPr>
          <a:xfrm>
            <a:off x="5030026" y="856718"/>
            <a:ext cx="288925" cy="490030"/>
          </a:xfrm>
          <a:prstGeom prst="rect">
            <a:avLst/>
          </a:prstGeom>
          <a:noFill/>
        </p:spPr>
        <p:txBody>
          <a:bodyPr wrap="non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latinLnBrk="1">
              <a:lnSpc>
                <a:spcPts val="4200"/>
              </a:lnSpc>
            </a:pPr>
            <a:r>
              <a:rPr lang="en-US" altLang="zh-CN" sz="2400" b="1" i="0">
                <a:solidFill>
                  <a:srgbClr val="A00021"/>
                </a:solidFill>
                <a:latin typeface="Times New Roman" panose="02020603050405020304" pitchFamily="34" charset="0"/>
                <a:ea typeface="宋体" panose="02010600030101010101" pitchFamily="2" charset="-122"/>
                <a:cs typeface="Times New Roman" panose="02020603050405020304" pitchFamily="34" charset="-120"/>
              </a:rPr>
              <a:t>A</a:t>
            </a:r>
            <a:endParaRPr lang="en-US" altLang="zh-CN" sz="2400"/>
          </a:p>
        </p:txBody>
      </p:sp>
      <p:sp>
        <p:nvSpPr>
          <p:cNvPr id="6" name="Hexin Shape 6" title=""/>
          <p:cNvSpPr/>
          <p:nvPr/>
        </p:nvSpPr>
        <p:spPr>
          <a:xfrm>
            <a:off x="475488" y="1416660"/>
            <a:ext cx="6620256" cy="2131949"/>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A.中国共产党早期组织主要集中在城市</a:t>
            </a:r>
            <a:endParaRPr lang="en-US" altLang="zh-CN" sz="2400"/>
          </a:p>
          <a:p>
            <a:pPr marL="0"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B.中国共产党早期组织遍布全国</a:t>
            </a:r>
            <a:endParaRPr lang="en-US" altLang="zh-CN" sz="2400"/>
          </a:p>
          <a:p>
            <a:pPr marL="0" algn="l" latinLnBrk="1">
              <a:lnSpc>
                <a:spcPct val="150000"/>
              </a:lnSpc>
            </a:pPr>
            <a:r>
              <a:rPr lang="en-US" altLang="zh-CN" sz="2400" b="1" i="0" spc="-5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C.陈独秀在上海建立了中国第一个共产党早期组织</a:t>
            </a:r>
            <a:endParaRPr lang="en-US" altLang="zh-CN" sz="2400" spc="-50"/>
          </a:p>
          <a:p>
            <a:pPr marL="0" algn="l" latinLnBrk="1">
              <a:lnSpc>
                <a:spcPct val="150000"/>
              </a:lnSpc>
            </a:pPr>
            <a:r>
              <a:rPr lang="en-US" altLang="zh-CN" sz="2400" b="1" i="0">
                <a:solidFill>
                  <a:srgbClr val="000000"/>
                </a:solidFill>
                <a:latin typeface="Times New Roman" panose="02020603050405020304" pitchFamily="34" charset="0"/>
                <a:ea typeface="宋体" panose="02010600030101010101" pitchFamily="2" charset="-122"/>
                <a:cs typeface="Times New Roman" panose="02020603050405020304" pitchFamily="34" charset="-120"/>
              </a:rPr>
              <a:t>D.中国共产党已是公开的革命政党</a:t>
            </a:r>
            <a:endParaRPr lang="en-US" altLang="zh-CN" sz="2400"/>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left)">
                                      <p:cBhvr>
                                        <p:cTn id="7" dur="500"/>
                                        <p:tgtEl>
                                          <p:spTgt spid="5">
                                            <p:bg/>
                                          </p:spTgt>
                                        </p:tgtEl>
                                      </p:cBhvr>
                                    </p:animEffect>
                                  </p:childTnLst>
                                </p:cTn>
                              </p:par>
                              <p:par>
                                <p:cTn id="8" presetID="22" presetClass="entr" presetSubtype="8" dur="50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wipe(left)">
                                      <p:cBhvr>
                                        <p:cTn id="1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https://d.book118.com/498127136074006044</a:t>
            </a:r>
          </a:p>
        </p:txBody>
      </p:sp>
    </p:spTree>
  </p:cSld>
  <p:clrMapOvr>
    <a:masterClrMapping/>
  </p:clrMapOvr>
  <p:transition/>
  <p:timing/>
</p:sld>
</file>

<file path=ppt/tags/tag1.xml><?xml version="1.0" encoding="utf-8"?>
<p:tagLst xmlns:p="http://schemas.openxmlformats.org/presentationml/2006/main">
  <p:tag name="TABLE_ENDDRAG_ORIGIN_RECT" val="883*408"/>
  <p:tag name="TABLE_ENDDRAG_RECT" val="37*101*883*408"/>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5</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Calibri Light</vt:lpstr>
      <vt:lpstr>微软雅黑</vt:lpstr>
      <vt:lpstr>宋体</vt:lpstr>
      <vt:lpstr>等线 Light</vt:lpstr>
      <vt:lpstr>等线</vt:lpstr>
      <vt:lpstr>Times New Roman</vt:lpstr>
      <vt:lpstr>黑体</vt:lpstr>
      <vt:lpstr>楷体</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2024-09-24T18:45:25.440</cp:lastPrinted>
  <dcterms:created xsi:type="dcterms:W3CDTF">2024-09-24T10:45:25Z</dcterms:created>
  <dcterms:modified xsi:type="dcterms:W3CDTF">2024-09-24T10:45:26Z</dcterms:modified>
</cp:coreProperties>
</file>