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2022/1/17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90451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EBA58-E6F6-40B3-BA7D-B5C2BD315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5CE68-2A10-45B0-BF7C-0F09995EC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84E33-16A4-442B-9BB3-288FD9FFC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FE127-1DDE-4B93-B3AD-D2D0EA3B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DD23B0-D4BB-438D-B6D4-24C791DDB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8B299D-908C-48B5-AA8F-664B98925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245335-31CE-4B74-AF92-99785CABC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CEC1D-D0B9-4CFF-B208-8CEE15957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7698E-9B77-488E-817C-ACB138899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08062-DC71-4F3A-855A-112B0BAF1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5EA15-8F0C-46C4-B337-E4DEE570D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333408819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2022/1/17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-635" y="0"/>
            <a:ext cx="12192635" cy="5816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矩形 7"/>
          <p:cNvSpPr/>
          <p:nvPr userDrawn="1"/>
        </p:nvSpPr>
        <p:spPr>
          <a:xfrm>
            <a:off x="235010" y="121191"/>
            <a:ext cx="288000" cy="28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384130" y="266501"/>
            <a:ext cx="216000" cy="216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8852421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24A32D5D-0515-44E9-8A42-F44C7AE84E5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057B2922-D602-4CF3-8B86-502AB35CD4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820149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</p:sldLayoutIdLst>
  <p:transition/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228600" indent="-228600" algn="l" rtl="0" eaLnBrk="1" fontAlgn="base" hangingPunct="1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w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401503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861060" y="106045"/>
            <a:ext cx="26771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知识回顾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687069" y="2339213"/>
            <a:ext cx="11113135" cy="1693349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173355" indent="-173355" fontAlgn="auto">
              <a:lnSpc>
                <a:spcPct val="130000"/>
              </a:lnSpc>
            </a:pPr>
            <a:endParaRPr lang="en-US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3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．【云南</a:t>
            </a: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•中考】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如图为氯原子的原子结构示意图。下列说法不正确的是（　　）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6" name="图片 5"/>
          <p:cNvPicPr/>
          <p:nvPr/>
        </p:nvPicPr>
        <p:blipFill>
          <a:blip r:embed="rId2"/>
          <a:stretch>
            <a:fillRect/>
          </a:stretch>
        </p:blipFill>
        <p:spPr>
          <a:xfrm>
            <a:off x="7932326" y="3658288"/>
            <a:ext cx="1769110" cy="20681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7" name="文本框 106"/>
          <p:cNvSpPr txBox="1"/>
          <p:nvPr/>
        </p:nvSpPr>
        <p:spPr>
          <a:xfrm>
            <a:off x="981702" y="4064700"/>
            <a:ext cx="6014720" cy="28136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0" fontAlgn="auto">
              <a:lnSpc>
                <a:spcPct val="13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．氯原子的质子数为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17	</a:t>
            </a:r>
          </a:p>
          <a:p>
            <a:pPr indent="0" fontAlgn="auto">
              <a:lnSpc>
                <a:spcPct val="13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．氯原子在化学变化中易失电子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</a:p>
          <a:p>
            <a:pPr indent="0" fontAlgn="auto">
              <a:lnSpc>
                <a:spcPct val="13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．氯原子的第二层电子数为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8	</a:t>
            </a:r>
          </a:p>
          <a:p>
            <a:pPr indent="0" fontAlgn="auto">
              <a:lnSpc>
                <a:spcPct val="13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．氯原子核外有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个电子层
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0" name="Rectangle 12"/>
          <p:cNvSpPr/>
          <p:nvPr/>
        </p:nvSpPr>
        <p:spPr>
          <a:xfrm>
            <a:off x="2199638" y="3510592"/>
            <a:ext cx="36258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618490" y="566420"/>
            <a:ext cx="11250295" cy="2332946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173355" indent="-173355" fontAlgn="auto">
              <a:lnSpc>
                <a:spcPct val="130000"/>
              </a:lnSpc>
            </a:pPr>
            <a:r>
              <a:rPr lang="en-US" alt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下列有关原子结构的说法正确的是（　　）</a:t>
            </a:r>
            <a:endParaRPr lang="en-US" altLang="zh-CN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3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A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．原子中的中子带负电荷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     B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．决定原子种类的是质子数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       C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．原子中质子与中子的数目一定相同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D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．原子的质量主要集中在质子和电子上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7" name="文本框 16387"/>
          <p:cNvSpPr txBox="1"/>
          <p:nvPr/>
        </p:nvSpPr>
        <p:spPr>
          <a:xfrm>
            <a:off x="6778308" y="566420"/>
            <a:ext cx="792162" cy="73723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B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861060" y="106045"/>
            <a:ext cx="26771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知识回顾</a:t>
            </a:r>
          </a:p>
        </p:txBody>
      </p:sp>
      <p:sp>
        <p:nvSpPr>
          <p:cNvPr id="106" name="文本框 105"/>
          <p:cNvSpPr txBox="1"/>
          <p:nvPr/>
        </p:nvSpPr>
        <p:spPr>
          <a:xfrm>
            <a:off x="609520" y="3783740"/>
            <a:ext cx="10998835" cy="737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800" b="0">
                <a:latin typeface="宋体" panose="02010600030101010101" pitchFamily="2" charset="-122"/>
                <a:ea typeface="宋体" panose="02010600030101010101" pitchFamily="2" charset="-122"/>
              </a:rPr>
              <a:t>4.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</a:rPr>
              <a:t>下列是几种粒子的结构示意图，属于阳离子的是（　　）</a:t>
            </a:r>
            <a:endParaRPr lang="zh-CN" altLang="en-US" sz="2800" b="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3" name="图片 2" descr="QQ截图202009011753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9304" y="4681616"/>
            <a:ext cx="8203565" cy="1643380"/>
          </a:xfrm>
          <a:prstGeom prst="rect">
            <a:avLst/>
          </a:prstGeom>
        </p:spPr>
      </p:pic>
      <p:sp>
        <p:nvSpPr>
          <p:cNvPr id="4" name="文本框 16387"/>
          <p:cNvSpPr txBox="1"/>
          <p:nvPr/>
        </p:nvSpPr>
        <p:spPr>
          <a:xfrm>
            <a:off x="8946788" y="3519324"/>
            <a:ext cx="792162" cy="73723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609520" y="551590"/>
            <a:ext cx="10847705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173355" indent="-173355" fontAlgn="auto">
              <a:lnSpc>
                <a:spcPct val="15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．【</a:t>
            </a: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聊城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•中考】分子、原子和离子都是构成物质的基本粒子。下列说法正确的是（　　）</a:t>
            </a:r>
            <a:endParaRPr lang="en-US" altLang="zh-CN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173355" indent="-173355" fontAlgn="auto">
              <a:lnSpc>
                <a:spcPct val="150000"/>
              </a:lnSpc>
            </a:pPr>
            <a:r>
              <a:rPr 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．分子由原子构成，分子比原子大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B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．水遇冷凝结成冰，水分子停止了运动</a:t>
            </a:r>
            <a:r>
              <a:rPr lang="en-US" alt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C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．原子是最小的粒子，不可再分</a:t>
            </a:r>
            <a:r>
              <a:rPr lang="en-US" alt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alt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．氯化钠是由钠离子和氯离子构成的
</a:t>
            </a:r>
            <a:endParaRPr lang="zh-CN" altLang="en-US" sz="28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3825875" y="1306195"/>
            <a:ext cx="28448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0"/>
            <a:r>
              <a:rPr lang="en-US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861060" y="106045"/>
            <a:ext cx="26771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</a:rPr>
              <a:t>趣味导学</a:t>
            </a:r>
          </a:p>
        </p:txBody>
      </p:sp>
      <p:pic>
        <p:nvPicPr>
          <p:cNvPr id="10" name="图片 9" descr="QQ截图20190831185017"/>
          <p:cNvPicPr>
            <a:picLocks noChangeAspect="1"/>
          </p:cNvPicPr>
          <p:nvPr/>
        </p:nvPicPr>
        <p:blipFill>
          <a:blip r:embed="rId2"/>
          <a:srcRect l="2329" t="-1837" r="-1863" b="1837"/>
          <a:stretch>
            <a:fillRect/>
          </a:stretch>
        </p:blipFill>
        <p:spPr>
          <a:xfrm>
            <a:off x="610235" y="931545"/>
            <a:ext cx="3665855" cy="4622165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4885055" y="931545"/>
            <a:ext cx="6221095" cy="1383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spcBef>
                <a:spcPct val="0"/>
              </a:spcBef>
            </a:pP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你知道标签中的钙、镁、钾、钠指的是什么？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610235" y="5553710"/>
            <a:ext cx="340042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latin typeface="Times New Roman" panose="02020603050405020304" charset="0"/>
                <a:ea typeface="宋体" panose="02010600030101010101" pitchFamily="2" charset="-122"/>
                <a:sym typeface="+mn-ea"/>
              </a:rPr>
              <a:t>某矿泉水瓶上的标签</a:t>
            </a:r>
            <a:endParaRPr lang="zh-CN" altLang="en-US" sz="2800" b="1">
              <a:latin typeface="Times New Roman" panose="02020603050405020304" charset="0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9" name="椭圆 8"/>
          <p:cNvSpPr/>
          <p:nvPr/>
        </p:nvSpPr>
        <p:spPr>
          <a:xfrm>
            <a:off x="608965" y="2609850"/>
            <a:ext cx="584200" cy="1714500"/>
          </a:xfrm>
          <a:prstGeom prst="ellipse">
            <a:avLst/>
          </a:prstGeom>
          <a:noFill/>
          <a:ln w="28575" cmpd="sng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65" name="矩形 12289"/>
          <p:cNvSpPr/>
          <p:nvPr/>
        </p:nvSpPr>
        <p:spPr>
          <a:xfrm>
            <a:off x="5603240" y="2423160"/>
            <a:ext cx="984885" cy="55308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995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元素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4885184" y="3084398"/>
            <a:ext cx="4001770" cy="52070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Arial"/>
              </a:rPr>
              <a:t>    </a:t>
            </a:r>
            <a:r>
              <a:rPr kumimoji="0" lang="zh-CN" altLang="en-US" sz="2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Arial"/>
                <a:sym typeface="Arial"/>
              </a:rPr>
              <a:t>那么什么是元素呢？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12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2"/>
      <p:bldP spid="9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2"/>
          <p:cNvSpPr>
            <a:spLocks noGrp="1"/>
          </p:cNvSpPr>
          <p:nvPr>
            <p:ph type="title"/>
          </p:nvPr>
        </p:nvSpPr>
        <p:spPr>
          <a:xfrm>
            <a:off x="396875" y="566420"/>
            <a:ext cx="1937385" cy="614680"/>
          </a:xfrm>
        </p:spPr>
        <p:txBody>
          <a:bodyPr vert="horz" wrap="square" lIns="68410" tIns="34205" rIns="68410" bIns="34205" anchor="ctr">
            <a:normAutofit/>
          </a:bodyPr>
          <a:lstStyle/>
          <a:p>
            <a:pPr algn="l" eaLnBrk="1" hangingPunct="1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【填一填】</a:t>
            </a:r>
          </a:p>
        </p:txBody>
      </p:sp>
      <p:graphicFrame>
        <p:nvGraphicFramePr>
          <p:cNvPr id="16387" name="Group 3"/>
          <p:cNvGraphicFramePr>
            <a:graphicFrameLocks noGrp="1"/>
          </p:cNvGraphicFramePr>
          <p:nvPr>
            <p:ph idx="1"/>
            <p:custDataLst>
              <p:tags r:id="rId2"/>
            </p:custDataLst>
          </p:nvPr>
        </p:nvGraphicFramePr>
        <p:xfrm>
          <a:off x="586034" y="1104559"/>
          <a:ext cx="10430510" cy="4378450"/>
        </p:xfrm>
        <a:graphic>
          <a:graphicData uri="http://schemas.openxmlformats.org/drawingml/2006/table">
            <a:tbl>
              <a:tblPr/>
              <a:tblGrid>
                <a:gridCol w="29584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559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160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08660">
                <a:tc>
                  <a:txBody>
                    <a:bodyPr vert="horz" wrap="square"/>
                    <a:lstStyle/>
                    <a:p>
                      <a:pPr marL="0" marR="0" lvl="0" indent="0" algn="ctr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kumimoji="0" lang="zh-CN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物质</a:t>
                      </a:r>
                    </a:p>
                  </a:txBody>
                  <a:tcPr marL="68410" marR="68410" marT="34205" marB="3420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kumimoji="0" lang="zh-CN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构成该物质的分子</a:t>
                      </a:r>
                    </a:p>
                  </a:txBody>
                  <a:tcPr marL="68410" marR="68410" marT="34205" marB="3420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kumimoji="0" lang="zh-CN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构成该分子的原子</a:t>
                      </a:r>
                    </a:p>
                  </a:txBody>
                  <a:tcPr marL="68410" marR="68410" marT="34205" marB="3420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3245">
                <a:tc>
                  <a:txBody>
                    <a:bodyPr vert="horz" wrap="square"/>
                    <a:lstStyle/>
                    <a:p>
                      <a:pPr marL="0" marR="0" lvl="0" indent="0" algn="ctr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ln>
                            <a:noFill/>
                          </a:ln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氧气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410" marR="68410" marT="34205" marB="3420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410" marR="68410" marT="34205" marB="3420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410" marR="68410" marT="34205" marB="3420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1340">
                <a:tc>
                  <a:txBody>
                    <a:bodyPr vert="horz" wrap="square"/>
                    <a:lstStyle/>
                    <a:p>
                      <a:pPr marL="0" marR="0" lvl="0" indent="0" algn="ctr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ln>
                            <a:noFill/>
                          </a:ln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水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410" marR="68410" marT="34205" marB="3420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410" marR="68410" marT="34205" marB="3420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410" marR="68410" marT="34205" marB="3420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3880">
                <a:tc>
                  <a:txBody>
                    <a:bodyPr vert="horz" wrap="square"/>
                    <a:lstStyle/>
                    <a:p>
                      <a:pPr marL="0" marR="0" lvl="0" indent="0" algn="ctr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ln>
                            <a:noFill/>
                          </a:ln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二氧化碳</a:t>
                      </a: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410" marR="68410" marT="34205" marB="3420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410" marR="68410" marT="34205" marB="3420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410" marR="68410" marT="34205" marB="3420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72160">
                <a:tc>
                  <a:txBody>
                    <a:bodyPr vert="horz" wrap="square"/>
                    <a:lstStyle/>
                    <a:p>
                      <a:pPr marL="0" marR="0" lvl="0" indent="0" algn="ctr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ln>
                            <a:noFill/>
                          </a:ln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五氧化二磷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</a:txBody>
                  <a:tcPr marL="68410" marR="68410" marT="34205" marB="3420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410" marR="68410" marT="34205" marB="3420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410" marR="68410" marT="34205" marB="3420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72160">
                <a:tc>
                  <a:txBody>
                    <a:bodyPr vert="horz" wrap="square"/>
                    <a:lstStyle/>
                    <a:p>
                      <a:pPr marL="0" marR="0" lvl="0" indent="0" algn="ctr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r>
                        <a:rPr lang="zh-CN" altLang="en-US" sz="2800">
                          <a:ln>
                            <a:noFill/>
                          </a:ln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氧化汞</a:t>
                      </a:r>
                      <a:endParaRPr kumimoji="0" lang="zh-CN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</a:txBody>
                  <a:tcPr marL="68410" marR="68410" marT="34205" marB="3420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410" marR="68410" marT="34205" marB="3420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fontAlgn="base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0000"/>
                        <a:buFont typeface="Wingdings 2" panose="05020102010507070707" pitchFamily="18" charset="2"/>
                        <a:buNone/>
                      </a:pPr>
                      <a:endParaRPr kumimoji="0" lang="zh-CN" altLang="zh-CN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68410" marR="68410" marT="34205" marB="3420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6419" name="Text Box 35"/>
          <p:cNvSpPr txBox="1"/>
          <p:nvPr/>
        </p:nvSpPr>
        <p:spPr>
          <a:xfrm>
            <a:off x="8838836" y="1949744"/>
            <a:ext cx="1453727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B0F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氧原子</a:t>
            </a:r>
          </a:p>
        </p:txBody>
      </p:sp>
      <p:sp>
        <p:nvSpPr>
          <p:cNvPr id="16422" name="Text Box 38"/>
          <p:cNvSpPr txBox="1"/>
          <p:nvPr/>
        </p:nvSpPr>
        <p:spPr>
          <a:xfrm>
            <a:off x="7477125" y="3297555"/>
            <a:ext cx="297116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B0F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碳原子和氧原子</a:t>
            </a:r>
          </a:p>
        </p:txBody>
      </p:sp>
      <p:sp>
        <p:nvSpPr>
          <p:cNvPr id="16423" name="Text Box 39"/>
          <p:cNvSpPr txBox="1"/>
          <p:nvPr/>
        </p:nvSpPr>
        <p:spPr>
          <a:xfrm>
            <a:off x="7473315" y="2642870"/>
            <a:ext cx="297497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B0F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氢原子和氧原子</a:t>
            </a:r>
          </a:p>
        </p:txBody>
      </p:sp>
      <p:sp>
        <p:nvSpPr>
          <p:cNvPr id="8" name="Text Box 38"/>
          <p:cNvSpPr txBox="1"/>
          <p:nvPr/>
        </p:nvSpPr>
        <p:spPr>
          <a:xfrm>
            <a:off x="7473315" y="4095750"/>
            <a:ext cx="297116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B0F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磷原子和氧原子</a:t>
            </a:r>
          </a:p>
        </p:txBody>
      </p:sp>
      <p:sp>
        <p:nvSpPr>
          <p:cNvPr id="9" name="Text Box 38"/>
          <p:cNvSpPr txBox="1"/>
          <p:nvPr/>
        </p:nvSpPr>
        <p:spPr>
          <a:xfrm>
            <a:off x="7477125" y="4819650"/>
            <a:ext cx="297116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B0F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汞原子和氧原子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3701415" y="1949450"/>
            <a:ext cx="262445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氧气分子</a:t>
            </a:r>
            <a:r>
              <a:rPr lang="zh-CN" altLang="en-US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O</a:t>
            </a:r>
            <a:r>
              <a:rPr lang="en-US" sz="2800" b="1" baseline="-2500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</a:t>
            </a:r>
            <a:r>
              <a:rPr lang="zh-CN" altLang="en-US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3701415" y="2673350"/>
            <a:ext cx="244665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水分子</a:t>
            </a:r>
            <a:r>
              <a:rPr lang="zh-CN" altLang="en-US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H</a:t>
            </a:r>
            <a:r>
              <a:rPr lang="en-US" sz="2800" b="1" baseline="-2500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</a:t>
            </a:r>
            <a:r>
              <a:rPr lang="en-US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O</a:t>
            </a:r>
            <a:r>
              <a:rPr lang="zh-CN" altLang="en-US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3847465" y="3435350"/>
            <a:ext cx="280416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二氧化碳（</a:t>
            </a:r>
            <a:r>
              <a:rPr lang="en-US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CO</a:t>
            </a:r>
            <a:r>
              <a:rPr lang="en-US" sz="2800" b="1" baseline="-2500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</a:t>
            </a:r>
            <a:r>
              <a:rPr lang="zh-CN" altLang="en-US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3607435" y="4095750"/>
            <a:ext cx="327850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/>
            <a:r>
              <a:rPr lang="zh-CN" altLang="en-US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五氧化二磷（</a:t>
            </a:r>
            <a:r>
              <a:rPr lang="en-US" altLang="zh-CN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P</a:t>
            </a:r>
            <a:r>
              <a:rPr lang="en-US" altLang="zh-CN" sz="2800" b="1" baseline="-2500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</a:t>
            </a:r>
            <a:r>
              <a:rPr lang="en-US" altLang="zh-CN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O</a:t>
            </a:r>
            <a:r>
              <a:rPr lang="en-US" altLang="zh-CN" sz="2800" b="1" baseline="-25000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5</a:t>
            </a:r>
            <a:r>
              <a:rPr lang="zh-CN" altLang="en-US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3847465" y="4819650"/>
            <a:ext cx="322453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氧化汞分子（</a:t>
            </a:r>
            <a:r>
              <a:rPr lang="en-US" altLang="zh-CN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HgO</a:t>
            </a:r>
            <a:r>
              <a:rPr lang="zh-CN" altLang="en-US" sz="2800" b="1">
                <a:ln>
                  <a:noFill/>
                </a:ln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</a:p>
        </p:txBody>
      </p:sp>
      <p:sp>
        <p:nvSpPr>
          <p:cNvPr id="70" name="文本框 69"/>
          <p:cNvSpPr txBox="1"/>
          <p:nvPr/>
        </p:nvSpPr>
        <p:spPr>
          <a:xfrm>
            <a:off x="586105" y="5441950"/>
            <a:ext cx="10431145" cy="121094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想一想，上述分子中都含有氧原子，这些氧原子相同吗？它们有什么共同特征？</a:t>
            </a:r>
          </a:p>
        </p:txBody>
      </p:sp>
      <p:sp>
        <p:nvSpPr>
          <p:cNvPr id="24" name="矩形 23"/>
          <p:cNvSpPr/>
          <p:nvPr/>
        </p:nvSpPr>
        <p:spPr>
          <a:xfrm>
            <a:off x="8876665" y="1797050"/>
            <a:ext cx="1282700" cy="3644900"/>
          </a:xfrm>
          <a:prstGeom prst="rect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文本框 24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</a:p>
        </p:txBody>
      </p:sp>
      <p:sp>
        <p:nvSpPr>
          <p:cNvPr id="26" name="文本框 25"/>
          <p:cNvSpPr txBox="1"/>
          <p:nvPr/>
        </p:nvSpPr>
        <p:spPr>
          <a:xfrm>
            <a:off x="2315210" y="106045"/>
            <a:ext cx="232537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一、什么是元素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6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19" grpId="0"/>
      <p:bldP spid="16422" grpId="0"/>
      <p:bldP spid="16423" grpId="0"/>
      <p:bldP spid="8" grpId="0"/>
      <p:bldP spid="9" grpId="0"/>
      <p:bldP spid="14" grpId="0"/>
      <p:bldP spid="15" grpId="0"/>
      <p:bldP spid="16" grpId="0"/>
      <p:bldP spid="17" grpId="0"/>
      <p:bldP spid="18" grpId="0"/>
      <p:bldP spid="70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文本框 73"/>
          <p:cNvSpPr txBox="1"/>
          <p:nvPr/>
        </p:nvSpPr>
        <p:spPr>
          <a:xfrm>
            <a:off x="686435" y="726440"/>
            <a:ext cx="891032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上述分子中的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氧原子中都含有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8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个质子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，即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核电荷数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为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8.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686435" y="1441450"/>
            <a:ext cx="10909935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在化学上，把具有相同</a:t>
            </a:r>
            <a:r>
              <a:rPr lang="zh-CN" altLang="en-US" sz="2800" b="1">
                <a:solidFill>
                  <a:srgbClr val="CC05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核电荷数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(</a:t>
            </a:r>
            <a:r>
              <a:rPr lang="zh-CN" altLang="en-US" sz="2800" b="1">
                <a:solidFill>
                  <a:srgbClr val="CC05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即质子数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)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的一类原子总称为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元素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。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98195" y="2066290"/>
            <a:ext cx="74726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如：我们将质子数为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8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的氧原子统称为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氧元素；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220595" y="2747645"/>
            <a:ext cx="60502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将质子数为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的氢原子统称为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氢元素；</a:t>
            </a:r>
            <a:endParaRPr lang="zh-CN" altLang="en-US" sz="2800"/>
          </a:p>
        </p:txBody>
      </p:sp>
      <p:sp>
        <p:nvSpPr>
          <p:cNvPr id="7" name="文本框 6"/>
          <p:cNvSpPr txBox="1"/>
          <p:nvPr/>
        </p:nvSpPr>
        <p:spPr>
          <a:xfrm>
            <a:off x="2220595" y="3517900"/>
            <a:ext cx="58724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将质子数为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12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的碳原子统称为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碳元素</a:t>
            </a:r>
            <a:endParaRPr lang="zh-CN" altLang="en-US" sz="2800"/>
          </a:p>
        </p:txBody>
      </p:sp>
      <p:sp>
        <p:nvSpPr>
          <p:cNvPr id="369668" name="Text Box 4"/>
          <p:cNvSpPr txBox="1"/>
          <p:nvPr/>
        </p:nvSpPr>
        <p:spPr>
          <a:xfrm>
            <a:off x="3020695" y="4359275"/>
            <a:ext cx="689292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氢</a:t>
            </a:r>
            <a:r>
              <a:rPr lang="zh-CN" altLang="en-US" sz="2800" b="0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元素和</a:t>
            </a:r>
            <a:r>
              <a:rPr lang="zh-CN" altLang="en-US" sz="28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氧</a:t>
            </a:r>
            <a:r>
              <a:rPr lang="zh-CN" altLang="en-US" sz="2800" b="0">
                <a:solidFill>
                  <a:srgbClr val="0000FF"/>
                </a:solidFill>
                <a:latin typeface="Arial" pitchFamily="34" charset="0"/>
                <a:ea typeface="宋体" panose="02010600030101010101" pitchFamily="2" charset="-122"/>
              </a:rPr>
              <a:t>元素最根本的区别是什么？</a:t>
            </a:r>
          </a:p>
        </p:txBody>
      </p:sp>
      <p:grpSp>
        <p:nvGrpSpPr>
          <p:cNvPr id="8" name="组合 7"/>
          <p:cNvGrpSpPr/>
          <p:nvPr/>
        </p:nvGrpSpPr>
        <p:grpSpPr>
          <a:xfrm>
            <a:off x="686435" y="4147185"/>
            <a:ext cx="2171700" cy="946785"/>
            <a:chOff x="700" y="1199"/>
            <a:chExt cx="3420" cy="1491"/>
          </a:xfrm>
        </p:grpSpPr>
        <p:sp>
          <p:nvSpPr>
            <p:cNvPr id="9" name="文本框 8"/>
            <p:cNvSpPr txBox="1"/>
            <p:nvPr/>
          </p:nvSpPr>
          <p:spPr>
            <a:xfrm>
              <a:off x="2376" y="1314"/>
              <a:ext cx="1533" cy="116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fontAlgn="auto">
                <a:lnSpc>
                  <a:spcPct val="150000"/>
                </a:lnSpc>
                <a:spcBef>
                  <a:spcPct val="0"/>
                </a:spcBef>
              </a:pP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</a:rPr>
                <a:t>思考：</a:t>
              </a:r>
              <a:endPara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</a:endParaRPr>
            </a:p>
          </p:txBody>
        </p:sp>
        <p:pic>
          <p:nvPicPr>
            <p:cNvPr id="68618" name="Picture 10" descr="j0232133[1]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19" y="1199"/>
              <a:ext cx="1357" cy="139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3" name="矩形 12"/>
            <p:cNvSpPr/>
            <p:nvPr/>
          </p:nvSpPr>
          <p:spPr>
            <a:xfrm>
              <a:off x="700" y="1230"/>
              <a:ext cx="3420" cy="1460"/>
            </a:xfrm>
            <a:prstGeom prst="rect">
              <a:avLst/>
            </a:prstGeom>
            <a:noFill/>
            <a:ln w="28575" cmpd="sng">
              <a:solidFill>
                <a:schemeClr val="accent1">
                  <a:shade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9669" name="Text Box 5"/>
          <p:cNvSpPr txBox="1"/>
          <p:nvPr/>
        </p:nvSpPr>
        <p:spPr>
          <a:xfrm>
            <a:off x="2457450" y="5285740"/>
            <a:ext cx="638492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区别：</a:t>
            </a:r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质子数（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或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核电荷数</a:t>
            </a:r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）不同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9267190" y="1441450"/>
            <a:ext cx="89789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总称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232537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一、什么是元素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696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696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9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696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" grpId="0"/>
      <p:bldP spid="2" grpId="0"/>
      <p:bldP spid="3" grpId="0"/>
      <p:bldP spid="6" grpId="0"/>
      <p:bldP spid="7" grpId="0"/>
      <p:bldP spid="369668" grpId="0"/>
      <p:bldP spid="369669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473075" y="795020"/>
            <a:ext cx="2146300" cy="969010"/>
            <a:chOff x="460" y="4250"/>
            <a:chExt cx="3380" cy="1440"/>
          </a:xfrm>
        </p:grpSpPr>
        <p:pic>
          <p:nvPicPr>
            <p:cNvPr id="5" name="图片 4" descr="QQ截图2020071310323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04" y="4377"/>
              <a:ext cx="1557" cy="1085"/>
            </a:xfrm>
            <a:prstGeom prst="rect">
              <a:avLst/>
            </a:prstGeom>
          </p:spPr>
        </p:pic>
        <p:sp>
          <p:nvSpPr>
            <p:cNvPr id="9245" name="文本框 9244"/>
            <p:cNvSpPr txBox="1"/>
            <p:nvPr/>
          </p:nvSpPr>
          <p:spPr>
            <a:xfrm>
              <a:off x="2161" y="4377"/>
              <a:ext cx="1525" cy="109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fontAlgn="auto">
                <a:lnSpc>
                  <a:spcPct val="150000"/>
                </a:lnSpc>
                <a:spcBef>
                  <a:spcPct val="0"/>
                </a:spcBef>
              </a:pPr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</a:rPr>
                <a:t>讨论：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460" y="4250"/>
              <a:ext cx="3380" cy="1440"/>
            </a:xfrm>
            <a:prstGeom prst="rect">
              <a:avLst/>
            </a:prstGeom>
            <a:noFill/>
            <a:ln w="28575" cmpd="sng">
              <a:solidFill>
                <a:schemeClr val="accent1">
                  <a:shade val="50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" name="文本框 3"/>
          <p:cNvSpPr txBox="1"/>
          <p:nvPr/>
        </p:nvSpPr>
        <p:spPr>
          <a:xfrm>
            <a:off x="2733040" y="1018540"/>
            <a:ext cx="518795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+mn-ea"/>
              </a:rPr>
              <a:t>下列几组结构属于同种元素吗？</a:t>
            </a:r>
            <a:endParaRPr lang="zh-CN" altLang="en-US" sz="2800"/>
          </a:p>
        </p:txBody>
      </p:sp>
      <p:sp>
        <p:nvSpPr>
          <p:cNvPr id="6" name="文本框 5"/>
          <p:cNvSpPr txBox="1"/>
          <p:nvPr/>
        </p:nvSpPr>
        <p:spPr>
          <a:xfrm>
            <a:off x="473075" y="1912620"/>
            <a:ext cx="83616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第一组：①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C-12</a:t>
            </a:r>
            <a:r>
              <a:rPr lang="zh-CN" altLang="en-US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原子（表示核内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6</a:t>
            </a:r>
            <a:r>
              <a:rPr lang="zh-CN" altLang="en-US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个质子，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6</a:t>
            </a:r>
            <a:r>
              <a:rPr lang="zh-CN" altLang="en-US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个中子）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52475" y="2523490"/>
            <a:ext cx="8082280" cy="56515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1143000" algn="l">
              <a:lnSpc>
                <a:spcPct val="110000"/>
              </a:lnSpc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②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C-13</a:t>
            </a:r>
            <a:r>
              <a:rPr lang="zh-CN" altLang="en-US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原子（表示核内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6</a:t>
            </a:r>
            <a:r>
              <a:rPr lang="zh-CN" altLang="en-US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个质子，</a:t>
            </a:r>
            <a:r>
              <a:rPr lang="en-US" altLang="zh-CN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7</a:t>
            </a:r>
            <a:r>
              <a:rPr lang="zh-CN" altLang="en-US" sz="28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个中子）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5485765" y="1806575"/>
            <a:ext cx="1358900" cy="1333500"/>
          </a:xfrm>
          <a:prstGeom prst="rect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8834755" y="1912620"/>
            <a:ext cx="3152775" cy="95313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质子数相等</a:t>
            </a:r>
            <a:r>
              <a:rPr lang="zh-CN" altLang="en-US" sz="280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，均为</a:t>
            </a:r>
            <a:r>
              <a:rPr lang="en-US" altLang="zh-CN" sz="280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6</a:t>
            </a:r>
            <a:r>
              <a:rPr lang="zh-CN" altLang="en-US" sz="280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，都属于碳元素</a:t>
            </a:r>
            <a:endParaRPr lang="zh-CN" altLang="en-US" sz="2800"/>
          </a:p>
        </p:txBody>
      </p:sp>
      <p:grpSp>
        <p:nvGrpSpPr>
          <p:cNvPr id="16" name="组合 15"/>
          <p:cNvGrpSpPr/>
          <p:nvPr/>
        </p:nvGrpSpPr>
        <p:grpSpPr>
          <a:xfrm>
            <a:off x="1130300" y="3627755"/>
            <a:ext cx="10857230" cy="2144395"/>
            <a:chOff x="1690" y="3452"/>
            <a:chExt cx="17098" cy="3377"/>
          </a:xfrm>
        </p:grpSpPr>
        <p:grpSp>
          <p:nvGrpSpPr>
            <p:cNvPr id="19458" name="Group 2"/>
            <p:cNvGrpSpPr/>
            <p:nvPr/>
          </p:nvGrpSpPr>
          <p:grpSpPr>
            <a:xfrm>
              <a:off x="1690" y="3613"/>
              <a:ext cx="12310" cy="3216"/>
              <a:chOff x="528" y="1248"/>
              <a:chExt cx="3648" cy="955"/>
            </a:xfrm>
          </p:grpSpPr>
          <p:sp>
            <p:nvSpPr>
              <p:cNvPr id="19479" name="Oval 3"/>
              <p:cNvSpPr/>
              <p:nvPr/>
            </p:nvSpPr>
            <p:spPr>
              <a:xfrm>
                <a:off x="3264" y="1248"/>
                <a:ext cx="912" cy="907"/>
              </a:xfrm>
              <a:prstGeom prst="ellipse">
                <a:avLst/>
              </a:prstGeom>
              <a:noFill/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 sz="100">
                  <a:latin typeface="Arial" pitchFamily="34" charset="0"/>
                </a:endParaRPr>
              </a:p>
            </p:txBody>
          </p:sp>
          <p:sp>
            <p:nvSpPr>
              <p:cNvPr id="19480" name="Oval 4"/>
              <p:cNvSpPr/>
              <p:nvPr/>
            </p:nvSpPr>
            <p:spPr>
              <a:xfrm>
                <a:off x="528" y="1296"/>
                <a:ext cx="912" cy="907"/>
              </a:xfrm>
              <a:prstGeom prst="ellipse">
                <a:avLst/>
              </a:prstGeom>
              <a:noFill/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 sz="100">
                  <a:latin typeface="Arial" pitchFamily="34" charset="0"/>
                </a:endParaRPr>
              </a:p>
            </p:txBody>
          </p:sp>
          <p:sp>
            <p:nvSpPr>
              <p:cNvPr id="19481" name="Oval 5"/>
              <p:cNvSpPr/>
              <p:nvPr/>
            </p:nvSpPr>
            <p:spPr>
              <a:xfrm>
                <a:off x="916" y="1633"/>
                <a:ext cx="136" cy="136"/>
              </a:xfrm>
              <a:prstGeom prst="ellipse">
                <a:avLst/>
              </a:prstGeom>
              <a:solidFill>
                <a:srgbClr val="FF0000"/>
              </a:solidFill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 sz="100">
                  <a:latin typeface="Arial" pitchFamily="34" charset="0"/>
                </a:endParaRPr>
              </a:p>
            </p:txBody>
          </p:sp>
          <p:sp>
            <p:nvSpPr>
              <p:cNvPr id="19482" name="Oval 6"/>
              <p:cNvSpPr/>
              <p:nvPr/>
            </p:nvSpPr>
            <p:spPr>
              <a:xfrm>
                <a:off x="3656" y="1576"/>
                <a:ext cx="136" cy="136"/>
              </a:xfrm>
              <a:prstGeom prst="ellipse">
                <a:avLst/>
              </a:prstGeom>
              <a:solidFill>
                <a:srgbClr val="FF0000"/>
              </a:solidFill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 sz="100">
                  <a:latin typeface="Arial" pitchFamily="34" charset="0"/>
                </a:endParaRPr>
              </a:p>
            </p:txBody>
          </p:sp>
          <p:sp>
            <p:nvSpPr>
              <p:cNvPr id="19483" name="Oval 7"/>
              <p:cNvSpPr/>
              <p:nvPr/>
            </p:nvSpPr>
            <p:spPr>
              <a:xfrm>
                <a:off x="3792" y="1584"/>
                <a:ext cx="136" cy="136"/>
              </a:xfrm>
              <a:prstGeom prst="ellipse">
                <a:avLst/>
              </a:prstGeom>
              <a:solidFill>
                <a:schemeClr val="accent1"/>
              </a:solidFill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 sz="100">
                  <a:latin typeface="Arial" pitchFamily="34" charset="0"/>
                </a:endParaRPr>
              </a:p>
            </p:txBody>
          </p:sp>
          <p:sp>
            <p:nvSpPr>
              <p:cNvPr id="19484" name="Oval 8"/>
              <p:cNvSpPr/>
              <p:nvPr/>
            </p:nvSpPr>
            <p:spPr>
              <a:xfrm>
                <a:off x="3730" y="1714"/>
                <a:ext cx="136" cy="136"/>
              </a:xfrm>
              <a:prstGeom prst="ellipse">
                <a:avLst/>
              </a:prstGeom>
              <a:solidFill>
                <a:schemeClr val="accent1"/>
              </a:solidFill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 sz="100">
                  <a:latin typeface="Arial" pitchFamily="34" charset="0"/>
                </a:endParaRPr>
              </a:p>
            </p:txBody>
          </p:sp>
          <p:sp>
            <p:nvSpPr>
              <p:cNvPr id="19485" name="Oval 9"/>
              <p:cNvSpPr/>
              <p:nvPr/>
            </p:nvSpPr>
            <p:spPr>
              <a:xfrm>
                <a:off x="1824" y="1296"/>
                <a:ext cx="912" cy="907"/>
              </a:xfrm>
              <a:prstGeom prst="ellipse">
                <a:avLst/>
              </a:prstGeom>
              <a:noFill/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 sz="100">
                  <a:latin typeface="Arial" pitchFamily="34" charset="0"/>
                </a:endParaRPr>
              </a:p>
            </p:txBody>
          </p:sp>
          <p:sp>
            <p:nvSpPr>
              <p:cNvPr id="19486" name="Oval 10"/>
              <p:cNvSpPr/>
              <p:nvPr/>
            </p:nvSpPr>
            <p:spPr>
              <a:xfrm>
                <a:off x="2212" y="1584"/>
                <a:ext cx="136" cy="136"/>
              </a:xfrm>
              <a:prstGeom prst="ellipse">
                <a:avLst/>
              </a:prstGeom>
              <a:solidFill>
                <a:srgbClr val="FF0000"/>
              </a:solidFill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 sz="100">
                  <a:latin typeface="Arial" pitchFamily="34" charset="0"/>
                </a:endParaRPr>
              </a:p>
            </p:txBody>
          </p:sp>
          <p:sp>
            <p:nvSpPr>
              <p:cNvPr id="19487" name="Oval 11"/>
              <p:cNvSpPr/>
              <p:nvPr/>
            </p:nvSpPr>
            <p:spPr>
              <a:xfrm>
                <a:off x="2284" y="1682"/>
                <a:ext cx="136" cy="136"/>
              </a:xfrm>
              <a:prstGeom prst="ellipse">
                <a:avLst/>
              </a:prstGeom>
              <a:solidFill>
                <a:schemeClr val="accent1"/>
              </a:solidFill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 sz="100">
                  <a:latin typeface="Arial" pitchFamily="34" charset="0"/>
                </a:endParaRPr>
              </a:p>
            </p:txBody>
          </p:sp>
        </p:grpSp>
        <p:sp>
          <p:nvSpPr>
            <p:cNvPr id="13" name="Oval 5"/>
            <p:cNvSpPr/>
            <p:nvPr/>
          </p:nvSpPr>
          <p:spPr>
            <a:xfrm>
              <a:off x="1690" y="4259"/>
              <a:ext cx="459" cy="458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 sz="100">
                <a:latin typeface="Arial" pitchFamily="34" charset="0"/>
              </a:endParaRPr>
            </a:p>
          </p:txBody>
        </p:sp>
        <p:sp>
          <p:nvSpPr>
            <p:cNvPr id="14" name="Oval 5"/>
            <p:cNvSpPr/>
            <p:nvPr/>
          </p:nvSpPr>
          <p:spPr>
            <a:xfrm>
              <a:off x="16121" y="3586"/>
              <a:ext cx="459" cy="458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 sz="100">
                <a:latin typeface="Arial" pitchFamily="34" charset="0"/>
              </a:endParaRPr>
            </a:p>
          </p:txBody>
        </p:sp>
        <p:sp>
          <p:nvSpPr>
            <p:cNvPr id="15" name="文本框 14"/>
            <p:cNvSpPr txBox="1"/>
            <p:nvPr/>
          </p:nvSpPr>
          <p:spPr>
            <a:xfrm>
              <a:off x="16580" y="3452"/>
              <a:ext cx="2208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chemeClr val="tx1"/>
                  </a:solidFill>
                  <a:latin typeface="Times New Roman" panose="02020603050405020304" charset="0"/>
                  <a:ea typeface="楷体_GB2312" pitchFamily="1" charset="-122"/>
                  <a:sym typeface="+mn-ea"/>
                </a:rPr>
                <a:t>——</a:t>
              </a:r>
              <a:r>
                <a:rPr lang="zh-CN" altLang="en-US" sz="2400">
                  <a:solidFill>
                    <a:schemeClr val="tx1"/>
                  </a:solidFill>
                  <a:latin typeface="Times New Roman" panose="02020603050405020304" charset="0"/>
                  <a:ea typeface="楷体_GB2312" pitchFamily="1" charset="-122"/>
                  <a:sym typeface="+mn-ea"/>
                </a:rPr>
                <a:t>电子</a:t>
              </a:r>
              <a:endParaRPr lang="zh-CN" altLang="en-US" sz="2400">
                <a:solidFill>
                  <a:schemeClr val="tx1"/>
                </a:solidFill>
                <a:latin typeface="Times New Roman" panose="02020603050405020304" charset="0"/>
                <a:ea typeface="楷体_GB2312" pitchFamily="1" charset="-122"/>
                <a:sym typeface="+mn-ea"/>
              </a:endParaRPr>
            </a:p>
          </p:txBody>
        </p:sp>
        <p:sp>
          <p:nvSpPr>
            <p:cNvPr id="17" name="Oval 10"/>
            <p:cNvSpPr/>
            <p:nvPr/>
          </p:nvSpPr>
          <p:spPr>
            <a:xfrm>
              <a:off x="16121" y="4590"/>
              <a:ext cx="459" cy="458"/>
            </a:xfrm>
            <a:prstGeom prst="ellipse">
              <a:avLst/>
            </a:pr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 sz="100">
                <a:latin typeface="Arial" pitchFamily="34" charset="0"/>
              </a:endParaRP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16580" y="4450"/>
              <a:ext cx="2208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chemeClr val="tx1"/>
                  </a:solidFill>
                  <a:latin typeface="Times New Roman" panose="02020603050405020304" charset="0"/>
                  <a:ea typeface="楷体_GB2312" pitchFamily="1" charset="-122"/>
                  <a:sym typeface="+mn-ea"/>
                </a:rPr>
                <a:t>——</a:t>
              </a:r>
              <a:r>
                <a:rPr lang="zh-CN" altLang="en-US" sz="2400">
                  <a:solidFill>
                    <a:schemeClr val="tx1"/>
                  </a:solidFill>
                  <a:latin typeface="Times New Roman" panose="02020603050405020304" charset="0"/>
                  <a:ea typeface="楷体_GB2312" pitchFamily="1" charset="-122"/>
                  <a:sym typeface="+mn-ea"/>
                </a:rPr>
                <a:t>质子</a:t>
              </a:r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16580" y="5506"/>
              <a:ext cx="2208" cy="725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en-US" altLang="zh-CN" sz="2400">
                  <a:solidFill>
                    <a:schemeClr val="tx1"/>
                  </a:solidFill>
                  <a:latin typeface="Times New Roman" panose="02020603050405020304" charset="0"/>
                  <a:ea typeface="楷体_GB2312" pitchFamily="1" charset="-122"/>
                  <a:sym typeface="+mn-ea"/>
                </a:rPr>
                <a:t>——</a:t>
              </a:r>
              <a:r>
                <a:rPr lang="zh-CN" altLang="en-US" sz="2400">
                  <a:solidFill>
                    <a:schemeClr val="tx1"/>
                  </a:solidFill>
                  <a:latin typeface="Times New Roman" panose="02020603050405020304" charset="0"/>
                  <a:ea typeface="楷体_GB2312" pitchFamily="1" charset="-122"/>
                  <a:sym typeface="+mn-ea"/>
                </a:rPr>
                <a:t>中子</a:t>
              </a:r>
            </a:p>
          </p:txBody>
        </p:sp>
        <p:sp>
          <p:nvSpPr>
            <p:cNvPr id="20" name="Oval 11"/>
            <p:cNvSpPr/>
            <p:nvPr/>
          </p:nvSpPr>
          <p:spPr>
            <a:xfrm>
              <a:off x="16121" y="5640"/>
              <a:ext cx="459" cy="458"/>
            </a:xfrm>
            <a:prstGeom prst="ellipse">
              <a:avLst/>
            </a:prstGeom>
            <a:solidFill>
              <a:schemeClr val="accent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 sz="100">
                <a:latin typeface="Arial" pitchFamily="34" charset="0"/>
              </a:endParaRPr>
            </a:p>
          </p:txBody>
        </p:sp>
        <p:sp>
          <p:nvSpPr>
            <p:cNvPr id="21" name="Oval 5"/>
            <p:cNvSpPr/>
            <p:nvPr/>
          </p:nvSpPr>
          <p:spPr>
            <a:xfrm>
              <a:off x="6183" y="4259"/>
              <a:ext cx="459" cy="458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 sz="100">
                <a:latin typeface="Arial" pitchFamily="34" charset="0"/>
              </a:endParaRPr>
            </a:p>
          </p:txBody>
        </p:sp>
        <p:sp>
          <p:nvSpPr>
            <p:cNvPr id="22" name="Oval 5"/>
            <p:cNvSpPr/>
            <p:nvPr/>
          </p:nvSpPr>
          <p:spPr>
            <a:xfrm>
              <a:off x="10923" y="4259"/>
              <a:ext cx="459" cy="458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 sz="100">
                <a:latin typeface="Arial" pitchFamily="34" charset="0"/>
              </a:endParaRPr>
            </a:p>
          </p:txBody>
        </p:sp>
      </p:grpSp>
      <p:sp>
        <p:nvSpPr>
          <p:cNvPr id="23" name="文本框 22"/>
          <p:cNvSpPr txBox="1"/>
          <p:nvPr/>
        </p:nvSpPr>
        <p:spPr>
          <a:xfrm>
            <a:off x="473710" y="3208020"/>
            <a:ext cx="16052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第二组：</a:t>
            </a:r>
          </a:p>
        </p:txBody>
      </p:sp>
      <p:sp>
        <p:nvSpPr>
          <p:cNvPr id="24" name="文本框 23"/>
          <p:cNvSpPr txBox="1"/>
          <p:nvPr/>
        </p:nvSpPr>
        <p:spPr>
          <a:xfrm>
            <a:off x="1750060" y="5899150"/>
            <a:ext cx="5384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①</a:t>
            </a:r>
          </a:p>
        </p:txBody>
      </p:sp>
      <p:sp>
        <p:nvSpPr>
          <p:cNvPr id="25" name="文本框 24"/>
          <p:cNvSpPr txBox="1"/>
          <p:nvPr/>
        </p:nvSpPr>
        <p:spPr>
          <a:xfrm>
            <a:off x="4618990" y="5899150"/>
            <a:ext cx="5384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②</a:t>
            </a:r>
          </a:p>
        </p:txBody>
      </p:sp>
      <p:sp>
        <p:nvSpPr>
          <p:cNvPr id="26" name="文本框 25"/>
          <p:cNvSpPr txBox="1"/>
          <p:nvPr/>
        </p:nvSpPr>
        <p:spPr>
          <a:xfrm>
            <a:off x="7832725" y="5772150"/>
            <a:ext cx="53848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③</a:t>
            </a:r>
          </a:p>
        </p:txBody>
      </p:sp>
      <p:sp>
        <p:nvSpPr>
          <p:cNvPr id="27" name="文本框 26"/>
          <p:cNvSpPr txBox="1"/>
          <p:nvPr/>
        </p:nvSpPr>
        <p:spPr>
          <a:xfrm>
            <a:off x="8863330" y="5556885"/>
            <a:ext cx="3152775" cy="95313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质子数相等</a:t>
            </a:r>
            <a:r>
              <a:rPr lang="zh-CN" altLang="en-US" sz="280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，均为</a:t>
            </a:r>
            <a:r>
              <a:rPr lang="en-US" altLang="zh-CN" sz="280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</a:t>
            </a:r>
            <a:r>
              <a:rPr lang="zh-CN" altLang="en-US" sz="2800">
                <a:solidFill>
                  <a:srgbClr val="0000CC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，都属于氢元素</a:t>
            </a:r>
            <a:endParaRPr lang="zh-CN" altLang="en-US" sz="2800"/>
          </a:p>
        </p:txBody>
      </p:sp>
      <p:sp>
        <p:nvSpPr>
          <p:cNvPr id="28" name="文本框 27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</a:p>
        </p:txBody>
      </p:sp>
      <p:sp>
        <p:nvSpPr>
          <p:cNvPr id="29" name="文本框 28"/>
          <p:cNvSpPr txBox="1"/>
          <p:nvPr/>
        </p:nvSpPr>
        <p:spPr>
          <a:xfrm>
            <a:off x="2315210" y="106045"/>
            <a:ext cx="232537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一、什么是元素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  <p:bldP spid="11" grpId="0"/>
      <p:bldP spid="12" grpId="0"/>
      <p:bldP spid="23" grpId="0"/>
      <p:bldP spid="24" grpId="0"/>
      <p:bldP spid="25" grpId="0"/>
      <p:bldP spid="2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232537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一、什么是元素</a:t>
            </a:r>
          </a:p>
        </p:txBody>
      </p:sp>
      <p:sp>
        <p:nvSpPr>
          <p:cNvPr id="103" name="文本框 102"/>
          <p:cNvSpPr txBox="1"/>
          <p:nvPr/>
        </p:nvSpPr>
        <p:spPr>
          <a:xfrm>
            <a:off x="521335" y="782955"/>
            <a:ext cx="10860405" cy="35424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133350" fontAlgn="auto">
              <a:lnSpc>
                <a:spcPct val="150000"/>
              </a:lnSpc>
            </a:pP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
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70692" name="Text Box 4"/>
          <p:cNvSpPr txBox="1"/>
          <p:nvPr/>
        </p:nvSpPr>
        <p:spPr>
          <a:xfrm>
            <a:off x="648335" y="2967990"/>
            <a:ext cx="10099040" cy="1337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695" b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如：</a:t>
            </a:r>
            <a:r>
              <a:rPr lang="en-US" altLang="zh-CN" sz="2695" b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P</a:t>
            </a:r>
            <a:r>
              <a:rPr lang="en-US" altLang="zh-CN" sz="2695" b="0" baseline="-250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2</a:t>
            </a:r>
            <a:r>
              <a:rPr lang="en-US" altLang="zh-CN" sz="2695" b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O</a:t>
            </a:r>
            <a:r>
              <a:rPr lang="en-US" altLang="zh-CN" sz="2695" b="0" baseline="-300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5</a:t>
            </a:r>
            <a:r>
              <a:rPr lang="zh-CN" altLang="en-US" sz="2695" b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是由磷、氧</a:t>
            </a:r>
            <a:r>
              <a:rPr lang="zh-CN" altLang="en-US" sz="2695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两种</a:t>
            </a:r>
            <a:r>
              <a:rPr lang="zh-CN" altLang="en-US" sz="2695" b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元素组成，不能说成</a:t>
            </a:r>
            <a:r>
              <a:rPr lang="en-US" altLang="zh-CN" sz="2695">
                <a:latin typeface="Arial" pitchFamily="34" charset="0"/>
                <a:ea typeface="宋体" panose="02010600030101010101" pitchFamily="2" charset="-122"/>
                <a:sym typeface="+mn-ea"/>
              </a:rPr>
              <a:t>P</a:t>
            </a:r>
            <a:r>
              <a:rPr lang="en-US" altLang="zh-CN" sz="2695" baseline="-25000">
                <a:latin typeface="Arial" pitchFamily="34" charset="0"/>
                <a:ea typeface="宋体" panose="02010600030101010101" pitchFamily="2" charset="-122"/>
                <a:sym typeface="+mn-ea"/>
              </a:rPr>
              <a:t>2</a:t>
            </a:r>
            <a:r>
              <a:rPr lang="en-US" altLang="zh-CN" sz="2695">
                <a:latin typeface="Arial" pitchFamily="34" charset="0"/>
                <a:ea typeface="宋体" panose="02010600030101010101" pitchFamily="2" charset="-122"/>
                <a:sym typeface="+mn-ea"/>
              </a:rPr>
              <a:t>O</a:t>
            </a:r>
            <a:r>
              <a:rPr lang="en-US" altLang="zh-CN" sz="2695" baseline="-30000">
                <a:latin typeface="Arial" pitchFamily="34" charset="0"/>
                <a:ea typeface="宋体" panose="02010600030101010101" pitchFamily="2" charset="-122"/>
                <a:sym typeface="+mn-ea"/>
              </a:rPr>
              <a:t>5</a:t>
            </a:r>
            <a:r>
              <a:rPr lang="zh-CN" altLang="en-US" sz="2695">
                <a:latin typeface="Arial" pitchFamily="34" charset="0"/>
                <a:ea typeface="宋体" panose="02010600030101010101" pitchFamily="2" charset="-122"/>
                <a:sym typeface="+mn-ea"/>
              </a:rPr>
              <a:t>是由</a:t>
            </a:r>
            <a:r>
              <a:rPr lang="en-US" altLang="zh-CN" sz="2695">
                <a:latin typeface="Arial" pitchFamily="34" charset="0"/>
                <a:ea typeface="宋体" panose="02010600030101010101" pitchFamily="2" charset="-122"/>
                <a:sym typeface="+mn-ea"/>
              </a:rPr>
              <a:t>2</a:t>
            </a:r>
            <a:r>
              <a:rPr lang="zh-CN" altLang="en-US" sz="2695">
                <a:latin typeface="Arial" pitchFamily="34" charset="0"/>
                <a:ea typeface="宋体" panose="02010600030101010101" pitchFamily="2" charset="-122"/>
                <a:sym typeface="+mn-ea"/>
              </a:rPr>
              <a:t>个磷元素和</a:t>
            </a:r>
            <a:r>
              <a:rPr lang="en-US" altLang="zh-CN" sz="2695">
                <a:latin typeface="Arial" pitchFamily="34" charset="0"/>
                <a:ea typeface="宋体" panose="02010600030101010101" pitchFamily="2" charset="-122"/>
                <a:sym typeface="+mn-ea"/>
              </a:rPr>
              <a:t>5</a:t>
            </a:r>
            <a:r>
              <a:rPr lang="zh-CN" altLang="en-US" sz="2695">
                <a:latin typeface="Arial" pitchFamily="34" charset="0"/>
                <a:ea typeface="宋体" panose="02010600030101010101" pitchFamily="2" charset="-122"/>
                <a:sym typeface="+mn-ea"/>
              </a:rPr>
              <a:t>个氧元素组成。</a:t>
            </a:r>
            <a:endParaRPr lang="zh-CN" altLang="en-US" sz="2695" b="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490220" y="4460875"/>
            <a:ext cx="11210925" cy="2030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【练一练</a:t>
            </a:r>
            <a:r>
              <a:rPr lang="zh-CN" alt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】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a、b、c三种原子的原子核中质子数相同，但中子数不同，它们是(　 　)A．同一种原子  B．同一种分子</a:t>
            </a:r>
            <a:r>
              <a:rPr lang="en-US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C．同一种元素   D．不同种元素 
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986280" y="5215255"/>
            <a:ext cx="28448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0"/>
            <a:r>
              <a:rPr 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C</a:t>
            </a:r>
            <a:endParaRPr lang="en-US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48335" y="2279650"/>
            <a:ext cx="10499090" cy="52197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②</a:t>
            </a: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元素是</a:t>
            </a:r>
            <a:r>
              <a:rPr 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宏观</a:t>
            </a: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概念，不能用“个”等单位形容，只区分元素种类。</a:t>
            </a:r>
            <a:endParaRPr lang="zh-CN" altLang="en-US" sz="2800"/>
          </a:p>
        </p:txBody>
      </p:sp>
      <p:sp>
        <p:nvSpPr>
          <p:cNvPr id="6" name="文本框 5"/>
          <p:cNvSpPr txBox="1"/>
          <p:nvPr/>
        </p:nvSpPr>
        <p:spPr>
          <a:xfrm>
            <a:off x="570230" y="782955"/>
            <a:ext cx="1081151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133350" fontAlgn="auto">
              <a:lnSpc>
                <a:spcPct val="150000"/>
              </a:lnSpc>
            </a:pP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【注意】</a:t>
            </a:r>
            <a:endParaRPr lang="zh-CN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133350" fontAlgn="auto">
              <a:lnSpc>
                <a:spcPct val="150000"/>
              </a:lnSpc>
            </a:pP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①元素的种类由原子的</a:t>
            </a:r>
            <a:r>
              <a:rPr 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质子数</a:t>
            </a: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决定，质子数不同，元素种类就不同；</a:t>
            </a:r>
            <a:endParaRPr lang="zh-CN" altLang="en-US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06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706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" grpId="0"/>
      <p:bldP spid="370692" grpId="0"/>
      <p:bldP spid="100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497840" y="610870"/>
            <a:ext cx="1046607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【练一练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】</a:t>
            </a: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决定元素种类的依据是（    ） A.质子数</a:t>
            </a:r>
            <a:r>
              <a:rPr 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</a:t>
            </a: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B.中子数</a:t>
            </a:r>
            <a:r>
              <a:rPr 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</a:t>
            </a: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C.核外电子数</a:t>
            </a:r>
            <a:r>
              <a:rPr 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</a:t>
            </a:r>
            <a:r>
              <a:rPr 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D.原子的相对原子质量
</a:t>
            </a:r>
            <a:endParaRPr lang="zh-CN" altLang="en-US" sz="2800">
              <a:latin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374765" y="800735"/>
            <a:ext cx="28448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0"/>
            <a:r>
              <a:rPr lang="en-US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A</a:t>
            </a:r>
          </a:p>
        </p:txBody>
      </p:sp>
      <p:sp>
        <p:nvSpPr>
          <p:cNvPr id="25604" name="Rectangle 4"/>
          <p:cNvSpPr/>
          <p:nvPr/>
        </p:nvSpPr>
        <p:spPr>
          <a:xfrm>
            <a:off x="497840" y="1994535"/>
            <a:ext cx="10676255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【练一练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】</a:t>
            </a:r>
          </a:p>
          <a:p>
            <a:pPr fontAlgn="auto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en-US" altLang="zh-CN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二氧化碳是由</a:t>
            </a:r>
            <a:r>
              <a:rPr lang="zh-CN" altLang="en-US" sz="2800" u="sng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lang="zh-CN" altLang="en-US" sz="2800" u="sng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组成的，共有</a:t>
            </a:r>
            <a:r>
              <a:rPr lang="zh-CN" altLang="en-US" sz="2800" u="sng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种元素；</a:t>
            </a:r>
          </a:p>
          <a:p>
            <a:pPr fontAlgn="auto"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2.1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个二氧化碳分子是由</a:t>
            </a:r>
            <a:r>
              <a:rPr lang="zh-CN" altLang="en-US" sz="2800" u="sng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lang="zh-CN" altLang="en-US" sz="2800" u="sng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构成的，共有</a:t>
            </a:r>
            <a:r>
              <a:rPr lang="zh-CN" altLang="en-US" sz="2800" u="sng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个原子。</a:t>
            </a:r>
          </a:p>
          <a:p>
            <a:pPr fontAlgn="auto"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3.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酒精（</a:t>
            </a:r>
            <a:r>
              <a:rPr lang="en-US" altLang="zh-CN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</a:t>
            </a:r>
            <a:r>
              <a:rPr lang="en-US" altLang="zh-CN" sz="2800" baseline="-300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en-US" altLang="zh-CN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H</a:t>
            </a:r>
            <a:r>
              <a:rPr lang="en-US" altLang="zh-CN" sz="2800" baseline="-300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</a:t>
            </a:r>
            <a:r>
              <a:rPr lang="en-US" altLang="zh-CN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O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）是由</a:t>
            </a:r>
            <a:r>
              <a:rPr lang="zh-CN" altLang="en-US" sz="2800" u="sng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种元素组成的，</a:t>
            </a:r>
            <a:r>
              <a:rPr lang="en-US" altLang="zh-CN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个酒精分子中含有</a:t>
            </a:r>
            <a:r>
              <a:rPr lang="en-US" altLang="zh-CN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</a:t>
            </a:r>
            <a:r>
              <a:rPr lang="zh-CN" altLang="en-US" sz="2800" u="sng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en-US" altLang="zh-CN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6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</a:t>
            </a:r>
            <a:r>
              <a:rPr lang="zh-CN" altLang="en-US" sz="2800" u="sng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     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和</a:t>
            </a:r>
            <a:r>
              <a:rPr lang="en-US" altLang="zh-CN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</a:t>
            </a:r>
            <a:r>
              <a:rPr lang="zh-CN" altLang="en-US" sz="2800" u="sng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</a:p>
        </p:txBody>
      </p:sp>
      <p:sp>
        <p:nvSpPr>
          <p:cNvPr id="374789" name="Text Box 5"/>
          <p:cNvSpPr txBox="1"/>
          <p:nvPr/>
        </p:nvSpPr>
        <p:spPr>
          <a:xfrm>
            <a:off x="3250706" y="2736003"/>
            <a:ext cx="1425222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碳元素</a:t>
            </a:r>
          </a:p>
        </p:txBody>
      </p:sp>
      <p:sp>
        <p:nvSpPr>
          <p:cNvPr id="374790" name="Text Box 6"/>
          <p:cNvSpPr txBox="1"/>
          <p:nvPr/>
        </p:nvSpPr>
        <p:spPr>
          <a:xfrm>
            <a:off x="5094041" y="2736003"/>
            <a:ext cx="1425222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氧元素</a:t>
            </a:r>
          </a:p>
        </p:txBody>
      </p:sp>
      <p:sp>
        <p:nvSpPr>
          <p:cNvPr id="374791" name="Text Box 7"/>
          <p:cNvSpPr txBox="1"/>
          <p:nvPr/>
        </p:nvSpPr>
        <p:spPr>
          <a:xfrm>
            <a:off x="8565727" y="2736003"/>
            <a:ext cx="798124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两</a:t>
            </a:r>
          </a:p>
        </p:txBody>
      </p:sp>
      <p:sp>
        <p:nvSpPr>
          <p:cNvPr id="374792" name="Text Box 8"/>
          <p:cNvSpPr txBox="1"/>
          <p:nvPr/>
        </p:nvSpPr>
        <p:spPr>
          <a:xfrm>
            <a:off x="4472305" y="3348355"/>
            <a:ext cx="204660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B0F0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1</a:t>
            </a:r>
            <a:r>
              <a:rPr lang="zh-CN" altLang="en-US" sz="2800" b="1">
                <a:solidFill>
                  <a:srgbClr val="00B0F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个碳原子</a:t>
            </a:r>
          </a:p>
        </p:txBody>
      </p:sp>
      <p:sp>
        <p:nvSpPr>
          <p:cNvPr id="374793" name="Text Box 9"/>
          <p:cNvSpPr txBox="1"/>
          <p:nvPr/>
        </p:nvSpPr>
        <p:spPr>
          <a:xfrm>
            <a:off x="4675505" y="4660900"/>
            <a:ext cx="58293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</a:p>
        </p:txBody>
      </p:sp>
      <p:sp>
        <p:nvSpPr>
          <p:cNvPr id="374795" name="Text Box 11"/>
          <p:cNvSpPr txBox="1"/>
          <p:nvPr/>
        </p:nvSpPr>
        <p:spPr>
          <a:xfrm>
            <a:off x="7193915" y="3348355"/>
            <a:ext cx="191516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B0F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2800" b="1">
                <a:solidFill>
                  <a:srgbClr val="00B0F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个氧原子</a:t>
            </a:r>
          </a:p>
        </p:txBody>
      </p:sp>
      <p:sp>
        <p:nvSpPr>
          <p:cNvPr id="374798" name="Text Box 14"/>
          <p:cNvSpPr txBox="1"/>
          <p:nvPr/>
        </p:nvSpPr>
        <p:spPr>
          <a:xfrm>
            <a:off x="4472305" y="5321935"/>
            <a:ext cx="15836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氢原子</a:t>
            </a:r>
          </a:p>
        </p:txBody>
      </p:sp>
      <p:sp>
        <p:nvSpPr>
          <p:cNvPr id="374799" name="Text Box 15"/>
          <p:cNvSpPr txBox="1"/>
          <p:nvPr/>
        </p:nvSpPr>
        <p:spPr>
          <a:xfrm>
            <a:off x="1830705" y="5321935"/>
            <a:ext cx="160401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碳原子</a:t>
            </a:r>
          </a:p>
        </p:txBody>
      </p:sp>
      <p:sp>
        <p:nvSpPr>
          <p:cNvPr id="2" name="Text Box 7"/>
          <p:cNvSpPr txBox="1"/>
          <p:nvPr/>
        </p:nvSpPr>
        <p:spPr>
          <a:xfrm>
            <a:off x="931122" y="4062518"/>
            <a:ext cx="798124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B0F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3</a:t>
            </a:r>
          </a:p>
        </p:txBody>
      </p:sp>
      <p:sp>
        <p:nvSpPr>
          <p:cNvPr id="3" name="Text Box 14"/>
          <p:cNvSpPr txBox="1"/>
          <p:nvPr/>
        </p:nvSpPr>
        <p:spPr>
          <a:xfrm>
            <a:off x="6981825" y="5321935"/>
            <a:ext cx="158369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氧原子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232537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一、什么是元素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74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74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747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747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74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74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74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4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74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74789" grpId="0"/>
      <p:bldP spid="374790" grpId="0"/>
      <p:bldP spid="374791" grpId="0"/>
      <p:bldP spid="374792" grpId="0"/>
      <p:bldP spid="374793" grpId="0"/>
      <p:bldP spid="374795" grpId="0"/>
      <p:bldP spid="374798" grpId="0"/>
      <p:bldP spid="374799" grpId="0"/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矩形 26627"/>
          <p:cNvSpPr/>
          <p:nvPr/>
        </p:nvSpPr>
        <p:spPr>
          <a:xfrm>
            <a:off x="2573020" y="908685"/>
            <a:ext cx="3484880" cy="578485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原子与元素的区别：</a:t>
            </a:r>
          </a:p>
        </p:txBody>
      </p:sp>
      <p:graphicFrame>
        <p:nvGraphicFramePr>
          <p:cNvPr id="17453" name="表格 17452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487363" y="1885633"/>
          <a:ext cx="11209338" cy="4452750"/>
        </p:xfrm>
        <a:graphic>
          <a:graphicData uri="http://schemas.openxmlformats.org/drawingml/2006/table">
            <a:tbl>
              <a:tblPr/>
              <a:tblGrid>
                <a:gridCol w="936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794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932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8780"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0000" marR="90000" marT="46800" marB="46800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 w="12700" cap="rnd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原  子</a:t>
                      </a:r>
                    </a:p>
                  </a:txBody>
                  <a:tcPr marL="90000" marR="90000" marT="46800" marB="4680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元  素</a:t>
                      </a:r>
                    </a:p>
                  </a:txBody>
                  <a:tcPr marL="90000" marR="90000" marT="46800" marB="4680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4350">
                <a:tc>
                  <a:txBody>
                    <a:bodyPr vert="horz" wrap="square"/>
                    <a:lstStyle/>
                    <a:p>
                      <a:pPr marL="0" lvl="0" indent="0" algn="ctr"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定义</a:t>
                      </a:r>
                    </a:p>
                  </a:txBody>
                  <a:tcPr marL="90000" marR="90000" marT="46800" marB="46800" anchor="ctr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0000" marR="90000" marT="46800" marB="4680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90000" marR="90000" marT="46800" marB="4680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65362">
                <a:tc>
                  <a:txBody>
                    <a:bodyPr vert="horz" wrap="square"/>
                    <a:lstStyle/>
                    <a:p>
                      <a:pPr marL="0" lvl="0" indent="0" algn="ctr">
                        <a:buNone/>
                      </a:pP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  <a:p>
                      <a:pPr marL="0" lvl="0" indent="0" algn="ctr"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区别</a:t>
                      </a:r>
                    </a:p>
                  </a:txBody>
                  <a:tcPr marL="90000" marR="90000" marT="46800" marB="46800" anchor="ctr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>
                        <a:lnSpc>
                          <a:spcPct val="15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①是</a:t>
                      </a:r>
                      <a:r>
                        <a:rPr lang="zh-CN" altLang="en-US" sz="2400" u="sng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     </a:t>
                      </a: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观的概念；</a:t>
                      </a:r>
                      <a:r>
                        <a:rPr lang="en-US" altLang="zh-CN" sz="2400" u="sng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       </a:t>
                      </a:r>
                    </a:p>
                    <a:p>
                      <a:pPr marL="0" lvl="0" indent="0">
                        <a:lnSpc>
                          <a:spcPct val="15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②</a:t>
                      </a: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既讲</a:t>
                      </a:r>
                      <a:r>
                        <a:rPr lang="zh-CN" altLang="en-US" sz="2400" u="sng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      </a:t>
                      </a: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，又讲</a:t>
                      </a:r>
                      <a:r>
                        <a:rPr lang="en-US" altLang="zh-CN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______</a:t>
                      </a:r>
                      <a:r>
                        <a:rPr lang="en-US" altLang="zh-CN" sz="2400" u="sng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 </a:t>
                      </a: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；</a:t>
                      </a:r>
                    </a:p>
                    <a:p>
                      <a:pPr marL="0" lvl="0" indent="0">
                        <a:lnSpc>
                          <a:spcPct val="15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③可直接构成</a:t>
                      </a:r>
                      <a:r>
                        <a:rPr lang="zh-CN" altLang="en-US" sz="2400" u="sng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      </a:t>
                      </a: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，也可直接构成</a:t>
                      </a:r>
                      <a:r>
                        <a:rPr lang="en-US" altLang="zh-CN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_______</a:t>
                      </a:r>
                      <a:r>
                        <a:rPr lang="en-US" altLang="zh-CN" sz="2400" u="sng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 </a:t>
                      </a:r>
                      <a:r>
                        <a:rPr lang="en-US" altLang="zh-CN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</a:p>
                  </a:txBody>
                  <a:tcPr marL="90000" marR="90000" marT="46800" marB="4680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>
                        <a:lnSpc>
                          <a:spcPct val="15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①是</a:t>
                      </a:r>
                      <a:r>
                        <a:rPr lang="zh-CN" altLang="en-US" sz="2400" u="sng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   </a:t>
                      </a: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观的概念</a:t>
                      </a:r>
                      <a:r>
                        <a:rPr lang="en-US" altLang="zh-CN" sz="2400" u="sng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            </a:t>
                      </a:r>
                      <a:endParaRPr lang="en-US" altLang="zh-CN" sz="240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  <a:p>
                      <a:pPr marL="0" lvl="0" indent="0">
                        <a:lnSpc>
                          <a:spcPct val="15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②</a:t>
                      </a: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只讲</a:t>
                      </a:r>
                      <a:r>
                        <a:rPr lang="zh-CN" altLang="en-US" sz="2400" u="sng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       </a:t>
                      </a: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，不讲</a:t>
                      </a:r>
                      <a:r>
                        <a:rPr lang="en-US" altLang="zh-CN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______</a:t>
                      </a:r>
                      <a:r>
                        <a:rPr lang="en-US" altLang="zh-CN" sz="2400" u="sng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 </a:t>
                      </a:r>
                      <a:endParaRPr lang="zh-CN" altLang="en-US" sz="240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  <a:sym typeface="+mn-ea"/>
                      </a:endParaRPr>
                    </a:p>
                    <a:p>
                      <a:pPr marL="0" lvl="0" indent="0">
                        <a:lnSpc>
                          <a:spcPct val="15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③只能组成</a:t>
                      </a:r>
                      <a:r>
                        <a:rPr lang="zh-CN" altLang="en-US" sz="2400" u="sng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    </a:t>
                      </a:r>
                      <a:r>
                        <a:rPr lang="en-US" altLang="zh-CN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  <a:sym typeface="+mn-ea"/>
                        </a:rPr>
                        <a:t>_  </a:t>
                      </a:r>
                      <a:endParaRPr lang="en-US" altLang="zh-CN" sz="2400" u="sng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90000" marR="90000" marT="46800" marB="4680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08063">
                <a:tc>
                  <a:txBody>
                    <a:bodyPr vert="horz" wrap="square"/>
                    <a:lstStyle/>
                    <a:p>
                      <a:pPr marL="0" lvl="0" indent="0" algn="ctr"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相互</a:t>
                      </a:r>
                    </a:p>
                    <a:p>
                      <a:pPr marL="0" lvl="0" indent="0" algn="ctr"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关系</a:t>
                      </a:r>
                    </a:p>
                  </a:txBody>
                  <a:tcPr marL="90000" marR="90000" marT="46800" marB="46800" anchor="ctr">
                    <a:lnL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marL="0" lvl="0" indent="0">
                        <a:lnSpc>
                          <a:spcPct val="15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元素是</a:t>
                      </a:r>
                      <a:r>
                        <a:rPr lang="zh-CN" altLang="en-US" sz="2400" u="sng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                      </a:t>
                      </a: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原子的总称，原子是</a:t>
                      </a:r>
                      <a:r>
                        <a:rPr lang="zh-CN" altLang="en-US" sz="2400" u="sng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  </a:t>
                      </a: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的个体，</a:t>
                      </a:r>
                    </a:p>
                    <a:p>
                      <a:pPr marL="0" lvl="0" indent="0">
                        <a:lnSpc>
                          <a:spcPct val="15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是</a:t>
                      </a:r>
                      <a:r>
                        <a:rPr lang="zh-CN" altLang="en-US" sz="2400" u="sng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         </a:t>
                      </a:r>
                      <a:r>
                        <a:rPr lang="zh-CN" altLang="en-US" sz="240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中的最小粒子</a:t>
                      </a:r>
                    </a:p>
                  </a:txBody>
                  <a:tcPr marL="90000" marR="90000" marT="46800" marB="4680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97321" name="Text Box 41"/>
          <p:cNvSpPr txBox="1"/>
          <p:nvPr/>
        </p:nvSpPr>
        <p:spPr>
          <a:xfrm>
            <a:off x="6908800" y="2352675"/>
            <a:ext cx="514667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具有相同核电荷数的一类原子的总称</a:t>
            </a:r>
          </a:p>
        </p:txBody>
      </p:sp>
      <p:sp>
        <p:nvSpPr>
          <p:cNvPr id="97322" name="Text Box 42"/>
          <p:cNvSpPr txBox="1"/>
          <p:nvPr/>
        </p:nvSpPr>
        <p:spPr>
          <a:xfrm>
            <a:off x="1434148" y="2352358"/>
            <a:ext cx="37846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化学变化中的最小粒子</a:t>
            </a:r>
          </a:p>
        </p:txBody>
      </p:sp>
      <p:sp>
        <p:nvSpPr>
          <p:cNvPr id="97324" name="Text Box 44"/>
          <p:cNvSpPr txBox="1"/>
          <p:nvPr/>
        </p:nvSpPr>
        <p:spPr>
          <a:xfrm>
            <a:off x="2356803" y="3522663"/>
            <a:ext cx="9842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种类</a:t>
            </a:r>
          </a:p>
        </p:txBody>
      </p:sp>
      <p:sp>
        <p:nvSpPr>
          <p:cNvPr id="97326" name="Text Box 46"/>
          <p:cNvSpPr txBox="1"/>
          <p:nvPr/>
        </p:nvSpPr>
        <p:spPr>
          <a:xfrm>
            <a:off x="2166303" y="2950210"/>
            <a:ext cx="7429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微</a:t>
            </a:r>
          </a:p>
        </p:txBody>
      </p:sp>
      <p:sp>
        <p:nvSpPr>
          <p:cNvPr id="97327" name="Text Box 47"/>
          <p:cNvSpPr txBox="1"/>
          <p:nvPr/>
        </p:nvSpPr>
        <p:spPr>
          <a:xfrm>
            <a:off x="1531938" y="4552315"/>
            <a:ext cx="112712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物质</a:t>
            </a:r>
          </a:p>
        </p:txBody>
      </p:sp>
      <p:sp>
        <p:nvSpPr>
          <p:cNvPr id="97330" name="Text Box 50"/>
          <p:cNvSpPr txBox="1"/>
          <p:nvPr/>
        </p:nvSpPr>
        <p:spPr>
          <a:xfrm>
            <a:off x="3341053" y="3983355"/>
            <a:ext cx="960437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分子</a:t>
            </a:r>
          </a:p>
        </p:txBody>
      </p:sp>
      <p:sp>
        <p:nvSpPr>
          <p:cNvPr id="97339" name="Text Box 59"/>
          <p:cNvSpPr txBox="1"/>
          <p:nvPr/>
        </p:nvSpPr>
        <p:spPr>
          <a:xfrm>
            <a:off x="4260533" y="3522663"/>
            <a:ext cx="79502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个数</a:t>
            </a:r>
          </a:p>
        </p:txBody>
      </p:sp>
      <p:sp>
        <p:nvSpPr>
          <p:cNvPr id="97323" name="Text Box 43"/>
          <p:cNvSpPr txBox="1"/>
          <p:nvPr/>
        </p:nvSpPr>
        <p:spPr>
          <a:xfrm>
            <a:off x="7919085" y="3410268"/>
            <a:ext cx="10191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种类</a:t>
            </a:r>
          </a:p>
        </p:txBody>
      </p:sp>
      <p:sp>
        <p:nvSpPr>
          <p:cNvPr id="97325" name="Text Box 45"/>
          <p:cNvSpPr txBox="1"/>
          <p:nvPr/>
        </p:nvSpPr>
        <p:spPr>
          <a:xfrm>
            <a:off x="7491730" y="2950210"/>
            <a:ext cx="649288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宏</a:t>
            </a:r>
          </a:p>
        </p:txBody>
      </p:sp>
      <p:sp>
        <p:nvSpPr>
          <p:cNvPr id="97329" name="Text Box 49"/>
          <p:cNvSpPr txBox="1"/>
          <p:nvPr/>
        </p:nvSpPr>
        <p:spPr>
          <a:xfrm>
            <a:off x="8451850" y="3983355"/>
            <a:ext cx="9715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物质</a:t>
            </a:r>
          </a:p>
        </p:txBody>
      </p:sp>
      <p:sp>
        <p:nvSpPr>
          <p:cNvPr id="97340" name="Rectangle 60"/>
          <p:cNvSpPr/>
          <p:nvPr/>
        </p:nvSpPr>
        <p:spPr>
          <a:xfrm>
            <a:off x="9925685" y="3410268"/>
            <a:ext cx="10160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个数</a:t>
            </a:r>
          </a:p>
        </p:txBody>
      </p:sp>
      <p:sp>
        <p:nvSpPr>
          <p:cNvPr id="97335" name="Text Box 55"/>
          <p:cNvSpPr txBox="1"/>
          <p:nvPr/>
        </p:nvSpPr>
        <p:spPr>
          <a:xfrm>
            <a:off x="2519680" y="5234940"/>
            <a:ext cx="368744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具有相同核电荷数的一类</a:t>
            </a:r>
          </a:p>
        </p:txBody>
      </p:sp>
      <p:sp>
        <p:nvSpPr>
          <p:cNvPr id="97337" name="Text Box 57"/>
          <p:cNvSpPr txBox="1"/>
          <p:nvPr/>
        </p:nvSpPr>
        <p:spPr>
          <a:xfrm>
            <a:off x="1826895" y="5694998"/>
            <a:ext cx="20447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化学变化</a:t>
            </a:r>
          </a:p>
        </p:txBody>
      </p:sp>
      <p:sp>
        <p:nvSpPr>
          <p:cNvPr id="97338" name="Text Box 58"/>
          <p:cNvSpPr txBox="1"/>
          <p:nvPr/>
        </p:nvSpPr>
        <p:spPr>
          <a:xfrm>
            <a:off x="8977948" y="5234623"/>
            <a:ext cx="1008062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元素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487680" y="908685"/>
            <a:ext cx="1960880" cy="5219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总结一下吧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2315210" y="106045"/>
            <a:ext cx="232537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一、什么是元素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321" grpId="0"/>
      <p:bldP spid="97322" grpId="0"/>
      <p:bldP spid="97324" grpId="0"/>
      <p:bldP spid="97327" grpId="0"/>
      <p:bldP spid="97330" grpId="0"/>
      <p:bldP spid="97339" grpId="0"/>
      <p:bldP spid="97323" grpId="0"/>
      <p:bldP spid="97325" grpId="0"/>
      <p:bldP spid="97329" grpId="0"/>
      <p:bldP spid="97335" grpId="0"/>
      <p:bldP spid="97337" grpId="0"/>
      <p:bldP spid="973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94995" y="552450"/>
            <a:ext cx="11002010" cy="2030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</a:pP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世界上的物质都是由</a:t>
            </a:r>
            <a:r>
              <a:rPr lang="zh-CN" altLang="en-US" sz="28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元素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组成的。物质的种类非常多，已知的就有</a:t>
            </a:r>
            <a:r>
              <a:rPr lang="en-US" altLang="zh-CN" sz="28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3000</a:t>
            </a:r>
            <a:r>
              <a:rPr lang="zh-CN" altLang="en-US" sz="28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多万种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。但是组成这些物质的元素并不多，到目前为止，已经发现的元素只有</a:t>
            </a:r>
            <a:r>
              <a:rPr lang="zh-CN" altLang="en-US" sz="28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一百余种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。不同元素在地壳中的含量差别很大。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3" name="图片 2" descr="QQ截图202009012352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695" y="3070225"/>
            <a:ext cx="9477375" cy="3636645"/>
          </a:xfrm>
          <a:prstGeom prst="rect">
            <a:avLst/>
          </a:prstGeom>
        </p:spPr>
      </p:pic>
      <p:sp>
        <p:nvSpPr>
          <p:cNvPr id="7169" name="矩形 26627"/>
          <p:cNvSpPr/>
          <p:nvPr/>
        </p:nvSpPr>
        <p:spPr>
          <a:xfrm>
            <a:off x="594995" y="2582545"/>
            <a:ext cx="9522460" cy="578485"/>
          </a:xfrm>
          <a:prstGeom prst="rect">
            <a:avLst/>
          </a:prstGeom>
          <a:solidFill>
            <a:srgbClr val="FFFFFF"/>
          </a:solidFill>
          <a:ln w="9525">
            <a:noFill/>
          </a:ln>
        </p:spPr>
        <p:txBody>
          <a:bodyPr anchor="t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280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仔细观察下图，找出在地壳中的含量最多的五种元素。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240155" y="6343650"/>
            <a:ext cx="354965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kumimoji="1" lang="zh-CN" altLang="en-US" sz="24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地壳中各元素的</a:t>
            </a:r>
            <a:r>
              <a:rPr kumimoji="1" lang="zh-CN" altLang="en-US" sz="24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质量分数</a:t>
            </a:r>
          </a:p>
        </p:txBody>
      </p:sp>
      <p:sp>
        <p:nvSpPr>
          <p:cNvPr id="5" name="矩形 4"/>
          <p:cNvSpPr/>
          <p:nvPr/>
        </p:nvSpPr>
        <p:spPr>
          <a:xfrm>
            <a:off x="8350885" y="3105150"/>
            <a:ext cx="2730500" cy="3530600"/>
          </a:xfrm>
          <a:prstGeom prst="rect">
            <a:avLst/>
          </a:prstGeom>
          <a:noFill/>
          <a:ln w="28575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10250170" y="3273425"/>
            <a:ext cx="831215" cy="2676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地壳中的含量最多的五种元素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648335" y="106045"/>
            <a:ext cx="16668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新知学习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2315210" y="106045"/>
            <a:ext cx="2325370" cy="4603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一、什么是元素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169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https://d.book118.com/498134015034006035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1dff088d-bb4b-4e8f-b656-5000017c1160}"/>
</p:tagLst>
</file>

<file path=ppt/tags/tag2.xml><?xml version="1.0" encoding="utf-8"?>
<p:tagLst xmlns:p="http://schemas.openxmlformats.org/presentationml/2006/main">
  <p:tag name="KSO_WM_UNIT_TABLE_BEAUTIFY" val="smartTable{dfcc93bc-2a22-4a26-a32f-2a4b1d3d2052}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Times New Roman</vt:lpstr>
      <vt:lpstr>Wingdings 2</vt:lpstr>
      <vt:lpstr>楷体_GB2312</vt:lpstr>
      <vt:lpstr>黑体</vt:lpstr>
      <vt:lpstr>Calibri Light</vt:lpstr>
      <vt:lpstr>Office Theme</vt:lpstr>
      <vt:lpstr>PowerPoint Presentation</vt:lpstr>
      <vt:lpstr>PowerPoint Presentation</vt:lpstr>
      <vt:lpstr>PowerPoint Presentation</vt:lpstr>
      <vt:lpstr>【填一填】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2024-09-13T23:43:26.933</cp:lastPrinted>
  <dcterms:created xsi:type="dcterms:W3CDTF">2024-09-13T15:43:26Z</dcterms:created>
  <dcterms:modified xsi:type="dcterms:W3CDTF">2024-09-13T15:43:28Z</dcterms:modified>
</cp:coreProperties>
</file>