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C495CB-8C05-483A-8007-F31F83522F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CBCBA7-C11E-47EC-87B9-C8A513B460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9A6B37-4018-44C5-B1C4-5E4358E468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E378EE-1BE1-477A-B1DB-F16366DB38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DF6C2D-599E-4C44-BA1A-C82E4F8BB0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7D0655-91F8-42AB-BB37-0209E8BD86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5CD238-874E-4209-B10E-898A33686F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497321-BC28-453B-960B-DA61B8F94E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5CF9DB-04EA-4F78-98EA-FC9E38039F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E4FF37-E374-4493-9AEE-D1041CFB9A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0649A4-02E4-4F9F-8AE4-60A01A48D2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3412110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2024-01-31</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离婚协议书中的赡养费计算方法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赡养费基本概念与原则</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离婚协议书中赡养费条款</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收入来源与财产状况分析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赡养费计算方法与公式</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特殊情况下的赡养费调整策略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监督执行与纠纷处理机制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赡养费基本概念与原则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赡养费是指离婚后，一方支付给另一方用于子女抚养和生活的费用。</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赡养费的作用是保障子女在父母离婚后依然能够维持正常的生活和教育水平。</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赡养费定义及作用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9" b="1719"/>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法律规定与标准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根据《婚姻法》等相关法律法规，离婚后父母对子女有抚养教育的义务，不直接抚养子女的一方应负担必要的生活费和教育费的一部或全部。</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赡养费的标准一般根据子女的实际需要、父母双方的负担能力和当地的实际生活水平确定。</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809" b="7809"/>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计算赡养费时，应遵循公平、合理、保障子女权益的原则。</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考虑因素包括子女的年龄、健康状况、教育需求，父母的收入状况、财产状况、居住条件等。</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同时，还需考虑当地的生活水平、物价指数等因素对赡养费数额的影响。</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计算原则与考虑因素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离婚协议书中赡养费条款</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99" r="3199"/>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确定赡养费支付方</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明确赡养对象</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赡养费支付标准</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根据离婚双方经济状况和子女抚养情况，明确由哪一方支付赡养费。</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确定赡养费支付的受益对象，通常为子女或需要赡养的一方。</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参照当地生活水平、子女教育、医疗等因素，合理确定赡养费支付标准。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明确双方责任与义务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约定支付方式及时间节点</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可以约定一次性支付或分期支付，根据双方协商确定。</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明确赡养费支付的具体时间，如每月、每季度或每年支付一次等。</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提供支付方的银行账户信息，确保赡养费能够及时、准确到账。</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支付方式</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支付时间节点</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支付账户信息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变更条件及程序</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争议解决方式</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法律适用及管辖</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条款变更及争议解决机制</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如双方对赡养费支付产生争议，可以约定通过协商、调解、仲裁或诉讼等方式解决。</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明确离婚协议书的法律适用和管辖法院，确保争议能够得到妥善处理。</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约定在特定情况下可以对赡养费条款进行变更，如子女成年、经济状况变化等，并明确变更的程序和方式。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收入来源与财产状况分析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17875" y="2057702"/>
            <a:ext cx="203211" cy="3011"/>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a:off x="6317932" y="2387917"/>
            <a:ext cx="203211" cy="1506"/>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a:off x="6317875" y="2628900"/>
            <a:ext cx="203211" cy="1505"/>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5" name="Connector 5"/>
          <p:cNvCxnSpPr/>
          <p:nvPr/>
        </p:nvCxnSpPr>
        <p:spPr>
          <a:xfrm>
            <a:off x="6317875" y="2945130"/>
            <a:ext cx="203211" cy="1506"/>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6317875" y="3270885"/>
            <a:ext cx="203211" cy="3011"/>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sp>
        <p:nvSpPr>
          <p:cNvPr id="7" name="AutoShape 7"/>
          <p:cNvSpPr/>
          <p:nvPr/>
        </p:nvSpPr>
        <p:spPr>
          <a:xfrm>
            <a:off x="6564008" y="1732124"/>
            <a:ext cx="98757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20002"/>
              </a:spcBef>
              <a:defRPr/>
            </a:pPr>
            <a:r>
              <a:rPr lang="en-US" sz="6399"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6564008" y="2697000"/>
            <a:ext cx="98757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20002"/>
              </a:spcBef>
              <a:defRPr/>
            </a:pPr>
            <a:r>
              <a:rPr lang="en-US" sz="6399" b="1">
                <a:solidFill>
                  <a:schemeClr val="accent2">
                    <a:alpha val="100000"/>
                  </a:schemeClr>
                </a:solidFill>
                <a:latin typeface="Microsoft Yahei"/>
                <a:ea typeface="Microsoft Yahei"/>
                <a:cs typeface="Microsoft Yahei"/>
              </a:rPr>
              <a:t>02</a:t>
            </a:r>
            <a:endParaRPr lang="en-US" sz="1100"/>
          </a:p>
        </p:txBody>
      </p:sp>
      <p:sp>
        <p:nvSpPr>
          <p:cNvPr id="9" name="AutoShape 9"/>
          <p:cNvSpPr/>
          <p:nvPr/>
        </p:nvSpPr>
        <p:spPr>
          <a:xfrm>
            <a:off x="6564008" y="3679940"/>
            <a:ext cx="98757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20002"/>
              </a:spcBef>
              <a:defRPr/>
            </a:pPr>
            <a:r>
              <a:rPr lang="en-US" sz="6399" b="1">
                <a:solidFill>
                  <a:schemeClr val="accent3">
                    <a:alpha val="100000"/>
                  </a:schemeClr>
                </a:solidFill>
                <a:latin typeface="Microsoft Yahei"/>
                <a:ea typeface="Microsoft Yahei"/>
                <a:cs typeface="Microsoft Yahei"/>
              </a:rPr>
              <a:t>03</a:t>
            </a:r>
            <a:endParaRPr lang="en-US" sz="1100"/>
          </a:p>
        </p:txBody>
      </p:sp>
      <p:sp>
        <p:nvSpPr>
          <p:cNvPr id="10" name="AutoShape 10"/>
          <p:cNvSpPr/>
          <p:nvPr/>
        </p:nvSpPr>
        <p:spPr>
          <a:xfrm>
            <a:off x="6564008" y="4680943"/>
            <a:ext cx="98757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20002"/>
              </a:spcBef>
              <a:defRPr/>
            </a:pPr>
            <a:r>
              <a:rPr lang="en-US" sz="6399" b="1">
                <a:solidFill>
                  <a:schemeClr val="accent4">
                    <a:alpha val="100000"/>
                  </a:schemeClr>
                </a:solidFill>
                <a:latin typeface="Microsoft Yahei"/>
                <a:ea typeface="Microsoft Yahei"/>
                <a:cs typeface="Microsoft Yahei"/>
              </a:rPr>
              <a:t>04</a:t>
            </a:r>
            <a:endParaRPr lang="en-US" sz="1100"/>
          </a:p>
        </p:txBody>
      </p:sp>
      <p:sp>
        <p:nvSpPr>
          <p:cNvPr id="11" name="AutoShape 11"/>
          <p:cNvSpPr/>
          <p:nvPr/>
        </p:nvSpPr>
        <p:spPr>
          <a:xfrm>
            <a:off x="6564008" y="5706031"/>
            <a:ext cx="98757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20002"/>
              </a:spcBef>
              <a:defRPr/>
            </a:pPr>
            <a:r>
              <a:rPr lang="en-US" sz="6399" b="1">
                <a:solidFill>
                  <a:schemeClr val="accent5">
                    <a:alpha val="100000"/>
                  </a:schemeClr>
                </a:solidFill>
                <a:latin typeface="Microsoft Yahei"/>
                <a:ea typeface="Microsoft Yahei"/>
                <a:cs typeface="Microsoft Yahei"/>
              </a:rPr>
              <a:t>05</a:t>
            </a:r>
            <a:endParaRPr lang="en-US" sz="1100"/>
          </a:p>
        </p:txBody>
      </p:sp>
      <p:grpSp>
        <p:nvGrpSpPr>
          <p:cNvPr id="12" name="Group 12"/>
          <p:cNvGrpSpPr/>
          <p:nvPr/>
        </p:nvGrpSpPr>
        <p:grpSpPr>
          <a:xfrm>
            <a:off x="3965553" y="2061258"/>
            <a:ext cx="2286044" cy="1214836"/>
            <a:chOff x="3965553" y="2061258"/>
            <a:chExt cx="2286044" cy="1214836"/>
          </a:xfrm>
        </p:grpSpPr>
        <p:cxnSp>
          <p:nvCxnSpPr>
            <p:cNvPr id="13" name="Connector 13"/>
            <p:cNvCxnSpPr/>
            <p:nvPr/>
          </p:nvCxnSpPr>
          <p:spPr>
            <a:xfrm>
              <a:off x="3965554" y="3274965"/>
              <a:ext cx="2286043" cy="1129"/>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cxnSp>
          <p:nvCxnSpPr>
            <p:cNvPr id="14" name="Connector 14"/>
            <p:cNvCxnSpPr/>
            <p:nvPr/>
          </p:nvCxnSpPr>
          <p:spPr>
            <a:xfrm>
              <a:off x="3965554" y="2947988"/>
              <a:ext cx="2286043" cy="1129"/>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15" name="Connector 15"/>
            <p:cNvCxnSpPr/>
            <p:nvPr/>
          </p:nvCxnSpPr>
          <p:spPr>
            <a:xfrm>
              <a:off x="3965554" y="2631234"/>
              <a:ext cx="2286043" cy="2257"/>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16" name="Connector 16"/>
            <p:cNvCxnSpPr/>
            <p:nvPr/>
          </p:nvCxnSpPr>
          <p:spPr>
            <a:xfrm>
              <a:off x="3965554" y="2381250"/>
              <a:ext cx="2286043" cy="1128"/>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7" name="Connector 17"/>
            <p:cNvCxnSpPr/>
            <p:nvPr/>
          </p:nvCxnSpPr>
          <p:spPr>
            <a:xfrm>
              <a:off x="3965553" y="2061258"/>
              <a:ext cx="2286044" cy="1128"/>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sp>
        <p:nvSpPr>
          <p:cNvPr id="18" name="AutoShape 18"/>
          <p:cNvSpPr/>
          <p:nvPr/>
        </p:nvSpPr>
        <p:spPr>
          <a:xfrm>
            <a:off x="987809" y="1841468"/>
            <a:ext cx="4286250" cy="42862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368809" y="2224567"/>
            <a:ext cx="3524250" cy="35242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749809" y="2605567"/>
            <a:ext cx="2762250" cy="276225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30809" y="2986567"/>
            <a:ext cx="2000250" cy="200025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511809" y="3367567"/>
            <a:ext cx="1238250" cy="1238250"/>
          </a:xfrm>
          <a:prstGeom prst="ellipse">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794276" y="3427666"/>
            <a:ext cx="678180" cy="367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685">
                <a:solidFill>
                  <a:srgbClr val="FFFEFE">
                    <a:alpha val="100000"/>
                  </a:srgbClr>
                </a:solidFill>
                <a:latin typeface="Microsoft Yahei"/>
                <a:ea typeface="Microsoft Yahei"/>
                <a:cs typeface="Microsoft Yahei"/>
              </a:rPr>
              <a:t>45%</a:t>
            </a:r>
          </a:p>
        </p:txBody>
      </p:sp>
      <p:sp>
        <p:nvSpPr>
          <p:cNvPr id="24" name="TextBox 24"/>
          <p:cNvSpPr txBox="1"/>
          <p:nvPr/>
        </p:nvSpPr>
        <p:spPr>
          <a:xfrm>
            <a:off x="2794276" y="3001709"/>
            <a:ext cx="678180" cy="367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685">
                <a:solidFill>
                  <a:srgbClr val="FFFEFE">
                    <a:alpha val="100000"/>
                  </a:srgbClr>
                </a:solidFill>
                <a:latin typeface="Microsoft Yahei"/>
                <a:ea typeface="Microsoft Yahei"/>
                <a:cs typeface="Microsoft Yahei"/>
              </a:rPr>
              <a:t>50%</a:t>
            </a:r>
          </a:p>
        </p:txBody>
      </p:sp>
      <p:sp>
        <p:nvSpPr>
          <p:cNvPr id="25" name="TextBox 25"/>
          <p:cNvSpPr txBox="1"/>
          <p:nvPr/>
        </p:nvSpPr>
        <p:spPr>
          <a:xfrm>
            <a:off x="2794276" y="2648140"/>
            <a:ext cx="678180" cy="367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685">
                <a:solidFill>
                  <a:srgbClr val="FFFEFE">
                    <a:alpha val="100000"/>
                  </a:srgbClr>
                </a:solidFill>
                <a:latin typeface="Microsoft Yahei"/>
                <a:ea typeface="Microsoft Yahei"/>
                <a:cs typeface="Microsoft Yahei"/>
              </a:rPr>
              <a:t>75%</a:t>
            </a:r>
          </a:p>
        </p:txBody>
      </p:sp>
      <p:sp>
        <p:nvSpPr>
          <p:cNvPr id="26" name="TextBox 26"/>
          <p:cNvSpPr txBox="1"/>
          <p:nvPr/>
        </p:nvSpPr>
        <p:spPr>
          <a:xfrm>
            <a:off x="2794276" y="2224567"/>
            <a:ext cx="678180" cy="367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685">
                <a:solidFill>
                  <a:srgbClr val="FFFEFE">
                    <a:alpha val="100000"/>
                  </a:srgbClr>
                </a:solidFill>
                <a:latin typeface="Microsoft Yahei"/>
                <a:ea typeface="Microsoft Yahei"/>
                <a:cs typeface="Microsoft Yahei"/>
              </a:rPr>
              <a:t>85%</a:t>
            </a:r>
          </a:p>
        </p:txBody>
      </p:sp>
      <p:sp>
        <p:nvSpPr>
          <p:cNvPr id="27" name="TextBox 27"/>
          <p:cNvSpPr txBox="1"/>
          <p:nvPr/>
        </p:nvSpPr>
        <p:spPr>
          <a:xfrm>
            <a:off x="2794276" y="1853755"/>
            <a:ext cx="678180" cy="367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685">
                <a:solidFill>
                  <a:srgbClr val="FFFEFE">
                    <a:alpha val="100000"/>
                  </a:srgbClr>
                </a:solidFill>
                <a:latin typeface="Microsoft Yahei"/>
                <a:ea typeface="Microsoft Yahei"/>
                <a:cs typeface="Microsoft Yahei"/>
              </a:rPr>
              <a:t>95%</a:t>
            </a:r>
          </a:p>
        </p:txBody>
      </p:sp>
      <p:sp>
        <p:nvSpPr>
          <p:cNvPr id="28" name="TextBox 28"/>
          <p:cNvSpPr txBox="1"/>
          <p:nvPr/>
        </p:nvSpPr>
        <p:spPr>
          <a:xfrm>
            <a:off x="7622716" y="1732124"/>
            <a:ext cx="4231005" cy="862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工资、奖金、津贴、补贴等劳动收入；</a:t>
            </a:r>
          </a:p>
        </p:txBody>
      </p:sp>
      <p:sp>
        <p:nvSpPr>
          <p:cNvPr id="29" name="TextBox 29"/>
          <p:cNvSpPr txBox="1"/>
          <p:nvPr/>
        </p:nvSpPr>
        <p:spPr>
          <a:xfrm>
            <a:off x="7622716" y="2717009"/>
            <a:ext cx="4231005" cy="862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投资收益，如股票、基金等变卖价高于买入价，实际得到的收益；</a:t>
            </a:r>
          </a:p>
        </p:txBody>
      </p:sp>
      <p:sp>
        <p:nvSpPr>
          <p:cNvPr id="30" name="TextBox 30"/>
          <p:cNvSpPr txBox="1"/>
          <p:nvPr/>
        </p:nvSpPr>
        <p:spPr>
          <a:xfrm>
            <a:off x="7622716" y="3681885"/>
            <a:ext cx="4231005" cy="862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200">
                <a:solidFill>
                  <a:schemeClr val="dk1">
                    <a:alpha val="100000"/>
                  </a:schemeClr>
                </a:solidFill>
                <a:latin typeface="Microsoft Yahei"/>
                <a:ea typeface="Microsoft Yahei"/>
                <a:cs typeface="Microsoft Yahei"/>
              </a:rPr>
              <a:t>房产租赁、车辆租赁等资产租赁收益；</a:t>
            </a:r>
          </a:p>
        </p:txBody>
      </p:sp>
      <p:sp>
        <p:nvSpPr>
          <p:cNvPr id="31" name="TextBox 31"/>
          <p:cNvSpPr txBox="1"/>
          <p:nvPr/>
        </p:nvSpPr>
        <p:spPr>
          <a:xfrm>
            <a:off x="7622716" y="4680943"/>
            <a:ext cx="4231005" cy="862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知识产权收益，如创新成果转让或许可他人使用所获收益；</a:t>
            </a:r>
          </a:p>
        </p:txBody>
      </p:sp>
      <p:sp>
        <p:nvSpPr>
          <p:cNvPr id="32" name="TextBox 32"/>
          <p:cNvSpPr txBox="1"/>
          <p:nvPr/>
        </p:nvSpPr>
        <p:spPr>
          <a:xfrm>
            <a:off x="7622716" y="5694216"/>
            <a:ext cx="4231005" cy="862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其他应当计入的家庭收入。</a:t>
            </a: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双方收入来源梳理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房产评估</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车辆评估</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存款评估</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其他财产评估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财产状况评估方法</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根据房产性质、面积、位置、市场价等因素进行评估；</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根据车辆品牌、型号、使用年限、市场价等因素进行评估；</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根据银行存款余额、理财产品价值等进行评估；</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如珠宝、首饰、古董、艺术品等，可请专业人士进行评估。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https://d.book118.com/498134121100006037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2024-09-17T13:23:51.642</cp:lastPrinted>
  <dcterms:created xsi:type="dcterms:W3CDTF">2024-09-17T05:23:51Z</dcterms:created>
  <dcterms:modified xsi:type="dcterms:W3CDTF">2024-09-17T05:23:53Z</dcterms:modified>
</cp:coreProperties>
</file>