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A311333-FDA3-4299-A779-C84DF88A59A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8" name="PlaceHolder 1"/>
          <p:cNvSpPr>
            <a:spLocks noGrp="1"/>
          </p:cNvSpPr>
          <p:nvPr>
            <p:ph type="sldImg"/>
          </p:nvPr>
        </p:nvSpPr>
        <p:spPr>
          <a:xfrm>
            <a:off x="685800" y="1143000"/>
            <a:ext cx="5486040" cy="3085920"/>
          </a:xfrm>
          <a:prstGeom prst="rect">
            <a:avLst/>
          </a:prstGeom>
          <a:ln w="0">
            <a:noFill/>
          </a:ln>
        </p:spPr>
      </p:sp>
      <p:sp>
        <p:nvSpPr>
          <p:cNvPr id="30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1" name="PlaceHolder 1"/>
          <p:cNvSpPr>
            <a:spLocks noGrp="1"/>
          </p:cNvSpPr>
          <p:nvPr>
            <p:ph type="sldImg"/>
          </p:nvPr>
        </p:nvSpPr>
        <p:spPr>
          <a:xfrm>
            <a:off x="685800" y="1143000"/>
            <a:ext cx="5486040" cy="3085920"/>
          </a:xfrm>
          <a:prstGeom prst="rect">
            <a:avLst/>
          </a:prstGeom>
          <a:ln w="0">
            <a:noFill/>
          </a:ln>
        </p:spPr>
      </p:sp>
      <p:sp>
        <p:nvSpPr>
          <p:cNvPr id="31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4" name="PlaceHolder 1"/>
          <p:cNvSpPr>
            <a:spLocks noGrp="1"/>
          </p:cNvSpPr>
          <p:nvPr>
            <p:ph type="sldImg"/>
          </p:nvPr>
        </p:nvSpPr>
        <p:spPr>
          <a:xfrm>
            <a:off x="685800" y="1143000"/>
            <a:ext cx="5486040" cy="3085920"/>
          </a:xfrm>
          <a:prstGeom prst="rect">
            <a:avLst/>
          </a:prstGeom>
          <a:ln w="0">
            <a:noFill/>
          </a:ln>
        </p:spPr>
      </p:sp>
      <p:sp>
        <p:nvSpPr>
          <p:cNvPr id="31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B378FA-187D-41AB-8B9E-5E9EAEA6A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3BACE-5DF9-4F71-B5EA-CAFA69936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BD57C-C555-4167-9375-8C937DDD1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52E431-A08D-410F-9773-CB6BAF325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0E1265-E91A-42AB-8FDF-E50D64E4D8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EC0A7-0F9A-4E9C-948F-26614E15BE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750657-09B4-4317-B1ED-C838C61A6C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B7BC47-4F31-43E1-AD7F-4F23F8FC3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EB877D-92FB-4B36-ACAA-595606A8A0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488B8-F575-4FC4-B51D-96FE13617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7288FA-4DD1-4A4C-B5B3-85FB727F1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84BD37A-3951-4ED0-8F4E-0D9F2A4DBCD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6B90036-5FEB-49B1-A942-990857211D2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3413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家具行业安全生产规章制度培训措施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家具行业安全生产规章制度概述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家具行业安全生产规章制度内容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家具行业安全生产规章制度实施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家具行业安全生产规章制度监督检查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家具行业安全生产规章制度应急预案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家具行业安全生产规章制度总结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家具行业安全生产规章制度概述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安全生产规章制度的重要性</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安全生产规章制度是家具行业保障员工生命安全和企业持续发展的重要基础。通过制定有效的规章制度，可以提高生产效率，减少事故的发生，保障生产过程的安全稳定进行。</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家具行业安全生产规章制度的特点</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家具行业具有特殊工艺和设备，安全风险较高。因此，需要加强对材料、工具、设备等的安全管理，确保生产过程中的安全性和稳定性。</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安全意识教育培训的必要性</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易发生安全事故</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员工安全意识淡漠</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增强安全意识</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安全培训提高员工重视程度</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预防安全事故发生</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安全操作技能培训</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培养员工安全操作技能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提升生产过程中的安全水平</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紧急情况应急演练</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增强员工应对紧急情况的能力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提高应急处理效率</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定期安全知识考核</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检验员工安全知识掌握情况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促进员工持续学习安全知识</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安全生产规章制度培训措施</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规章制度宣传教育</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强调规章制度的重要性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提高员工遵守规章制度的意识</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家具行业安全生产规章制度内容</a:t>
            </a:r>
            <a:endParaRPr lang="en-US" sz="3600" b="0" strike="noStrike" spc="-1">
              <a:solidFill>
                <a:schemeClr val="dk1"/>
              </a:solidFill>
              <a:latin typeface="Arial"/>
            </a:endParaRPr>
          </a:p>
        </p:txBody>
      </p:sp>
      <p:sp>
        <p:nvSpPr>
          <p:cNvPr id="1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安全生产管理制度</a:t>
            </a:r>
            <a:endParaRPr lang="en-US" sz="3500" b="0" strike="noStrike" spc="-1">
              <a:solidFill>
                <a:srgbClr val="000000"/>
              </a:solidFill>
              <a:latin typeface="Arial"/>
            </a:endParaRPr>
          </a:p>
        </p:txBody>
      </p:sp>
      <p:sp>
        <p:nvSpPr>
          <p:cNvPr id="11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安全生产管理制度是企业安全生产管理的基础，包括安全生产管理组织架构、安全生产责任制度以及安全生产考核制度。通过健全的安全生产管理制度，可以有效提升企业的安全生产水平。</a:t>
            </a:r>
            <a:endParaRPr lang="en-US" sz="2500" b="0" strike="noStrike" spc="-1">
              <a:solidFill>
                <a:srgbClr val="000000"/>
              </a:solidFill>
              <a:latin typeface="Arial"/>
            </a:endParaRPr>
          </a:p>
        </p:txBody>
      </p:sp>
      <p:sp>
        <p:nvSpPr>
          <p:cNvPr id="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安全生产管理制度</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明确职责分工</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安全生产管理组织架构</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建立责任追究机制</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安全生产责任制度</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定期评估绩效</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安全生产考核制度</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安全防护设施管理</a:t>
            </a:r>
            <a:endParaRPr lang="en-US" sz="3500" b="0" strike="noStrike" spc="-1">
              <a:solidFill>
                <a:srgbClr val="000000"/>
              </a:solidFill>
              <a:latin typeface="Arial"/>
            </a:endParaRPr>
          </a:p>
        </p:txBody>
      </p:sp>
      <p:sp>
        <p:nvSpPr>
          <p:cNvPr id="12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安全防护设施管理涉及安全通道设置与管理、安全标识的设置与维护以及安全设备的配备与使用。有效的安全防护设施管理可以保障员工的人身安全。</a:t>
            </a:r>
            <a:endParaRPr lang="en-US" sz="2500" b="0" strike="noStrike" spc="-1">
              <a:solidFill>
                <a:srgbClr val="000000"/>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安全防护设施管理</a:t>
            </a:r>
            <a:endParaRPr lang="en-US" sz="3600" b="0" strike="noStrike" spc="-1">
              <a:solidFill>
                <a:schemeClr val="dk1"/>
              </a:solidFill>
              <a:latin typeface="Arial"/>
            </a:endParaRPr>
          </a:p>
        </p:txBody>
      </p:sp>
      <p:sp>
        <p:nvSpPr>
          <p:cNvPr id="12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确保通道畅通</a:t>
            </a:r>
            <a:endParaRPr lang="en-US" sz="1500" b="0" strike="noStrike" spc="-1">
              <a:solidFill>
                <a:srgbClr val="000000"/>
              </a:solidFill>
              <a:latin typeface="Arial"/>
            </a:endParaRPr>
          </a:p>
        </p:txBody>
      </p:sp>
      <p:sp>
        <p:nvSpPr>
          <p:cNvPr id="13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安全通道设置与管理</a:t>
            </a:r>
            <a:endParaRPr lang="en-US" sz="2200" b="0" strike="noStrike" spc="-1">
              <a:solidFill>
                <a:srgbClr val="000000"/>
              </a:solidFill>
              <a:latin typeface="Arial"/>
            </a:endParaRPr>
          </a:p>
        </p:txBody>
      </p:sp>
      <p:sp>
        <p:nvSpPr>
          <p:cNvPr id="13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a:t>
            </a:r>
            <a:endParaRPr lang="en-US" sz="1500" b="0" strike="noStrike" spc="-1">
              <a:solidFill>
                <a:srgbClr val="000000"/>
              </a:solidFill>
              <a:latin typeface="Arial"/>
            </a:endParaRPr>
          </a:p>
        </p:txBody>
      </p:sp>
      <p:sp>
        <p:nvSpPr>
          <p:cNvPr id="13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安全标识的设置与维护</a:t>
            </a:r>
            <a:endParaRPr lang="en-US" sz="2200" b="0" strike="noStrike" spc="-1">
              <a:solidFill>
                <a:srgbClr val="000000"/>
              </a:solidFill>
              <a:latin typeface="Arial"/>
            </a:endParaRPr>
          </a:p>
        </p:txBody>
      </p:sp>
      <p:sp>
        <p:nvSpPr>
          <p:cNvPr id="13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确保设备完好</a:t>
            </a:r>
            <a:endParaRPr lang="en-US" sz="1500" b="0" strike="noStrike" spc="-1">
              <a:solidFill>
                <a:srgbClr val="000000"/>
              </a:solidFill>
              <a:latin typeface="Arial"/>
            </a:endParaRPr>
          </a:p>
        </p:txBody>
      </p:sp>
      <p:sp>
        <p:nvSpPr>
          <p:cNvPr id="13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安全设备的配备与使用</a:t>
            </a:r>
            <a:endParaRPr lang="en-US" sz="2200" b="0" strike="noStrike" spc="-1">
              <a:solidFill>
                <a:srgbClr val="000000"/>
              </a:solidFill>
              <a:latin typeface="Arial"/>
            </a:endParaRPr>
          </a:p>
        </p:txBody>
      </p:sp>
      <p:sp>
        <p:nvSpPr>
          <p:cNvPr id="13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火灾防范与应急处置</a:t>
            </a:r>
            <a:endParaRPr lang="en-US" sz="3600" b="0" strike="noStrike" spc="-1">
              <a:solidFill>
                <a:schemeClr val="dk1"/>
              </a:solidFill>
              <a:latin typeface="Arial"/>
            </a:endParaRPr>
          </a:p>
        </p:txBody>
      </p:sp>
      <p:sp>
        <p:nvSpPr>
          <p:cNvPr id="13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及时发现隐患</a:t>
            </a:r>
            <a:endParaRPr lang="en-US" sz="1500" b="0" strike="noStrike" spc="-1">
              <a:solidFill>
                <a:srgbClr val="000000"/>
              </a:solidFill>
              <a:latin typeface="Arial"/>
            </a:endParaRPr>
          </a:p>
        </p:txBody>
      </p:sp>
      <p:sp>
        <p:nvSpPr>
          <p:cNvPr id="13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火灾风险评估与防范措施</a:t>
            </a:r>
            <a:endParaRPr lang="en-US" sz="2200" b="0" strike="noStrike" spc="-1">
              <a:solidFill>
                <a:srgbClr val="000000"/>
              </a:solidFill>
              <a:latin typeface="Arial"/>
            </a:endParaRPr>
          </a:p>
        </p:txBody>
      </p:sp>
      <p:sp>
        <p:nvSpPr>
          <p:cNvPr id="14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提高应急反应效率</a:t>
            </a:r>
            <a:endParaRPr lang="en-US" sz="1500" b="0" strike="noStrike" spc="-1">
              <a:solidFill>
                <a:srgbClr val="000000"/>
              </a:solidFill>
              <a:latin typeface="Arial"/>
            </a:endParaRPr>
          </a:p>
        </p:txBody>
      </p:sp>
      <p:sp>
        <p:nvSpPr>
          <p:cNvPr id="14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火灾应急预案制定与演练</a:t>
            </a:r>
            <a:endParaRPr lang="en-US" sz="2200" b="0" strike="noStrike" spc="-1">
              <a:solidFill>
                <a:srgbClr val="000000"/>
              </a:solidFill>
              <a:latin typeface="Arial"/>
            </a:endParaRPr>
          </a:p>
        </p:txBody>
      </p:sp>
      <p:sp>
        <p:nvSpPr>
          <p:cNvPr id="14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保障扑救效果</a:t>
            </a:r>
            <a:endParaRPr lang="en-US" sz="1500" b="0" strike="noStrike" spc="-1">
              <a:solidFill>
                <a:srgbClr val="000000"/>
              </a:solidFill>
              <a:latin typeface="Arial"/>
            </a:endParaRPr>
          </a:p>
        </p:txBody>
      </p:sp>
      <p:sp>
        <p:nvSpPr>
          <p:cNvPr id="14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火灾扑救器材的配置与使用</a:t>
            </a:r>
            <a:endParaRPr lang="en-US" sz="2200" b="0" strike="noStrike" spc="-1">
              <a:solidFill>
                <a:srgbClr val="000000"/>
              </a:solidFill>
              <a:latin typeface="Arial"/>
            </a:endParaRPr>
          </a:p>
        </p:txBody>
      </p:sp>
      <p:sp>
        <p:nvSpPr>
          <p:cNvPr id="14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作业操作规范</a:t>
            </a:r>
            <a:endParaRPr lang="en-US" sz="3600" b="0" strike="noStrike" spc="-1">
              <a:solidFill>
                <a:schemeClr val="dk1"/>
              </a:solidFill>
              <a:latin typeface="Arial"/>
            </a:endParaRPr>
          </a:p>
        </p:txBody>
      </p:sp>
      <p:sp>
        <p:nvSpPr>
          <p:cNvPr id="1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作业操作规范是保障生产安全的关键，涉及机械操作安全规范、物料搬运作业规范以及电气设备使用规范。严格执行作业操作规范可以有效避免事故发生。</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家具行业安全生产规章制度实施</a:t>
            </a:r>
            <a:endParaRPr lang="en-US" sz="3600" b="0" strike="noStrike" spc="-1">
              <a:solidFill>
                <a:schemeClr val="dk1"/>
              </a:solidFill>
              <a:latin typeface="Arial"/>
            </a:endParaRPr>
          </a:p>
        </p:txBody>
      </p:sp>
      <p:sp>
        <p:nvSpPr>
          <p:cNvPr id="15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规章制度的宣传推广</a:t>
            </a:r>
            <a:endParaRPr lang="en-US" sz="3500" b="0" strike="noStrike" spc="-1">
              <a:solidFill>
                <a:srgbClr val="000000"/>
              </a:solidFill>
              <a:latin typeface="Arial"/>
            </a:endParaRPr>
          </a:p>
        </p:txBody>
      </p:sp>
      <p:sp>
        <p:nvSpPr>
          <p:cNvPr id="15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规章制度是保障生产安全的重要法规，通过对制度的详细讲解与解读，员工能更好地理解并遵守。此外，在会议、培训等形式中进行宣传，能够全员参与，加强规章制度的推广和落实。</a:t>
            </a:r>
            <a:endParaRPr lang="en-US" sz="2500" b="0" strike="noStrike" spc="-1">
              <a:solidFill>
                <a:srgbClr val="000000"/>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规章制度的落实执行</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定期检查执行情况</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执行情况监督检查</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奖励执行好的员工</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奖惩机制</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通过激励措施提高执行率</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促进执行</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安全生产问题的整改和改进</a:t>
            </a:r>
            <a:endParaRPr lang="en-US" sz="3600" b="0" strike="noStrike" spc="-1">
              <a:solidFill>
                <a:schemeClr val="dk1"/>
              </a:solidFill>
              <a:latin typeface="Arial"/>
            </a:endParaRPr>
          </a:p>
        </p:txBody>
      </p:sp>
      <p:sp>
        <p:nvSpPr>
          <p:cNvPr id="16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全面排查潜在危险</a:t>
            </a:r>
            <a:endParaRPr lang="en-US" sz="2000" b="0" strike="noStrike" spc="-1">
              <a:solidFill>
                <a:srgbClr val="000000"/>
              </a:solidFill>
              <a:latin typeface="Arial"/>
            </a:endParaRPr>
          </a:p>
        </p:txBody>
      </p:sp>
      <p:sp>
        <p:nvSpPr>
          <p:cNvPr id="16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安全隐患排查</a:t>
            </a:r>
            <a:endParaRPr lang="en-US" sz="3000" b="0" strike="noStrike" spc="-1">
              <a:solidFill>
                <a:srgbClr val="000000"/>
              </a:solidFill>
              <a:latin typeface="Arial"/>
            </a:endParaRPr>
          </a:p>
        </p:txBody>
      </p:sp>
      <p:sp>
        <p:nvSpPr>
          <p:cNvPr id="16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及时处理事故并提出改进建议</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安全事故处理</a:t>
            </a:r>
            <a:endParaRPr lang="en-US" sz="3000" b="0" strike="noStrike" spc="-1">
              <a:solidFill>
                <a:srgbClr val="000000"/>
              </a:solidFill>
              <a:latin typeface="Arial"/>
            </a:endParaRPr>
          </a:p>
        </p:txBody>
      </p:sp>
      <p:sp>
        <p:nvSpPr>
          <p:cNvPr id="17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评估效果</a:t>
            </a:r>
            <a:endParaRPr lang="en-US" sz="2200" b="0" strike="noStrike" spc="-1">
              <a:solidFill>
                <a:srgbClr val="000000"/>
              </a:solidFill>
              <a:latin typeface="Arial"/>
            </a:endParaRPr>
          </a:p>
        </p:txBody>
      </p:sp>
      <p:sp>
        <p:nvSpPr>
          <p:cNvPr id="17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根据数据评估规章制度的实施效果</a:t>
            </a:r>
            <a:endParaRPr lang="en-US" sz="1500" b="0" strike="noStrike" spc="-1">
              <a:solidFill>
                <a:srgbClr val="000000"/>
              </a:solidFill>
              <a:latin typeface="Arial"/>
            </a:endParaRPr>
          </a:p>
        </p:txBody>
      </p:sp>
      <p:sp>
        <p:nvSpPr>
          <p:cNvPr id="17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持续完善</a:t>
            </a:r>
            <a:endParaRPr lang="en-US" sz="2200" b="0" strike="noStrike" spc="-1">
              <a:solidFill>
                <a:srgbClr val="000000"/>
              </a:solidFill>
              <a:latin typeface="Arial"/>
            </a:endParaRPr>
          </a:p>
        </p:txBody>
      </p:sp>
      <p:sp>
        <p:nvSpPr>
          <p:cNvPr id="17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根据评估结果完善规章制度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确保持续提升安全生产效果</a:t>
            </a:r>
            <a:endParaRPr lang="en-US" sz="1500" b="0" strike="noStrike" spc="-1">
              <a:solidFill>
                <a:srgbClr val="000000"/>
              </a:solidFill>
              <a:latin typeface="Arial"/>
            </a:endParaRPr>
          </a:p>
        </p:txBody>
      </p:sp>
      <p:sp>
        <p:nvSpPr>
          <p:cNvPr id="18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安全生产效果的评估</a:t>
            </a:r>
            <a:endParaRPr lang="en-US" sz="3600" b="0" strike="noStrike" spc="-1">
              <a:solidFill>
                <a:schemeClr val="dk1"/>
              </a:solidFill>
              <a:latin typeface="Arial"/>
            </a:endParaRPr>
          </a:p>
        </p:txBody>
      </p:sp>
      <p:sp>
        <p:nvSpPr>
          <p:cNvPr id="18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数据统计</a:t>
            </a:r>
            <a:endParaRPr lang="en-US" sz="2200" b="0" strike="noStrike" spc="-1">
              <a:solidFill>
                <a:srgbClr val="000000"/>
              </a:solidFill>
              <a:latin typeface="Arial"/>
            </a:endParaRPr>
          </a:p>
        </p:txBody>
      </p:sp>
      <p:sp>
        <p:nvSpPr>
          <p:cNvPr id="18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收集安全生产数据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分析安全生产情况</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https://d.book118.com/498134134010006050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家具行业安全生产规章制度培训措施</vt:lpstr>
      <vt:lpstr>目录</vt:lpstr>
      <vt:lpstr>第1章 家具行业安全生产规章制度概述</vt:lpstr>
      <vt:lpstr>安全生产规章制度的重要性</vt:lpstr>
      <vt:lpstr> </vt:lpstr>
      <vt:lpstr>安全意识教育培训的必要性</vt:lpstr>
      <vt:lpstr>安全生产规章制度培训措施</vt:lpstr>
      <vt:lpstr>第2章 家具行业安全生产规章制度内容</vt:lpstr>
      <vt:lpstr> </vt:lpstr>
      <vt:lpstr>安全生产管理制度</vt:lpstr>
      <vt:lpstr> </vt:lpstr>
      <vt:lpstr>安全防护设施管理</vt:lpstr>
      <vt:lpstr>火灾防范与应急处置</vt:lpstr>
      <vt:lpstr>作业操作规范</vt:lpstr>
      <vt:lpstr>第3章 家具行业安全生产规章制度实施</vt:lpstr>
      <vt:lpstr> </vt:lpstr>
      <vt:lpstr>规章制度的落实执行</vt:lpstr>
      <vt:lpstr>安全生产问题的整改和改进</vt:lpstr>
      <vt:lpstr>安全生产效果的评估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2024-09-29T14:39:10.445</cp:lastPrinted>
  <dcterms:created xsi:type="dcterms:W3CDTF">2024-09-29T06:39:10Z</dcterms:created>
  <dcterms:modified xsi:type="dcterms:W3CDTF">2024-09-29T06:39:12Z</dcterms:modified>
</cp:coreProperties>
</file>