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815BB-0EC1-43AD-B0CF-6E982A00D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E45A8-1819-4793-AD1A-90D0A5B9B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1FF29-3B52-41E7-B1DA-B5463FB8F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85BE1-E2DB-493A-9D13-153F0579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F01BF-1C9C-43A0-A137-7DAA8F9E8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443A2-3694-46C8-9895-83EB36ABD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198B40-4A15-40E1-898A-1C1470E17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3D04B-9234-40EC-B836-2B620F2EC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F200C-FEF7-4B61-BFB4-5C4DDF93A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1777E-C157-4119-9EA5-6B1AC9C41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740AE-B185-495B-8881-3E8541DF8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split orient="vert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split orient="vert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split orient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split orient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split orient="vert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split orient="vert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split orient="vert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split orient="vert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split orient="vert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split orient="vert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>
    <p:split orient="vert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0">
          <a:blip r:embed="rId1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9175BAA-007D-470A-9F6E-C701866BDCA7}" type="datetimeFigureOut">
              <a:rPr lang="zh-CN" altLang="en-US" smtClean="0"/>
              <a:t>2023/5/4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6AEEF2C-DF33-4951-9557-99F39AFE86B6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split orient="vert"/>
  </p:transition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microsoft.com/office/2007/relationships/hdphoto" Target="../media/image4.wdp" /><Relationship Id="rId4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Relationship Id="rId4" Type="http://schemas.microsoft.com/office/2007/relationships/hdphoto" Target="../media/image4.wdp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Relationship Id="rId4" Type="http://schemas.microsoft.com/office/2007/relationships/hdphoto" Target="../media/image4.wdp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microsoft.com/office/2007/relationships/hdphoto" Target="../media/image11.wdp" /><Relationship Id="rId4" Type="http://schemas.openxmlformats.org/officeDocument/2006/relationships/image" Target="../media/image12.png" /><Relationship Id="rId5" Type="http://schemas.microsoft.com/office/2007/relationships/hdphoto" Target="../media/image13.wdp" /><Relationship Id="rId6" Type="http://schemas.openxmlformats.org/officeDocument/2006/relationships/image" Target="../media/image14.png" /><Relationship Id="rId7" Type="http://schemas.microsoft.com/office/2007/relationships/hdphoto" Target="../media/image15.wdp" /><Relationship Id="rId8" Type="http://schemas.openxmlformats.org/officeDocument/2006/relationships/image" Target="../media/image16.png" /><Relationship Id="rId9" Type="http://schemas.microsoft.com/office/2007/relationships/hdphoto" Target="../media/image17.wdp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Relationship Id="rId3" Type="http://schemas.openxmlformats.org/officeDocument/2006/relationships/image" Target="../media/image1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35061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0" y="699542"/>
            <a:ext cx="9144000" cy="20774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32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第四</a:t>
            </a:r>
            <a:r>
              <a:rPr lang="zh-CN" altLang="en-US" sz="3200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章  一次函数</a:t>
            </a:r>
            <a:endParaRPr lang="en-US" altLang="zh-CN" sz="320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5400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4.1</a:t>
            </a:r>
            <a:r>
              <a:rPr lang="zh-CN" altLang="en-US" sz="540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5400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函数</a:t>
            </a:r>
            <a:r>
              <a:rPr lang="zh-CN" altLang="en-US" sz="3600" smtClean="0"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                 </a:t>
            </a:r>
            <a:endParaRPr lang="en-US" altLang="zh-CN" sz="3600"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257" y="4155926"/>
            <a:ext cx="9141743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split orient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descr="E:\北师七下1\教案课件\TIM图片20190423150400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9410" y="607568"/>
            <a:ext cx="1764318" cy="75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523203" y="753028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学习目标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481095" y="1519825"/>
            <a:ext cx="7793029" cy="2323795"/>
            <a:chOff x="481095" y="1519825"/>
            <a:chExt cx="7793029" cy="2323795"/>
          </a:xfrm>
        </p:grpSpPr>
        <p:sp>
          <p:nvSpPr>
            <p:cNvPr id="4" name="TextBox 3"/>
            <p:cNvSpPr txBox="1"/>
            <p:nvPr/>
          </p:nvSpPr>
          <p:spPr>
            <a:xfrm>
              <a:off x="929308" y="1904628"/>
              <a:ext cx="7344816" cy="1938992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000" b="1" smtClean="0"/>
                <a:t>     1.</a:t>
              </a:r>
              <a:r>
                <a:rPr lang="zh-CN" altLang="en-US" sz="2000" b="1" smtClean="0"/>
                <a:t>经历从具体实例中抽象出函数概念的过程，进一步感悟抽象的数学思想，积累抽象概括的活动经验；</a:t>
              </a:r>
              <a:endParaRPr lang="en-US" altLang="zh-CN" sz="2000" b="1" smtClean="0"/>
            </a:p>
            <a:p>
              <a:pPr>
                <a:lnSpc>
                  <a:spcPct val="150000"/>
                </a:lnSpc>
              </a:pPr>
              <a:r>
                <a:rPr lang="en-US" altLang="zh-CN" sz="2000" b="1" smtClean="0"/>
                <a:t>     2.</a:t>
              </a:r>
              <a:r>
                <a:rPr lang="zh-CN" altLang="en-US" sz="2000" b="1" smtClean="0"/>
                <a:t>初步理解函数的概念，能判断两个变量之间的关系是不是函数关系，初步形成利用函数的观点认识现实世界的意识</a:t>
              </a:r>
              <a:r>
                <a:rPr lang="en-US" altLang="zh-CN" sz="2000" b="1" smtClean="0"/>
                <a:t>.</a:t>
              </a:r>
              <a:endParaRPr lang="zh-CN" altLang="en-US" sz="2000" b="1"/>
            </a:p>
          </p:txBody>
        </p:sp>
        <p:pic>
          <p:nvPicPr>
            <p:cNvPr id="4098" name="Picture 2" descr="E:\北师七下1\教案课件\star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81095" y="1519825"/>
              <a:ext cx="922553" cy="9070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3275856" y="3651870"/>
            <a:ext cx="735006" cy="363636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  <a:endParaRPr kumimoji="0" lang="en-US" altLang="zh-CN" sz="100" b="0" i="0" u="none" strike="noStrike" kern="0" cap="none" spc="0" normalizeH="0" baseline="0" noProof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latin typeface="Calibri"/>
              <a:ea typeface="宋体"/>
              <a:cs typeface="+mn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</a:t>
            </a:r>
            <a:endParaRPr kumimoji="0" lang="en-US" altLang="zh-CN" sz="100" b="0" i="0" u="none" strike="noStrike" kern="0" cap="none" spc="0" normalizeH="0" baseline="0" noProof="0" smtClean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latin typeface="Calibri"/>
              <a:ea typeface="宋体"/>
              <a:cs typeface="+mn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</a:t>
            </a: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  <a:endParaRPr kumimoji="0" lang="en-US" altLang="zh-CN" sz="100" b="0" i="0" u="none" strike="noStrike" kern="0" cap="none" spc="0" normalizeH="0" baseline="0" noProof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latin typeface="Calibri"/>
              <a:ea typeface="宋体"/>
              <a:cs typeface="+mn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</a:t>
            </a:r>
            <a:r>
              <a:rPr kumimoji="0" lang="en-US" altLang="zh-CN" sz="100" b="0" i="0" u="none" strike="noStrike" kern="0" cap="none" spc="0" normalizeH="0" baseline="0" noProof="0" smtClean="0">
                <a:ln>
                  <a:noFill/>
                </a:ln>
                <a:solidFill>
                  <a:srgbClr val="EEECE1">
                    <a:lumMod val="25000"/>
                  </a:srgbClr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c</a:t>
            </a:r>
            <a:endParaRPr kumimoji="0" lang="zh-CN" altLang="en-US" sz="100" b="0" i="0" u="none" strike="noStrike" kern="0" cap="none" spc="0" normalizeH="0" baseline="0" noProof="0">
              <a:ln>
                <a:noFill/>
              </a:ln>
              <a:solidFill>
                <a:srgbClr val="EEECE1">
                  <a:lumMod val="25000"/>
                </a:srgbClr>
              </a:solidFill>
              <a:effectLst/>
              <a:uLnTx/>
              <a:uFillTx/>
              <a:latin typeface="Calibri"/>
              <a:ea typeface="宋体"/>
              <a:cs typeface="+mn-cs"/>
            </a:endParaRPr>
          </a:p>
        </p:txBody>
      </p:sp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611560" y="1313706"/>
            <a:ext cx="8136904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b="1">
                <a:solidFill>
                  <a:srgbClr val="008080"/>
                </a:solidFill>
                <a:latin typeface="+mn-ea"/>
                <a:cs typeface="+mn-ea"/>
              </a:rPr>
              <a:t>游戏：</a:t>
            </a: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数青蛙</a:t>
            </a:r>
          </a:p>
          <a:p>
            <a:pPr>
              <a:lnSpc>
                <a:spcPct val="140000"/>
              </a:lnSpc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一只青蛙一张嘴，两只眼睛四条腿</a:t>
            </a:r>
            <a:r>
              <a:rPr lang="zh-CN" altLang="en-US" sz="2000" b="1" smtClean="0">
                <a:solidFill>
                  <a:schemeClr val="tx1"/>
                </a:solidFill>
                <a:latin typeface="+mn-ea"/>
                <a:cs typeface="+mn-ea"/>
              </a:rPr>
              <a:t>；两</a:t>
            </a: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只青蛙两张嘴，四只眼睛八条腿</a:t>
            </a:r>
            <a:r>
              <a:rPr lang="zh-CN" altLang="en-US" sz="2000" b="1" smtClean="0">
                <a:solidFill>
                  <a:schemeClr val="tx1"/>
                </a:solidFill>
                <a:latin typeface="+mn-ea"/>
                <a:cs typeface="+mn-ea"/>
              </a:rPr>
              <a:t>；三</a:t>
            </a: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只青蛙三张嘴，六只眼睛十二条</a:t>
            </a:r>
            <a:r>
              <a:rPr lang="zh-CN" altLang="en-US" sz="2000" b="1" smtClean="0">
                <a:solidFill>
                  <a:schemeClr val="tx1"/>
                </a:solidFill>
                <a:latin typeface="+mn-ea"/>
                <a:cs typeface="+mn-ea"/>
              </a:rPr>
              <a:t>腿</a:t>
            </a:r>
            <a:r>
              <a:rPr lang="en-US" altLang="zh-CN" sz="2000" b="1" smtClean="0">
                <a:latin typeface="+mn-ea"/>
                <a:cs typeface="+mn-ea"/>
              </a:rPr>
              <a:t>…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4100" name="Picture 4" descr="http://p3.so.qhimgs1.com/bdr/300_115_/t01595cc44a216e88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059832" y="2859782"/>
            <a:ext cx="3168352" cy="1772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E:\北师七下1\教案课件\TIM图片20190423150400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9410" y="607568"/>
            <a:ext cx="1764318" cy="75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矩形 1"/>
          <p:cNvSpPr/>
          <p:nvPr/>
        </p:nvSpPr>
        <p:spPr>
          <a:xfrm>
            <a:off x="551778" y="753028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新课引入</a:t>
            </a:r>
          </a:p>
        </p:txBody>
      </p:sp>
    </p:spTree>
  </p:cSld>
  <p:clrMapOvr>
    <a:masterClrMapping/>
  </p:clrMapOvr>
  <p:transition>
    <p:split orient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 descr="C:\Users\Administrator\Desktop\思考1.png思考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96068" y="598954"/>
            <a:ext cx="1195705" cy="944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 Box 16"/>
          <p:cNvSpPr txBox="1">
            <a:spLocks noChangeArrowheads="1"/>
          </p:cNvSpPr>
          <p:nvPr/>
        </p:nvSpPr>
        <p:spPr bwMode="auto">
          <a:xfrm>
            <a:off x="1408132" y="961819"/>
            <a:ext cx="7154023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smtClean="0">
                <a:latin typeface="+mn-ea"/>
              </a:rPr>
              <a:t>这游戏中有变化</a:t>
            </a:r>
            <a:r>
              <a:rPr lang="zh-CN" altLang="en-US" sz="2000" b="1">
                <a:latin typeface="+mn-ea"/>
              </a:rPr>
              <a:t>的量吗？如果有</a:t>
            </a:r>
            <a:r>
              <a:rPr lang="en-US" altLang="zh-CN" sz="2000" b="1">
                <a:latin typeface="+mn-ea"/>
              </a:rPr>
              <a:t>,</a:t>
            </a:r>
            <a:r>
              <a:rPr lang="zh-CN" altLang="en-US" sz="2000" b="1">
                <a:latin typeface="+mn-ea"/>
              </a:rPr>
              <a:t>是什么？它们之间有关系吗？</a:t>
            </a:r>
          </a:p>
        </p:txBody>
      </p:sp>
      <p:sp>
        <p:nvSpPr>
          <p:cNvPr id="4" name="文本框 8"/>
          <p:cNvSpPr txBox="1"/>
          <p:nvPr/>
        </p:nvSpPr>
        <p:spPr>
          <a:xfrm>
            <a:off x="774626" y="2049463"/>
            <a:ext cx="758057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青蛙</a:t>
            </a:r>
            <a:r>
              <a:rPr lang="zh-CN" altLang="en-US" sz="2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的只</a:t>
            </a:r>
            <a:r>
              <a:rPr lang="zh-CN" altLang="en-US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数、嘴巴数、眼睛数、腿</a:t>
            </a:r>
            <a:r>
              <a:rPr lang="zh-CN" altLang="en-US" sz="2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数都是变化的量</a:t>
            </a:r>
            <a:r>
              <a:rPr lang="en-US" altLang="zh-CN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zh-CN" altLang="en-US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随着</a:t>
            </a:r>
            <a:r>
              <a:rPr lang="zh-CN" altLang="en-US" sz="2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青蛙的只数的改变，青蛙的</a:t>
            </a:r>
            <a:r>
              <a:rPr lang="zh-CN" altLang="en-US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嘴巴数</a:t>
            </a:r>
            <a:r>
              <a:rPr lang="zh-CN" altLang="en-US" sz="2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、眼睛数和腿数都在发生变化</a:t>
            </a:r>
            <a:r>
              <a:rPr lang="en-US" altLang="zh-CN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zh-CN" altLang="en-US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嘴巴数与只数相等，眼睛</a:t>
            </a:r>
            <a:r>
              <a:rPr lang="zh-CN" altLang="en-US" sz="2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数是只数的</a:t>
            </a:r>
            <a:r>
              <a:rPr lang="en-US" altLang="zh-CN" sz="2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2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倍</a:t>
            </a:r>
            <a:r>
              <a:rPr lang="zh-CN" altLang="en-US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腿数是只数的</a:t>
            </a:r>
            <a:r>
              <a:rPr lang="en-US" altLang="zh-CN" sz="22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倍</a:t>
            </a:r>
            <a:r>
              <a:rPr lang="en-US" altLang="zh-CN" sz="22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zh-CN" altLang="en-US" sz="2200" b="1">
              <a:solidFill>
                <a:srgbClr val="0000FF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5" descr="20134210161257834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851920" y="2499742"/>
            <a:ext cx="2232248" cy="2050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矩形 1"/>
          <p:cNvSpPr/>
          <p:nvPr/>
        </p:nvSpPr>
        <p:spPr>
          <a:xfrm>
            <a:off x="519855" y="1419622"/>
            <a:ext cx="8064896" cy="10156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探究</a:t>
            </a:r>
            <a:r>
              <a:rPr lang="zh-CN" altLang="en-US" sz="2000" b="1" smtClean="0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一 、</a:t>
            </a:r>
            <a:r>
              <a:rPr lang="zh-CN" altLang="en-US" sz="2000" b="1" smtClean="0">
                <a:latin typeface="+mn-ea"/>
              </a:rPr>
              <a:t>想一想</a:t>
            </a:r>
            <a:r>
              <a:rPr lang="zh-CN" altLang="en-US" sz="2000" b="1">
                <a:latin typeface="+mn-ea"/>
              </a:rPr>
              <a:t>，如果你坐在摩天轮上，随着</a:t>
            </a:r>
            <a:r>
              <a:rPr lang="zh-CN" altLang="en-US" sz="2000" b="1">
                <a:solidFill>
                  <a:srgbClr val="FF0000"/>
                </a:solidFill>
                <a:latin typeface="+mn-ea"/>
              </a:rPr>
              <a:t>时间</a:t>
            </a:r>
            <a:r>
              <a:rPr lang="zh-CN" altLang="en-US" sz="2000" b="1">
                <a:latin typeface="+mn-ea"/>
              </a:rPr>
              <a:t>的变化，你离开地面的</a:t>
            </a:r>
            <a:r>
              <a:rPr lang="zh-CN" altLang="en-US" sz="2000" b="1">
                <a:solidFill>
                  <a:srgbClr val="FF0000"/>
                </a:solidFill>
                <a:latin typeface="+mn-ea"/>
              </a:rPr>
              <a:t>高度</a:t>
            </a:r>
            <a:r>
              <a:rPr lang="zh-CN" altLang="en-US" sz="2000" b="1">
                <a:latin typeface="+mn-ea"/>
              </a:rPr>
              <a:t>是如何变化的？</a:t>
            </a:r>
          </a:p>
        </p:txBody>
      </p:sp>
      <p:pic>
        <p:nvPicPr>
          <p:cNvPr id="9" name="Picture 2" descr="E:\北师七下1\教案课件\TIM图片20190423150400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59410" y="607568"/>
            <a:ext cx="1764318" cy="75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矩形 9"/>
          <p:cNvSpPr/>
          <p:nvPr/>
        </p:nvSpPr>
        <p:spPr>
          <a:xfrm>
            <a:off x="551778" y="753028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合作探究</a:t>
            </a:r>
            <a:endParaRPr lang="zh-CN" altLang="en-US" sz="24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split orient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73816"/>
          <p:cNvSpPr txBox="1">
            <a:spLocks noChangeArrowheads="1"/>
          </p:cNvSpPr>
          <p:nvPr/>
        </p:nvSpPr>
        <p:spPr bwMode="auto">
          <a:xfrm>
            <a:off x="471944" y="224462"/>
            <a:ext cx="8239100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下图反映了摩天轮上的一点的高度</a:t>
            </a:r>
            <a:endParaRPr lang="en-US" altLang="zh-CN" sz="2000" b="1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文本框 73847"/>
          <p:cNvSpPr txBox="1">
            <a:spLocks noChangeArrowheads="1"/>
          </p:cNvSpPr>
          <p:nvPr/>
        </p:nvSpPr>
        <p:spPr bwMode="auto">
          <a:xfrm>
            <a:off x="573038" y="1095425"/>
            <a:ext cx="2990850" cy="36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 smtClean="0">
                <a:solidFill>
                  <a:srgbClr val="000000"/>
                </a:solidFill>
              </a:rPr>
              <a:t>(1)</a:t>
            </a:r>
            <a:r>
              <a:rPr lang="zh-CN" altLang="en-US" sz="2000" b="1" smtClean="0">
                <a:solidFill>
                  <a:srgbClr val="000000"/>
                </a:solidFill>
              </a:rPr>
              <a:t>根据右图</a:t>
            </a:r>
            <a:r>
              <a:rPr lang="zh-CN" altLang="en-US" sz="2000" b="1">
                <a:solidFill>
                  <a:srgbClr val="000000"/>
                </a:solidFill>
              </a:rPr>
              <a:t>填表：</a:t>
            </a: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713719" y="1873370"/>
          <a:ext cx="3599829" cy="981321"/>
        </p:xfrm>
        <a:graphic>
          <a:graphicData uri="http://schemas.openxmlformats.org/drawingml/2006/table">
            <a:tbl>
              <a:tblPr/>
              <a:tblGrid>
                <a:gridCol w="647501"/>
                <a:gridCol w="432048"/>
                <a:gridCol w="432048"/>
                <a:gridCol w="432048"/>
                <a:gridCol w="432048"/>
                <a:gridCol w="432048"/>
                <a:gridCol w="432048"/>
                <a:gridCol w="360040"/>
              </a:tblGrid>
              <a:tr h="520336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 b="1">
                        <a:latin typeface="+mn-lt"/>
                        <a:ea typeface="楷体" panose="02010609060101010101" pitchFamily="49" charset="-122"/>
                      </a:endParaRPr>
                    </a:p>
                  </a:txBody>
                  <a:tcPr marL="19050" marR="19050" marT="38148" marB="38148" anchor="ctr" anchorCtr="1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+mn-lt"/>
                          <a:ea typeface="黑体" panose="02010609060101010101" pitchFamily="49" charset="-122"/>
                        </a:rPr>
                        <a:t>0</a:t>
                      </a: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+mn-lt"/>
                          <a:ea typeface="黑体" panose="02010609060101010101" pitchFamily="49" charset="-122"/>
                        </a:rPr>
                        <a:t>1</a:t>
                      </a: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+mn-lt"/>
                          <a:ea typeface="黑体" panose="02010609060101010101" pitchFamily="49" charset="-122"/>
                        </a:rPr>
                        <a:t>2</a:t>
                      </a: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+mn-lt"/>
                          <a:ea typeface="黑体" panose="02010609060101010101" pitchFamily="49" charset="-122"/>
                        </a:rPr>
                        <a:t>3</a:t>
                      </a: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+mn-lt"/>
                          <a:ea typeface="黑体" panose="02010609060101010101" pitchFamily="49" charset="-122"/>
                        </a:rPr>
                        <a:t>4</a:t>
                      </a: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+mn-lt"/>
                          <a:ea typeface="黑体" panose="02010609060101010101" pitchFamily="49" charset="-122"/>
                        </a:rPr>
                        <a:t>5</a:t>
                      </a: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+mn-lt"/>
                          <a:ea typeface="黑体" panose="02010609060101010101" pitchFamily="49" charset="-122"/>
                        </a:rPr>
                        <a:t>…</a:t>
                      </a: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9144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 b="1">
                        <a:latin typeface="+mn-lt"/>
                        <a:ea typeface="楷体" panose="02010609060101010101" pitchFamily="49" charset="-122"/>
                      </a:endParaRPr>
                    </a:p>
                  </a:txBody>
                  <a:tcPr marL="19050" marR="19050" marT="38148" marB="38148" anchor="ctr" anchorCtr="1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+mn-lt"/>
                        <a:ea typeface="黑体" panose="02010609060101010101" pitchFamily="49" charset="-122"/>
                      </a:endParaRP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solidFill>
                          <a:srgbClr val="FF0000"/>
                        </a:solidFill>
                        <a:latin typeface="+mn-lt"/>
                        <a:ea typeface="黑体" panose="02010609060101010101" pitchFamily="49" charset="-122"/>
                      </a:endParaRP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+mn-lt"/>
                        <a:ea typeface="黑体" panose="02010609060101010101" pitchFamily="49" charset="-122"/>
                      </a:endParaRP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+mn-lt"/>
                        <a:ea typeface="黑体" panose="02010609060101010101" pitchFamily="49" charset="-122"/>
                      </a:endParaRP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+mn-lt"/>
                        <a:ea typeface="黑体" panose="02010609060101010101" pitchFamily="49" charset="-122"/>
                      </a:endParaRP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+mn-lt"/>
                        <a:ea typeface="黑体" panose="02010609060101010101" pitchFamily="49" charset="-122"/>
                      </a:endParaRP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+mn-lt"/>
                          <a:ea typeface="黑体" panose="02010609060101010101" pitchFamily="49" charset="-122"/>
                        </a:rPr>
                        <a:t>…</a:t>
                      </a:r>
                    </a:p>
                  </a:txBody>
                  <a:tcPr marL="19050" marR="19050" marT="38148" marB="3814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1" name="Text Box 36"/>
          <p:cNvSpPr txBox="1">
            <a:spLocks noChangeArrowheads="1"/>
          </p:cNvSpPr>
          <p:nvPr/>
        </p:nvSpPr>
        <p:spPr bwMode="auto">
          <a:xfrm>
            <a:off x="1426353" y="2424224"/>
            <a:ext cx="609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>
                <a:solidFill>
                  <a:srgbClr val="0000FF"/>
                </a:solidFill>
                <a:latin typeface="Times New Roman" panose="02020603050405020304" pitchFamily="18" charset="0"/>
              </a:rPr>
              <a:t>3</a:t>
            </a:r>
          </a:p>
        </p:txBody>
      </p:sp>
      <p:sp>
        <p:nvSpPr>
          <p:cNvPr id="13" name="Text Box 44"/>
          <p:cNvSpPr txBox="1">
            <a:spLocks noChangeArrowheads="1"/>
          </p:cNvSpPr>
          <p:nvPr/>
        </p:nvSpPr>
        <p:spPr bwMode="auto">
          <a:xfrm>
            <a:off x="1793268" y="2417879"/>
            <a:ext cx="41549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>
                <a:solidFill>
                  <a:srgbClr val="0000FF"/>
                </a:solidFill>
                <a:latin typeface="Times New Roman" panose="02020603050405020304" pitchFamily="18" charset="0"/>
              </a:rPr>
              <a:t>10</a:t>
            </a:r>
          </a:p>
        </p:txBody>
      </p:sp>
      <p:sp>
        <p:nvSpPr>
          <p:cNvPr id="15" name="Text Box 33"/>
          <p:cNvSpPr txBox="1">
            <a:spLocks noChangeArrowheads="1"/>
          </p:cNvSpPr>
          <p:nvPr/>
        </p:nvSpPr>
        <p:spPr bwMode="auto">
          <a:xfrm>
            <a:off x="2255097" y="2431099"/>
            <a:ext cx="609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mtClean="0">
                <a:solidFill>
                  <a:srgbClr val="0000FF"/>
                </a:solidFill>
                <a:latin typeface="Times New Roman" panose="02020603050405020304" pitchFamily="18" charset="0"/>
              </a:rPr>
              <a:t>3</a:t>
            </a:r>
            <a:r>
              <a:rPr lang="en-US" altLang="zh-CN" smtClean="0">
                <a:solidFill>
                  <a:srgbClr val="0000FF"/>
                </a:solidFill>
                <a:latin typeface="Times New Roman" panose="02020603050405020304" pitchFamily="18" charset="0"/>
              </a:rPr>
              <a:t>8</a:t>
            </a:r>
            <a:endParaRPr lang="zh-CN" altLang="zh-CN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17" name="Text Box 34"/>
          <p:cNvSpPr txBox="1">
            <a:spLocks noChangeArrowheads="1"/>
          </p:cNvSpPr>
          <p:nvPr/>
        </p:nvSpPr>
        <p:spPr bwMode="auto">
          <a:xfrm>
            <a:off x="2671114" y="2415058"/>
            <a:ext cx="609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>
                <a:solidFill>
                  <a:srgbClr val="0000FF"/>
                </a:solidFill>
                <a:latin typeface="Times New Roman" panose="02020603050405020304" pitchFamily="18" charset="0"/>
              </a:rPr>
              <a:t>45</a:t>
            </a:r>
          </a:p>
        </p:txBody>
      </p:sp>
      <p:sp>
        <p:nvSpPr>
          <p:cNvPr id="19" name="Text Box 35"/>
          <p:cNvSpPr txBox="1">
            <a:spLocks noChangeArrowheads="1"/>
          </p:cNvSpPr>
          <p:nvPr/>
        </p:nvSpPr>
        <p:spPr bwMode="auto">
          <a:xfrm>
            <a:off x="3127045" y="2424224"/>
            <a:ext cx="609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mtClean="0">
                <a:solidFill>
                  <a:srgbClr val="0000FF"/>
                </a:solidFill>
                <a:latin typeface="Times New Roman" panose="02020603050405020304" pitchFamily="18" charset="0"/>
              </a:rPr>
              <a:t>3</a:t>
            </a:r>
            <a:r>
              <a:rPr lang="en-US" altLang="zh-CN" smtClean="0">
                <a:solidFill>
                  <a:srgbClr val="0000FF"/>
                </a:solidFill>
                <a:latin typeface="Times New Roman" panose="02020603050405020304" pitchFamily="18" charset="0"/>
              </a:rPr>
              <a:t>5</a:t>
            </a:r>
            <a:endParaRPr lang="zh-CN" altLang="zh-CN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1" name="Text Box 32"/>
          <p:cNvSpPr txBox="1">
            <a:spLocks noChangeArrowheads="1"/>
          </p:cNvSpPr>
          <p:nvPr/>
        </p:nvSpPr>
        <p:spPr bwMode="auto">
          <a:xfrm>
            <a:off x="3507710" y="2416938"/>
            <a:ext cx="609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zh-CN" smtClean="0">
                <a:solidFill>
                  <a:srgbClr val="0000FF"/>
                </a:solidFill>
                <a:latin typeface="Times New Roman" panose="02020603050405020304" pitchFamily="18" charset="0"/>
              </a:rPr>
              <a:t>1</a:t>
            </a:r>
            <a:r>
              <a:rPr lang="en-US" altLang="zh-CN" smtClean="0">
                <a:solidFill>
                  <a:srgbClr val="0000FF"/>
                </a:solidFill>
                <a:latin typeface="Times New Roman" panose="02020603050405020304" pitchFamily="18" charset="0"/>
              </a:rPr>
              <a:t>0</a:t>
            </a:r>
            <a:endParaRPr lang="zh-CN" altLang="zh-CN">
              <a:solidFill>
                <a:srgbClr val="0000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23" name="文本框 73848"/>
          <p:cNvSpPr txBox="1">
            <a:spLocks noChangeArrowheads="1"/>
          </p:cNvSpPr>
          <p:nvPr/>
        </p:nvSpPr>
        <p:spPr bwMode="auto">
          <a:xfrm>
            <a:off x="586026" y="3673126"/>
            <a:ext cx="593019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 smtClean="0">
                <a:solidFill>
                  <a:srgbClr val="000000"/>
                </a:solidFill>
              </a:rPr>
              <a:t>(2)</a:t>
            </a:r>
            <a:r>
              <a:rPr lang="zh-CN" altLang="en-US" sz="2000" b="1" smtClean="0">
                <a:solidFill>
                  <a:srgbClr val="000000"/>
                </a:solidFill>
              </a:rPr>
              <a:t>对于</a:t>
            </a:r>
            <a:r>
              <a:rPr lang="zh-CN" altLang="en-US" sz="2000" b="1">
                <a:solidFill>
                  <a:srgbClr val="000000"/>
                </a:solidFill>
              </a:rPr>
              <a:t>给定的时间</a:t>
            </a:r>
            <a:endParaRPr lang="zh-CN" altLang="en-US" sz="2000" b="1">
              <a:solidFill>
                <a:srgbClr val="000000"/>
              </a:solidFill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539387" y="4188668"/>
            <a:ext cx="6984941" cy="527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确定，每一个时间</a:t>
            </a:r>
            <a:endParaRPr lang="zh-CN" altLang="en-US" sz="2000" b="1">
              <a:solidFill>
                <a:srgbClr val="0000FF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788024" y="1110655"/>
            <a:ext cx="3798139" cy="2294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5" grpId="0"/>
      <p:bldP spid="17" grpId="0"/>
      <p:bldP spid="19" grpId="0"/>
      <p:bldP spid="21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 Box 58"/>
          <p:cNvSpPr txBox="1">
            <a:spLocks noChangeArrowheads="1"/>
          </p:cNvSpPr>
          <p:nvPr/>
        </p:nvSpPr>
        <p:spPr bwMode="auto">
          <a:xfrm>
            <a:off x="441802" y="423317"/>
            <a:ext cx="8064500" cy="10156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20000"/>
              </a:spcBef>
            </a:pPr>
            <a:r>
              <a:rPr lang="zh-CN" altLang="en-US" sz="2000" b="1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探究二</a:t>
            </a:r>
            <a:r>
              <a:rPr lang="zh-CN" altLang="en-US" sz="2000" b="1" smtClean="0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、</a:t>
            </a:r>
            <a:r>
              <a:rPr lang="zh-CN" alt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填表并思考，</a:t>
            </a:r>
            <a:r>
              <a:rPr lang="zh-CN" altLang="en-US" sz="20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对于</a:t>
            </a:r>
            <a:r>
              <a:rPr lang="zh-CN" alt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给定任一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层数</a:t>
            </a:r>
            <a:r>
              <a:rPr lang="en-US" altLang="zh-CN" sz="20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zh-CN" alt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，相应的</a:t>
            </a:r>
            <a:r>
              <a:rPr lang="zh-CN" altLang="en-US" sz="20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物体总数</a:t>
            </a:r>
            <a:r>
              <a:rPr lang="en-US" altLang="zh-CN" sz="20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zh-CN" alt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确定吗？有几个</a:t>
            </a:r>
            <a:r>
              <a:rPr lang="en-US" altLang="zh-CN" sz="20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zh-CN" alt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值和它对应？</a:t>
            </a:r>
            <a:endParaRPr lang="en-US" altLang="zh-CN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838002" y="1126496"/>
            <a:ext cx="6315868" cy="1602403"/>
            <a:chOff x="693738" y="1871801"/>
            <a:chExt cx="8660081" cy="2606537"/>
          </a:xfrm>
        </p:grpSpPr>
        <p:pic>
          <p:nvPicPr>
            <p:cNvPr id="14" name="Picture 46" descr="P76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220" b="88652" l="9353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693738" y="2852738"/>
              <a:ext cx="1335088" cy="135413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" name="Picture 47" descr="P76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653" b="89575" l="476" r="8952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4365626" y="1989138"/>
              <a:ext cx="2014537" cy="2489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Picture 48" descr="P76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9574" b="89362" l="9195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2028825" y="2562984"/>
              <a:ext cx="1673225" cy="18081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" name="Picture 49" descr="P76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9653" b="96139" l="0" r="9828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7110682" y="1871801"/>
              <a:ext cx="2243137" cy="24891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3" name="组合 22"/>
          <p:cNvGrpSpPr/>
          <p:nvPr/>
        </p:nvGrpSpPr>
        <p:grpSpPr>
          <a:xfrm>
            <a:off x="1587475" y="2968254"/>
            <a:ext cx="5566395" cy="922528"/>
            <a:chOff x="436288" y="4856469"/>
            <a:chExt cx="5566395" cy="922528"/>
          </a:xfrm>
        </p:grpSpPr>
        <p:graphicFrame>
          <p:nvGraphicFramePr>
            <p:cNvPr id="24" name="表格 23"/>
            <p:cNvGraphicFramePr>
              <a:graphicFrameLocks noGrp="1"/>
            </p:cNvGraphicFramePr>
            <p:nvPr/>
          </p:nvGraphicFramePr>
          <p:xfrm>
            <a:off x="436288" y="4856469"/>
            <a:ext cx="5566395" cy="922528"/>
          </p:xfrm>
          <a:graphic>
            <a:graphicData uri="http://schemas.openxmlformats.org/drawingml/2006/table">
              <a:tbl>
                <a:tblPr/>
                <a:tblGrid>
                  <a:gridCol w="1677963"/>
                  <a:gridCol w="648072"/>
                  <a:gridCol w="648072"/>
                  <a:gridCol w="648072"/>
                  <a:gridCol w="648072"/>
                  <a:gridCol w="648072"/>
                  <a:gridCol w="648072"/>
                </a:tblGrid>
                <a:tr h="465328"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eaLnBrk="1" hangingPunct="1">
                          <a:buNone/>
                        </a:pPr>
                        <a:r>
                          <a:rPr lang="en-US" altLang="zh-CN" sz="2400">
                            <a:latin typeface="黑体" panose="02010609060101010101" pitchFamily="49" charset="-122"/>
                            <a:ea typeface="黑体" panose="02010609060101010101" pitchFamily="49" charset="-122"/>
                          </a:rPr>
                          <a:t>   </a:t>
                        </a:r>
                      </a:p>
                    </a:txBody>
                    <a:tcPr>
                      <a:lnL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algn="ctr" eaLnBrk="1" hangingPunct="1">
                          <a:buNone/>
                        </a:pPr>
                        <a:r>
                          <a:rPr lang="en-US" altLang="zh-CN" sz="1800">
                            <a:latin typeface="Times New Roman" panose="02020603050405020304" pitchFamily="18" charset="0"/>
                            <a:ea typeface="黑体" panose="02010609060101010101" pitchFamily="49" charset="-122"/>
                          </a:rPr>
                          <a:t>1</a:t>
                        </a: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algn="ctr" eaLnBrk="1" hangingPunct="1">
                          <a:buNone/>
                        </a:pPr>
                        <a:r>
                          <a:rPr lang="en-US" altLang="zh-CN" sz="1800">
                            <a:latin typeface="Times New Roman" panose="02020603050405020304" pitchFamily="18" charset="0"/>
                            <a:ea typeface="黑体" panose="02010609060101010101" pitchFamily="49" charset="-122"/>
                          </a:rPr>
                          <a:t>2</a:t>
                        </a: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algn="ctr" eaLnBrk="1" hangingPunct="1">
                          <a:buNone/>
                        </a:pPr>
                        <a:r>
                          <a:rPr lang="en-US" altLang="zh-CN" sz="1800">
                            <a:latin typeface="Times New Roman" panose="02020603050405020304" pitchFamily="18" charset="0"/>
                            <a:ea typeface="黑体" panose="02010609060101010101" pitchFamily="49" charset="-122"/>
                          </a:rPr>
                          <a:t>3</a:t>
                        </a: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algn="ctr" eaLnBrk="1" hangingPunct="1">
                          <a:buNone/>
                        </a:pPr>
                        <a:r>
                          <a:rPr lang="en-US" altLang="zh-CN" sz="1800">
                            <a:latin typeface="Times New Roman" panose="02020603050405020304" pitchFamily="18" charset="0"/>
                            <a:ea typeface="黑体" panose="02010609060101010101" pitchFamily="49" charset="-122"/>
                          </a:rPr>
                          <a:t>4</a:t>
                        </a: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algn="ctr" eaLnBrk="1" hangingPunct="1">
                          <a:buNone/>
                        </a:pPr>
                        <a:r>
                          <a:rPr lang="en-US" altLang="zh-CN" sz="1800">
                            <a:latin typeface="Times New Roman" panose="02020603050405020304" pitchFamily="18" charset="0"/>
                            <a:ea typeface="黑体" panose="02010609060101010101" pitchFamily="49" charset="-122"/>
                          </a:rPr>
                          <a:t>5</a:t>
                        </a: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algn="ctr" eaLnBrk="1" hangingPunct="1">
                          <a:buNone/>
                        </a:pPr>
                        <a:r>
                          <a:rPr lang="en-US" altLang="zh-CN" sz="2000" smtClean="0">
                            <a:latin typeface="Times New Roman" panose="02020603050405020304" pitchFamily="18" charset="0"/>
                            <a:ea typeface="黑体" panose="02010609060101010101" pitchFamily="49" charset="-122"/>
                          </a:rPr>
                          <a:t>…</a:t>
                        </a:r>
                        <a:endParaRPr lang="en-US" altLang="zh-CN" sz="2000">
                          <a:latin typeface="Times New Roman" panose="02020603050405020304" pitchFamily="18" charset="0"/>
                          <a:ea typeface="黑体" panose="02010609060101010101" pitchFamily="49" charset="-122"/>
                        </a:endParaRP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</a:tr>
                <a:tr h="398768"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eaLnBrk="1" hangingPunct="1">
                          <a:buNone/>
                        </a:pPr>
                        <a:endParaRPr lang="en-US" altLang="zh-CN" sz="2400">
                          <a:latin typeface="黑体" panose="02010609060101010101" pitchFamily="49" charset="-122"/>
                          <a:ea typeface="黑体" panose="02010609060101010101" pitchFamily="49" charset="-122"/>
                        </a:endParaRPr>
                      </a:p>
                    </a:txBody>
                    <a:tcPr>
                      <a:lnL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eaLnBrk="1" hangingPunct="1">
                          <a:buNone/>
                        </a:pPr>
                        <a:endParaRPr lang="zh-CN" altLang="zh-CN" sz="2400">
                          <a:solidFill>
                            <a:srgbClr val="FF3300"/>
                          </a:solidFill>
                          <a:latin typeface="Times New Roman" panose="02020603050405020304" pitchFamily="18" charset="0"/>
                          <a:ea typeface="黑体" panose="02010609060101010101" pitchFamily="49" charset="-122"/>
                        </a:endParaRP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eaLnBrk="1" hangingPunct="1">
                          <a:buNone/>
                        </a:pPr>
                        <a:endParaRPr lang="zh-CN" altLang="zh-CN" sz="2400">
                          <a:latin typeface="Times New Roman" panose="02020603050405020304" pitchFamily="18" charset="0"/>
                          <a:ea typeface="黑体" panose="02010609060101010101" pitchFamily="49" charset="-122"/>
                        </a:endParaRP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eaLnBrk="1" hangingPunct="1">
                          <a:buNone/>
                        </a:pPr>
                        <a:endParaRPr lang="zh-CN" altLang="zh-CN" sz="2400">
                          <a:latin typeface="Times New Roman" panose="02020603050405020304" pitchFamily="18" charset="0"/>
                          <a:ea typeface="黑体" panose="02010609060101010101" pitchFamily="49" charset="-122"/>
                        </a:endParaRP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eaLnBrk="1" hangingPunct="1">
                          <a:buNone/>
                        </a:pPr>
                        <a:endParaRPr lang="zh-CN" altLang="zh-CN" sz="2400">
                          <a:solidFill>
                            <a:srgbClr val="CC00FF"/>
                          </a:solidFill>
                          <a:latin typeface="Times New Roman" panose="02020603050405020304" pitchFamily="18" charset="0"/>
                          <a:ea typeface="黑体" panose="02010609060101010101" pitchFamily="49" charset="-122"/>
                        </a:endParaRP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eaLnBrk="1" hangingPunct="1">
                          <a:buNone/>
                        </a:pPr>
                        <a:endParaRPr lang="zh-CN" altLang="zh-CN" sz="2400">
                          <a:solidFill>
                            <a:srgbClr val="CC00FF"/>
                          </a:solidFill>
                          <a:latin typeface="Times New Roman" panose="02020603050405020304" pitchFamily="18" charset="0"/>
                          <a:ea typeface="黑体" panose="02010609060101010101" pitchFamily="49" charset="-122"/>
                        </a:endParaRP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  <a:tc>
                    <a:txBody>
                      <a:bodyPr vert="horz" wrap="square"/>
                      <a:lstStyle>
                        <a:lvl1pPr marL="342900" lvl="0" indent="-3429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742950" lvl="1" indent="-28575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24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2pPr>
                        <a:lvl3pPr marL="1143000" lvl="2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•"/>
                          <a:defRPr sz="20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3pPr>
                        <a:lvl4pPr marL="1600200" lvl="3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–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4pPr>
                        <a:lvl5pPr marL="2057400" lvl="4" indent="-228600" algn="l" rtl="0" eaLnBrk="0" fontAlgn="base" hangingPunct="0">
                          <a:spcBef>
                            <a:spcPct val="20000"/>
                          </a:spcBef>
                          <a:spcAft>
                            <a:spcPct val="0"/>
                          </a:spcAft>
                          <a:buChar char="»"/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</a:defRPr>
                        </a:lvl5pPr>
                      </a:lstStyle>
                      <a:p>
                        <a:pPr marL="0" lvl="0" indent="0" algn="ctr" eaLnBrk="1" hangingPunct="1">
                          <a:buNone/>
                        </a:pPr>
                        <a:r>
                          <a:rPr lang="en-US" altLang="zh-CN" sz="2400" smtClean="0">
                            <a:latin typeface="Times New Roman" panose="02020603050405020304" pitchFamily="18" charset="0"/>
                            <a:ea typeface="黑体" panose="02010609060101010101" pitchFamily="49" charset="-122"/>
                          </a:rPr>
                          <a:t>…</a:t>
                        </a:r>
                        <a:endParaRPr lang="en-US" altLang="zh-CN" sz="2400">
                          <a:latin typeface="Times New Roman" panose="02020603050405020304" pitchFamily="18" charset="0"/>
                          <a:ea typeface="黑体" panose="02010609060101010101" pitchFamily="49" charset="-122"/>
                        </a:endParaRPr>
                      </a:p>
                    </a:txBody>
                    <a:tcPr>
                      <a:lnL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L>
                      <a:lnR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R>
                      <a:lnT w="1270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T>
                      <a:lnB w="28575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noFill/>
                    </a:tcPr>
                  </a:tc>
                </a:tr>
              </a:tbl>
            </a:graphicData>
          </a:graphic>
        </p:graphicFrame>
        <p:sp>
          <p:nvSpPr>
            <p:cNvPr id="25" name="Rectangle 51"/>
            <p:cNvSpPr>
              <a:spLocks noChangeArrowheads="1"/>
            </p:cNvSpPr>
            <p:nvPr/>
          </p:nvSpPr>
          <p:spPr bwMode="auto">
            <a:xfrm>
              <a:off x="512338" y="4884142"/>
              <a:ext cx="151130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 smtClean="0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层数</a:t>
              </a:r>
              <a:r>
                <a:rPr lang="en-US" altLang="zh-CN" b="1" i="1" smtClean="0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n</a:t>
              </a:r>
              <a:endParaRPr lang="zh-CN" altLang="en-US" b="1" i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  <p:sp>
          <p:nvSpPr>
            <p:cNvPr id="26" name="Rectangle 52"/>
            <p:cNvSpPr>
              <a:spLocks noChangeArrowheads="1"/>
            </p:cNvSpPr>
            <p:nvPr/>
          </p:nvSpPr>
          <p:spPr bwMode="auto">
            <a:xfrm>
              <a:off x="530075" y="5333532"/>
              <a:ext cx="1521157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物体总数</a:t>
              </a:r>
              <a:r>
                <a:rPr lang="en-US" altLang="zh-CN" b="1" i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pitchFamily="49" charset="-122"/>
                  <a:cs typeface="Times New Roman" panose="02020603050405020304" pitchFamily="18" charset="0"/>
                </a:rPr>
                <a:t>y</a:t>
              </a:r>
              <a:endParaRPr lang="zh-CN" altLang="en-US" b="1" i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7" name="文本框 26"/>
          <p:cNvSpPr txBox="1"/>
          <p:nvPr/>
        </p:nvSpPr>
        <p:spPr>
          <a:xfrm>
            <a:off x="3409454" y="343810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4057526" y="346886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4670133" y="346886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5314590" y="3468866"/>
            <a:ext cx="479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5965973" y="3474048"/>
            <a:ext cx="574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endParaRPr lang="zh-CN" altLang="en-US" b="1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69753" y="4288859"/>
            <a:ext cx="80067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对于给定任一层数</a:t>
            </a:r>
            <a:r>
              <a:rPr lang="en-US" altLang="zh-CN" sz="2000" b="1" i="1">
                <a:solidFill>
                  <a:srgbClr val="C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n</a:t>
            </a:r>
            <a:r>
              <a:rPr lang="zh-CN" altLang="en-US" sz="2000" b="1">
                <a:solidFill>
                  <a:srgbClr val="C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，相应的物体总数</a:t>
            </a:r>
            <a:r>
              <a:rPr lang="en-US" altLang="zh-CN" sz="2000" b="1" i="1">
                <a:solidFill>
                  <a:srgbClr val="C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y</a:t>
            </a:r>
            <a:r>
              <a:rPr lang="zh-CN" altLang="en-US" sz="2000" b="1" smtClean="0">
                <a:solidFill>
                  <a:srgbClr val="C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确定，有唯一一个</a:t>
            </a:r>
            <a:r>
              <a:rPr lang="en-US" altLang="zh-CN" sz="2000" b="1" i="1">
                <a:solidFill>
                  <a:srgbClr val="C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y</a:t>
            </a:r>
            <a:r>
              <a:rPr lang="zh-CN" altLang="en-US" sz="2000" b="1">
                <a:solidFill>
                  <a:srgbClr val="C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值和它</a:t>
            </a:r>
            <a:r>
              <a:rPr lang="zh-CN" altLang="en-US" sz="2000" b="1" smtClean="0">
                <a:solidFill>
                  <a:srgbClr val="C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对应</a:t>
            </a:r>
            <a:r>
              <a:rPr lang="en-US" altLang="zh-CN" sz="2000" b="1" smtClean="0">
                <a:solidFill>
                  <a:srgbClr val="C0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.</a:t>
            </a:r>
            <a:endParaRPr lang="zh-CN" altLang="en-US" sz="2000">
              <a:solidFill>
                <a:srgbClr val="C00000"/>
              </a:solidFill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1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477464" y="470942"/>
            <a:ext cx="8207375" cy="1596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342900" indent="-342900" algn="l" defTabSz="914400" rtl="0" eaLnBrk="1" latinLnBrk="0" hangingPunct="1">
              <a:defRPr sz="18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20000"/>
              </a:spcBef>
            </a:pPr>
            <a:r>
              <a:rPr lang="zh-CN" altLang="en-US" sz="2000" b="1" smtClean="0">
                <a:solidFill>
                  <a:srgbClr val="7030A0"/>
                </a:solidFill>
                <a:latin typeface="+mn-lt"/>
                <a:ea typeface="幼圆" panose="02010509060101010101" pitchFamily="49" charset="-122"/>
              </a:rPr>
              <a:t>探究</a:t>
            </a:r>
            <a:r>
              <a:rPr lang="zh-CN" altLang="en-US" sz="2000" b="1">
                <a:solidFill>
                  <a:srgbClr val="7030A0"/>
                </a:solidFill>
                <a:latin typeface="+mn-lt"/>
                <a:ea typeface="幼圆" panose="02010509060101010101" pitchFamily="49" charset="-122"/>
              </a:rPr>
              <a:t>三、</a:t>
            </a:r>
            <a:r>
              <a:rPr lang="zh-CN" altLang="en-US" sz="2000" b="1" smtClean="0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一定</a:t>
            </a:r>
            <a:r>
              <a:rPr lang="zh-CN" altLang="en-US" sz="2000" b="1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质量的气体在体积不变时，假若温度降低到</a:t>
            </a:r>
            <a:r>
              <a:rPr lang="en-US" altLang="zh-CN" sz="2000" b="1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-273℃</a:t>
            </a:r>
            <a:r>
              <a:rPr lang="zh-CN" altLang="en-US" sz="2000" b="1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，则气体的压强为零</a:t>
            </a:r>
            <a:r>
              <a:rPr lang="en-US" altLang="zh-CN" sz="2000" b="1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.</a:t>
            </a:r>
            <a:r>
              <a:rPr lang="zh-CN" altLang="en-US" sz="2000" b="1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因此，物理学把</a:t>
            </a:r>
            <a:r>
              <a:rPr lang="en-US" altLang="zh-CN" sz="2000" b="1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-273℃</a:t>
            </a:r>
            <a:r>
              <a:rPr lang="zh-CN" altLang="en-US" sz="2000" b="1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作为热力学温度的零度</a:t>
            </a:r>
            <a:r>
              <a:rPr lang="en-US" altLang="zh-CN" sz="2000" b="1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.</a:t>
            </a:r>
            <a:r>
              <a:rPr lang="zh-CN" altLang="en-US" sz="2000" b="1">
                <a:solidFill>
                  <a:schemeClr val="tx1"/>
                </a:solidFill>
                <a:latin typeface="+mn-lt"/>
                <a:ea typeface="+mn-ea"/>
                <a:cs typeface="Times New Roman" panose="02020603050405020304" pitchFamily="18" charset="0"/>
              </a:rPr>
              <a:t>热力学温度</a:t>
            </a:r>
            <a:endParaRPr lang="en-US" altLang="zh-CN" sz="2000" b="1">
              <a:latin typeface="+mn-lt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313255" y="2067143"/>
            <a:ext cx="8343009" cy="469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000" b="1">
                <a:solidFill>
                  <a:schemeClr val="tx1"/>
                </a:solidFill>
                <a:cs typeface="Times New Roman" panose="02020603050405020304" pitchFamily="18" charset="0"/>
              </a:rPr>
              <a:t>(1)</a:t>
            </a:r>
            <a:r>
              <a:rPr lang="zh-CN" altLang="en-US" sz="2000" b="1">
                <a:solidFill>
                  <a:schemeClr val="tx1"/>
                </a:solidFill>
                <a:cs typeface="Times New Roman" panose="02020603050405020304" pitchFamily="18" charset="0"/>
              </a:rPr>
              <a:t>当</a:t>
            </a:r>
            <a:endParaRPr lang="zh-CN" altLang="en-US" sz="2000" b="1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1763688" y="2637688"/>
            <a:ext cx="4470890" cy="492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0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解：</a:t>
            </a:r>
            <a:r>
              <a:rPr lang="en-US" altLang="zh-CN" sz="20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230K</a:t>
            </a:r>
            <a:r>
              <a:rPr lang="zh-CN" altLang="en-US" sz="20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0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246K </a:t>
            </a:r>
            <a:r>
              <a:rPr lang="zh-CN" altLang="en-US" sz="20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0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273K</a:t>
            </a:r>
            <a:r>
              <a:rPr lang="zh-CN" altLang="en-US" sz="2000" b="1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lang="en-US" altLang="zh-CN" sz="20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291K</a:t>
            </a:r>
            <a:r>
              <a:rPr lang="zh-CN" altLang="en-US" sz="2000" b="1" smtClean="0">
                <a:solidFill>
                  <a:srgbClr val="0000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；</a:t>
            </a:r>
            <a:endParaRPr lang="en-US" altLang="zh-CN" sz="2000" b="1">
              <a:solidFill>
                <a:srgbClr val="0000FF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" name="Rectangle 4"/>
          <p:cNvSpPr>
            <a:spLocks noChangeArrowheads="1"/>
          </p:cNvSpPr>
          <p:nvPr/>
        </p:nvSpPr>
        <p:spPr bwMode="auto">
          <a:xfrm>
            <a:off x="294205" y="3206331"/>
            <a:ext cx="8291193" cy="51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 b="1" smtClean="0">
                <a:solidFill>
                  <a:schemeClr val="tx1"/>
                </a:solidFill>
                <a:cs typeface="Times New Roman" panose="02020603050405020304" pitchFamily="18" charset="0"/>
              </a:rPr>
              <a:t>(2) </a:t>
            </a:r>
            <a:r>
              <a:rPr lang="zh-CN" altLang="en-US" sz="2000" b="1" smtClean="0">
                <a:solidFill>
                  <a:schemeClr val="tx1"/>
                </a:solidFill>
                <a:cs typeface="Times New Roman" panose="02020603050405020304" pitchFamily="18" charset="0"/>
              </a:rPr>
              <a:t>给定</a:t>
            </a:r>
            <a:r>
              <a:rPr lang="zh-CN" altLang="en-US" sz="2000" b="1">
                <a:solidFill>
                  <a:schemeClr val="tx1"/>
                </a:solidFill>
                <a:cs typeface="Times New Roman" panose="02020603050405020304" pitchFamily="18" charset="0"/>
              </a:rPr>
              <a:t>任一个大于</a:t>
            </a:r>
            <a:r>
              <a:rPr lang="en-US" altLang="zh-CN" sz="2000" b="1">
                <a:solidFill>
                  <a:schemeClr val="tx1"/>
                </a:solidFill>
                <a:cs typeface="Times New Roman" panose="02020603050405020304" pitchFamily="18" charset="0"/>
              </a:rPr>
              <a:t>-273 ℃</a:t>
            </a:r>
            <a:r>
              <a:rPr lang="zh-CN" altLang="en-US" sz="2000" b="1">
                <a:solidFill>
                  <a:schemeClr val="tx1"/>
                </a:solidFill>
                <a:cs typeface="Times New Roman" panose="02020603050405020304" pitchFamily="18" charset="0"/>
              </a:rPr>
              <a:t>的摄氏温度</a:t>
            </a:r>
            <a:endParaRPr lang="zh-CN" altLang="en-US" sz="2000" b="1">
              <a:solidFill>
                <a:schemeClr val="tx1"/>
              </a:solidFill>
              <a:cs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661195" y="4261842"/>
            <a:ext cx="4536504" cy="527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 smtClean="0">
                <a:solidFill>
                  <a:srgbClr val="0000FF"/>
                </a:solidFill>
                <a:ea typeface="楷体" panose="02010609060101010101" pitchFamily="49" charset="-122"/>
              </a:rPr>
              <a:t>解：确定；有唯一一个</a:t>
            </a:r>
            <a:endParaRPr lang="zh-CN" altLang="en-US" sz="2000" b="1">
              <a:solidFill>
                <a:srgbClr val="0000FF"/>
              </a:solidFill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 Box 3"/>
          <p:cNvSpPr txBox="1">
            <a:spLocks noChangeArrowheads="1"/>
          </p:cNvSpPr>
          <p:nvPr/>
        </p:nvSpPr>
        <p:spPr bwMode="auto">
          <a:xfrm>
            <a:off x="1659968" y="1170235"/>
            <a:ext cx="5400600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>
                <a:solidFill>
                  <a:schemeClr val="tx1"/>
                </a:solidFill>
                <a:latin typeface="+mn-ea"/>
              </a:rPr>
              <a:t>上面的三</a:t>
            </a:r>
            <a:r>
              <a:rPr lang="zh-CN" altLang="en-US" sz="2200" b="1" smtClean="0">
                <a:solidFill>
                  <a:schemeClr val="tx1"/>
                </a:solidFill>
                <a:latin typeface="+mn-ea"/>
              </a:rPr>
              <a:t>个探究中</a:t>
            </a:r>
            <a:r>
              <a:rPr lang="zh-CN" altLang="en-US" sz="2200" b="1">
                <a:solidFill>
                  <a:schemeClr val="tx1"/>
                </a:solidFill>
                <a:latin typeface="+mn-ea"/>
              </a:rPr>
              <a:t>，有什么</a:t>
            </a:r>
            <a:r>
              <a:rPr lang="zh-CN" altLang="en-US" sz="2200" b="1">
                <a:latin typeface="+mn-ea"/>
              </a:rPr>
              <a:t>共同特点</a:t>
            </a:r>
            <a:r>
              <a:rPr lang="zh-CN" altLang="en-US" sz="2200" b="1">
                <a:solidFill>
                  <a:schemeClr val="tx1"/>
                </a:solidFill>
                <a:latin typeface="+mn-ea"/>
              </a:rPr>
              <a:t>？</a:t>
            </a:r>
          </a:p>
        </p:txBody>
      </p:sp>
      <p:pic>
        <p:nvPicPr>
          <p:cNvPr id="6" name="Picture 2" descr="C:\Users\Administrator\Desktop\思考1.png思考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4042" y="656109"/>
            <a:ext cx="1195705" cy="944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组合 1"/>
          <p:cNvGrpSpPr/>
          <p:nvPr/>
        </p:nvGrpSpPr>
        <p:grpSpPr>
          <a:xfrm>
            <a:off x="1863331" y="2427734"/>
            <a:ext cx="4993875" cy="1057965"/>
            <a:chOff x="1619672" y="2283718"/>
            <a:chExt cx="4993875" cy="1057965"/>
          </a:xfrm>
        </p:grpSpPr>
        <p:sp>
          <p:nvSpPr>
            <p:cNvPr id="7" name="文本框 6"/>
            <p:cNvSpPr txBox="1">
              <a:spLocks noChangeArrowheads="1"/>
            </p:cNvSpPr>
            <p:nvPr/>
          </p:nvSpPr>
          <p:spPr bwMode="auto">
            <a:xfrm>
              <a:off x="1632333" y="2289820"/>
              <a:ext cx="4968552" cy="943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000" b="1" smtClean="0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都</a:t>
              </a:r>
              <a:r>
                <a:rPr lang="zh-CN" altLang="en-US" sz="2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有两个变量，给定其中某一个变量的值，相应地就确定了另一个变量的值</a:t>
              </a:r>
              <a:r>
                <a:rPr lang="en-US" altLang="zh-CN" sz="20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.</a:t>
              </a:r>
            </a:p>
          </p:txBody>
        </p:sp>
        <p:sp>
          <p:nvSpPr>
            <p:cNvPr id="5" name="矩形 4"/>
            <p:cNvSpPr/>
            <p:nvPr/>
          </p:nvSpPr>
          <p:spPr>
            <a:xfrm>
              <a:off x="1619672" y="2283718"/>
              <a:ext cx="4993875" cy="1057965"/>
            </a:xfrm>
            <a:prstGeom prst="rect">
              <a:avLst/>
            </a:prstGeom>
            <a:ln w="19050">
              <a:solidFill>
                <a:schemeClr val="accent3">
                  <a:lumMod val="75000"/>
                </a:schemeClr>
              </a:solidFill>
              <a:prstDash val="dash"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>
                <a:lnSpc>
                  <a:spcPct val="150000"/>
                </a:lnSpc>
                <a:spcAft>
                  <a:spcPts val="600"/>
                </a:spcAft>
                <a:buFont typeface="Arial" pitchFamily="34" charset="0"/>
                <a:buNone/>
              </a:pPr>
              <a:endParaRPr lang="en-US" altLang="zh-CN" sz="2000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569268" y="646262"/>
            <a:ext cx="7992888" cy="3979812"/>
            <a:chOff x="569268" y="646262"/>
            <a:chExt cx="7992888" cy="3979812"/>
          </a:xfrm>
        </p:grpSpPr>
        <p:pic>
          <p:nvPicPr>
            <p:cNvPr id="6146" name="Picture 2" descr="E:\北师七下1\教案课件\蓝色边框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569268" y="646262"/>
              <a:ext cx="7992888" cy="39798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47" name="Picture 3" descr="E:\北师七下1\教案课件\TIM图片20190413105232.jpg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6654899" y="782613"/>
              <a:ext cx="1296144" cy="12127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5" name="Text Box 5"/>
          <p:cNvSpPr txBox="1">
            <a:spLocks noChangeArrowheads="1"/>
          </p:cNvSpPr>
          <p:nvPr/>
        </p:nvSpPr>
        <p:spPr bwMode="auto">
          <a:xfrm>
            <a:off x="862633" y="1874912"/>
            <a:ext cx="7272808" cy="1615827"/>
          </a:xfrm>
          <a:prstGeom prst="rect">
            <a:avLst/>
          </a:prstGeom>
          <a:solidFill>
            <a:srgbClr val="FFFF00">
              <a:alpha val="0"/>
            </a:srgbClr>
          </a:solidFill>
          <a:ln w="0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一般地，如果在一个变化过程中有</a:t>
            </a: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两个变量</a:t>
            </a:r>
            <a:r>
              <a:rPr lang="en-US" altLang="zh-CN" sz="2200" b="1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CN" altLang="en-US" sz="2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和</a:t>
            </a:r>
            <a:r>
              <a:rPr lang="en-US" altLang="zh-CN" sz="2200" b="1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zh-CN" altLang="en-US" sz="2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，并且对于</a:t>
            </a:r>
            <a:r>
              <a:rPr lang="zh-CN" altLang="en-US" sz="2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变量</a:t>
            </a:r>
            <a:r>
              <a:rPr lang="en-US" altLang="zh-CN" sz="22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CN" altLang="en-US" sz="2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的每一个值，变量</a:t>
            </a:r>
            <a:r>
              <a:rPr lang="en-US" altLang="zh-CN" sz="2200" b="1" i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zh-CN" altLang="en-US" sz="2200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都有唯一的值与它对应</a:t>
            </a:r>
            <a:r>
              <a:rPr lang="zh-CN" altLang="en-US" sz="2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，那么我们称</a:t>
            </a:r>
            <a:r>
              <a:rPr lang="en-US" altLang="zh-CN" sz="22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是</a:t>
            </a:r>
            <a:r>
              <a:rPr lang="en-US" altLang="zh-CN" sz="22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的函数</a:t>
            </a:r>
            <a:r>
              <a:rPr lang="zh-CN" altLang="en-US" sz="2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，其中</a:t>
            </a:r>
            <a:r>
              <a:rPr lang="en-US" altLang="zh-CN" sz="22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zh-CN" altLang="en-US" sz="2200" b="1">
                <a:latin typeface="Times New Roman" panose="02020603050405020304" pitchFamily="18" charset="0"/>
                <a:cs typeface="Times New Roman" panose="02020603050405020304" pitchFamily="18" charset="0"/>
              </a:rPr>
              <a:t>是</a:t>
            </a:r>
            <a:r>
              <a:rPr lang="zh-CN" altLang="en-US" sz="22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自变量</a:t>
            </a:r>
            <a:r>
              <a:rPr lang="en-US" altLang="zh-CN" sz="22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7" name="Text Box 15"/>
          <p:cNvSpPr txBox="1">
            <a:spLocks noChangeArrowheads="1"/>
          </p:cNvSpPr>
          <p:nvPr/>
        </p:nvSpPr>
        <p:spPr bwMode="auto">
          <a:xfrm>
            <a:off x="867606" y="3722737"/>
            <a:ext cx="735811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50000"/>
              </a:spcBef>
            </a:pPr>
            <a:r>
              <a:rPr lang="zh-CN" altLang="en-US" sz="2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注意</a:t>
            </a:r>
            <a:r>
              <a:rPr lang="zh-CN" altLang="en-US" sz="2000" b="1" smtClean="0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：函数</a:t>
            </a:r>
            <a:r>
              <a:rPr lang="zh-CN" altLang="en-US" sz="2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不是数，它是指某一变化过程中两个变量之间的关系</a:t>
            </a:r>
            <a:r>
              <a:rPr lang="en-US" altLang="zh-CN" sz="2000" b="1">
                <a:solidFill>
                  <a:srgbClr val="0000F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</a:p>
        </p:txBody>
      </p:sp>
      <p:sp>
        <p:nvSpPr>
          <p:cNvPr id="3" name="图文框 2"/>
          <p:cNvSpPr/>
          <p:nvPr/>
        </p:nvSpPr>
        <p:spPr>
          <a:xfrm>
            <a:off x="966267" y="1003870"/>
            <a:ext cx="1800200" cy="533672"/>
          </a:xfrm>
          <a:prstGeom prst="fram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mtClean="0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函数的概念</a:t>
            </a:r>
            <a:endParaRPr lang="zh-CN" altLang="en-US" sz="2200" b="1">
              <a:solidFill>
                <a:srgbClr val="7030A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2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1475656" y="1451559"/>
            <a:ext cx="5127133" cy="430887"/>
            <a:chOff x="1116102" y="1648272"/>
            <a:chExt cx="5127133" cy="430887"/>
          </a:xfrm>
        </p:grpSpPr>
        <p:sp>
          <p:nvSpPr>
            <p:cNvPr id="5" name="Text Box 7"/>
            <p:cNvSpPr txBox="1">
              <a:spLocks noChangeArrowheads="1"/>
            </p:cNvSpPr>
            <p:nvPr/>
          </p:nvSpPr>
          <p:spPr bwMode="auto">
            <a:xfrm>
              <a:off x="2799372" y="1648272"/>
              <a:ext cx="1259823" cy="430887"/>
            </a:xfrm>
            <a:prstGeom prst="rect">
              <a:avLst/>
            </a:prstGeom>
            <a:solidFill>
              <a:srgbClr val="FFCC00">
                <a:alpha val="39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2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列表法</a:t>
              </a:r>
            </a:p>
          </p:txBody>
        </p:sp>
        <p:sp>
          <p:nvSpPr>
            <p:cNvPr id="6" name="Text Box 8"/>
            <p:cNvSpPr txBox="1">
              <a:spLocks noChangeArrowheads="1"/>
            </p:cNvSpPr>
            <p:nvPr/>
          </p:nvSpPr>
          <p:spPr bwMode="auto">
            <a:xfrm>
              <a:off x="1116102" y="1648272"/>
              <a:ext cx="1286909" cy="430887"/>
            </a:xfrm>
            <a:prstGeom prst="rect">
              <a:avLst/>
            </a:prstGeom>
            <a:solidFill>
              <a:srgbClr val="FFCC00">
                <a:alpha val="30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2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图象法</a:t>
              </a:r>
            </a:p>
          </p:txBody>
        </p:sp>
        <p:sp>
          <p:nvSpPr>
            <p:cNvPr id="7" name="Text Box 9"/>
            <p:cNvSpPr txBox="1">
              <a:spLocks noChangeArrowheads="1"/>
            </p:cNvSpPr>
            <p:nvPr/>
          </p:nvSpPr>
          <p:spPr bwMode="auto">
            <a:xfrm>
              <a:off x="4428259" y="1648272"/>
              <a:ext cx="1814976" cy="430887"/>
            </a:xfrm>
            <a:prstGeom prst="rect">
              <a:avLst/>
            </a:prstGeom>
            <a:solidFill>
              <a:srgbClr val="FFCC00">
                <a:alpha val="39999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2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关系式</a:t>
              </a:r>
              <a:r>
                <a:rPr lang="zh-CN" altLang="en-US" sz="2200" b="1" smtClean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法</a:t>
              </a:r>
              <a:endParaRPr lang="en-US" altLang="zh-CN" sz="22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16" name="Rectangle 48"/>
          <p:cNvSpPr>
            <a:spLocks noChangeArrowheads="1"/>
          </p:cNvSpPr>
          <p:nvPr/>
        </p:nvSpPr>
        <p:spPr bwMode="auto">
          <a:xfrm>
            <a:off x="1184294" y="2566215"/>
            <a:ext cx="3667944" cy="400110"/>
          </a:xfrm>
          <a:prstGeom prst="rect">
            <a:avLst/>
          </a:prstGeom>
          <a:solidFill>
            <a:srgbClr val="FFFFCC">
              <a:alpha val="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探究一：图象</a:t>
            </a:r>
            <a:r>
              <a:rPr lang="zh-CN" altLang="en-US" sz="2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法、列表</a:t>
            </a:r>
            <a:r>
              <a:rPr lang="zh-CN" altLang="en-US" sz="2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法；</a:t>
            </a:r>
            <a:endParaRPr lang="en-US" altLang="zh-CN" sz="2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Rectangle 51"/>
          <p:cNvSpPr>
            <a:spLocks noChangeArrowheads="1"/>
          </p:cNvSpPr>
          <p:nvPr/>
        </p:nvSpPr>
        <p:spPr bwMode="auto">
          <a:xfrm>
            <a:off x="1162387" y="3248400"/>
            <a:ext cx="2121093" cy="400110"/>
          </a:xfrm>
          <a:prstGeom prst="rect">
            <a:avLst/>
          </a:prstGeom>
          <a:solidFill>
            <a:srgbClr val="FFFFCC">
              <a:alpha val="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探究二：列表</a:t>
            </a:r>
            <a:r>
              <a:rPr lang="zh-CN" altLang="en-US" sz="2000" b="1" smtClean="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法；</a:t>
            </a:r>
            <a:endParaRPr lang="en-US" altLang="zh-CN" sz="2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1" name="Rectangle 7"/>
          <p:cNvSpPr>
            <a:spLocks noChangeArrowheads="1"/>
          </p:cNvSpPr>
          <p:nvPr/>
        </p:nvSpPr>
        <p:spPr bwMode="auto">
          <a:xfrm>
            <a:off x="1178410" y="3893880"/>
            <a:ext cx="2379177" cy="400110"/>
          </a:xfrm>
          <a:prstGeom prst="rect">
            <a:avLst/>
          </a:prstGeom>
          <a:solidFill>
            <a:srgbClr val="FFFFCC">
              <a:alpha val="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探究三：关系式法</a:t>
            </a:r>
            <a:r>
              <a:rPr lang="en-US" altLang="zh-CN" sz="2000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endParaRPr lang="zh-CN" altLang="en-US" sz="2000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651187" y="627534"/>
            <a:ext cx="2957374" cy="430887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Times New Roman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表示函数的一般方法</a:t>
            </a:r>
            <a:endParaRPr lang="en-US" altLang="zh-CN" sz="2200" b="1">
              <a:solidFill>
                <a:srgbClr val="7030A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5148064" y="2414221"/>
            <a:ext cx="3385517" cy="1725508"/>
            <a:chOff x="5364088" y="2197948"/>
            <a:chExt cx="3385517" cy="1725508"/>
          </a:xfrm>
        </p:grpSpPr>
        <p:sp>
          <p:nvSpPr>
            <p:cNvPr id="18" name="云形标注 17"/>
            <p:cNvSpPr/>
            <p:nvPr/>
          </p:nvSpPr>
          <p:spPr>
            <a:xfrm>
              <a:off x="5364088" y="2197948"/>
              <a:ext cx="2232248" cy="1614867"/>
            </a:xfrm>
            <a:prstGeom prst="cloudCallout">
              <a:avLst>
                <a:gd name="adj1" fmla="val 70516"/>
                <a:gd name="adj2" fmla="val 31659"/>
              </a:avLst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矩形 13"/>
            <p:cNvSpPr/>
            <p:nvPr/>
          </p:nvSpPr>
          <p:spPr>
            <a:xfrm>
              <a:off x="5590604" y="2365104"/>
              <a:ext cx="1800200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000" b="1">
                  <a:solidFill>
                    <a:srgbClr val="0000FF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说一说三</a:t>
              </a:r>
              <a:r>
                <a:rPr lang="zh-CN" altLang="en-US" sz="2000" b="1" smtClean="0">
                  <a:solidFill>
                    <a:srgbClr val="0000FF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个探究分别</a:t>
              </a:r>
              <a:r>
                <a:rPr lang="zh-CN" altLang="en-US" sz="2000" b="1">
                  <a:solidFill>
                    <a:srgbClr val="0000FF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用了</a:t>
              </a:r>
              <a:r>
                <a:rPr lang="zh-CN" altLang="en-US" sz="2000" b="1" smtClean="0">
                  <a:solidFill>
                    <a:srgbClr val="0000FF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什么表示方法</a:t>
              </a:r>
              <a:r>
                <a:rPr lang="zh-CN" altLang="en-US" sz="2000" b="1">
                  <a:solidFill>
                    <a:srgbClr val="0000FF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？</a:t>
              </a:r>
            </a:p>
          </p:txBody>
        </p:sp>
        <p:pic>
          <p:nvPicPr>
            <p:cNvPr id="22" name="Picture 5" descr="F:\素材\卡通形象\修改\15b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 bwMode="auto">
            <a:xfrm>
              <a:off x="7914580" y="2847131"/>
              <a:ext cx="835025" cy="10763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Text Box 6"/>
          <p:cNvSpPr txBox="1">
            <a:spLocks noChangeArrowheads="1"/>
          </p:cNvSpPr>
          <p:nvPr/>
        </p:nvSpPr>
        <p:spPr bwMode="auto">
          <a:xfrm>
            <a:off x="2183984" y="2582748"/>
            <a:ext cx="4176464" cy="396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自变量</a:t>
            </a:r>
            <a:endParaRPr lang="en-US" altLang="zh-CN" sz="20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Box 42"/>
          <p:cNvSpPr txBox="1">
            <a:spLocks noChangeArrowheads="1"/>
          </p:cNvSpPr>
          <p:nvPr/>
        </p:nvSpPr>
        <p:spPr bwMode="auto">
          <a:xfrm>
            <a:off x="2202834" y="1334187"/>
            <a:ext cx="4393058" cy="51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自变量</a:t>
            </a:r>
            <a:endParaRPr lang="en-US" altLang="zh-CN" sz="20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467544" y="617401"/>
            <a:ext cx="2664296" cy="430887"/>
          </a:xfrm>
          <a:prstGeom prst="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2200" b="1" kern="1200">
                <a:solidFill>
                  <a:srgbClr val="7030A0"/>
                </a:solidFill>
                <a:latin typeface="幼圆" panose="02010509060101010101" pitchFamily="49" charset="-122"/>
                <a:ea typeface="幼圆" panose="02010509060101010101" pitchFamily="49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宋体" panose="02010600030101010101" pitchFamily="2" charset="-122"/>
              </a:rPr>
              <a:t>自变量的取值范围</a:t>
            </a:r>
          </a:p>
        </p:txBody>
      </p:sp>
      <p:sp>
        <p:nvSpPr>
          <p:cNvPr id="11" name="Text Box 40"/>
          <p:cNvSpPr txBox="1">
            <a:spLocks noChangeArrowheads="1"/>
          </p:cNvSpPr>
          <p:nvPr/>
        </p:nvSpPr>
        <p:spPr bwMode="auto">
          <a:xfrm>
            <a:off x="2190317" y="2057752"/>
            <a:ext cx="41098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自变量</a:t>
            </a:r>
            <a:r>
              <a:rPr lang="en-US" altLang="zh-CN" sz="2000" b="1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zh-CN" altLang="en-US" sz="2000" b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的取值范围：</a:t>
            </a:r>
            <a:r>
              <a:rPr lang="en-US" altLang="zh-CN" sz="2000" b="1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___________.</a:t>
            </a:r>
            <a:endParaRPr lang="en-US" altLang="zh-CN" sz="2000" b="1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Rectangle 7"/>
          <p:cNvSpPr>
            <a:spLocks noChangeArrowheads="1"/>
          </p:cNvSpPr>
          <p:nvPr/>
        </p:nvSpPr>
        <p:spPr bwMode="auto">
          <a:xfrm>
            <a:off x="4847130" y="2583063"/>
            <a:ext cx="1014256" cy="396240"/>
          </a:xfrm>
          <a:prstGeom prst="rect">
            <a:avLst/>
          </a:prstGeom>
          <a:solidFill>
            <a:srgbClr val="FFFF99">
              <a:alpha val="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en-US" altLang="zh-CN" sz="20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960142" y="1452567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/>
              <a:t>探究一：</a:t>
            </a:r>
            <a:endParaRPr lang="zh-CN" altLang="en-US" sz="2000" b="1"/>
          </a:p>
        </p:txBody>
      </p:sp>
      <p:sp>
        <p:nvSpPr>
          <p:cNvPr id="20" name="文本框 19"/>
          <p:cNvSpPr txBox="1"/>
          <p:nvPr/>
        </p:nvSpPr>
        <p:spPr>
          <a:xfrm>
            <a:off x="950084" y="2038702"/>
            <a:ext cx="11515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/>
              <a:t>探究二：</a:t>
            </a:r>
            <a:endParaRPr lang="zh-CN" altLang="en-US" sz="2000" b="1"/>
          </a:p>
        </p:txBody>
      </p:sp>
      <p:sp>
        <p:nvSpPr>
          <p:cNvPr id="21" name="文本框 20"/>
          <p:cNvSpPr txBox="1"/>
          <p:nvPr/>
        </p:nvSpPr>
        <p:spPr>
          <a:xfrm>
            <a:off x="960142" y="2603688"/>
            <a:ext cx="11515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/>
              <a:t>探究三：</a:t>
            </a:r>
            <a:endParaRPr lang="zh-CN" altLang="en-US" sz="2000" b="1"/>
          </a:p>
        </p:txBody>
      </p:sp>
      <p:sp>
        <p:nvSpPr>
          <p:cNvPr id="23" name="Rectangle 39"/>
          <p:cNvSpPr>
            <a:spLocks noChangeArrowheads="1"/>
          </p:cNvSpPr>
          <p:nvPr/>
        </p:nvSpPr>
        <p:spPr bwMode="auto">
          <a:xfrm>
            <a:off x="4672135" y="2044488"/>
            <a:ext cx="1364246" cy="400110"/>
          </a:xfrm>
          <a:prstGeom prst="rect">
            <a:avLst/>
          </a:prstGeom>
          <a:solidFill>
            <a:srgbClr val="FFFF99">
              <a:alpha val="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 i="1">
                <a:solidFill>
                  <a:srgbClr val="FF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n</a:t>
            </a:r>
            <a:r>
              <a:rPr lang="zh-CN" altLang="en-US" sz="2000" b="1">
                <a:solidFill>
                  <a:srgbClr val="FF0000"/>
                </a:solidFill>
                <a:ea typeface="楷体" panose="02010609060101010101" pitchFamily="49" charset="-122"/>
                <a:cs typeface="Times New Roman" panose="02020603050405020304" pitchFamily="18" charset="0"/>
              </a:rPr>
              <a:t>取正整数</a:t>
            </a:r>
          </a:p>
        </p:txBody>
      </p:sp>
      <p:sp>
        <p:nvSpPr>
          <p:cNvPr id="17" name="Rectangle 48"/>
          <p:cNvSpPr>
            <a:spLocks noChangeArrowheads="1"/>
          </p:cNvSpPr>
          <p:nvPr/>
        </p:nvSpPr>
        <p:spPr bwMode="auto">
          <a:xfrm>
            <a:off x="4790107" y="1359733"/>
            <a:ext cx="717997" cy="396240"/>
          </a:xfrm>
          <a:prstGeom prst="rect">
            <a:avLst/>
          </a:prstGeom>
          <a:solidFill>
            <a:srgbClr val="FFFF99">
              <a:alpha val="0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804939" y="3351801"/>
            <a:ext cx="6934553" cy="958512"/>
            <a:chOff x="1057827" y="3342025"/>
            <a:chExt cx="6934553" cy="958512"/>
          </a:xfrm>
        </p:grpSpPr>
        <p:sp>
          <p:nvSpPr>
            <p:cNvPr id="3" name="TextBox 2"/>
            <p:cNvSpPr txBox="1"/>
            <p:nvPr/>
          </p:nvSpPr>
          <p:spPr>
            <a:xfrm>
              <a:off x="1094470" y="3342025"/>
              <a:ext cx="6840760" cy="9435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2000" b="1" smtClean="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注意：自变量的取值范围是函数的一个有机组成部分，通常要根据实际问题确定</a:t>
              </a:r>
              <a:r>
                <a:rPr lang="en-US" altLang="zh-CN" sz="2000" b="1" smtClean="0">
                  <a:solidFill>
                    <a:srgbClr val="002060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.</a:t>
              </a:r>
              <a:endParaRPr lang="zh-CN" altLang="en-US" sz="20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3" name="矩形 12"/>
            <p:cNvSpPr/>
            <p:nvPr/>
          </p:nvSpPr>
          <p:spPr>
            <a:xfrm>
              <a:off x="1057827" y="3381626"/>
              <a:ext cx="6934553" cy="918911"/>
            </a:xfrm>
            <a:prstGeom prst="rect">
              <a:avLst/>
            </a:prstGeom>
            <a:noFill/>
            <a:ln>
              <a:solidFill>
                <a:srgbClr val="7030A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Times New Roman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https://d.book118.com/498135061132006042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26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Times New Roman</vt:lpstr>
      <vt:lpstr>宋体</vt:lpstr>
      <vt:lpstr>黑体</vt:lpstr>
      <vt:lpstr>微软雅黑</vt:lpstr>
      <vt:lpstr>楷体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2024-09-22T04:53:49.020</cp:lastPrinted>
  <dcterms:created xsi:type="dcterms:W3CDTF">2024-09-21T20:53:49Z</dcterms:created>
  <dcterms:modified xsi:type="dcterms:W3CDTF">2024-09-21T20:53:51Z</dcterms:modified>
</cp:coreProperties>
</file>