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242C139-3CB8-4434-8F2F-0AA0E438DD2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1BEE40-60C7-4007-914C-8C614C981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03689F-74B5-4C3A-856B-C3BDE19820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030C76-08DD-4C58-BD30-4455883E5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D8DB20-BC15-4000-9E36-4B470569F1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1438CD-21E2-46C6-B480-B7F91D4F11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F9BB92-60C1-4AC7-BA8F-4B7702673C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761831-EF64-4440-B3FC-62ACF2D14F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4C6227-45D2-4937-B0D6-02CF1FA236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86C5C2-B483-41C5-9BA8-0E8FDDCA4A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828C1-9D6A-482E-89AF-9DC5C683EE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B5A33C-03F4-4C8E-9139-60C4C88965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6BC8C1B-2A2D-4E15-8A6C-D31DF146D14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E09FD48-56F6-4726-8655-DB418AF976C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012243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心理健康从健康的思维方式开始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健康思维的重要性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心理健康与工作</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心理健康与人际关系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心理健康的日常维护</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什么是心理健康？</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心理健康是指一个人在各种压力下依然能够保持平衡和积极的生活状态，以及拥有健康的心理状态。心理健康不仅仅是消除心理疾病，更重要的是通过积极的思维方式和行为习惯来提升个人的幸福感和生活质量。</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为什么重视心理健康？</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心理健康是整体健康的重要组成部分，与身体健康一样重要。</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重要组成部分</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心理健康的状况会影响个人的人际关系、工作表现、生活质量等方面。</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影响多方面</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维护心理健康有助于预防心理问题的产生，提高生活质量。</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预防心理问题</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如何培养良好的心理健康？</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学会应对压力和挫折，培养乐观心态。</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保持积极思维</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注重身心平衡，定期进行心理疏导等活动。</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自我关爱</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寻求社会支持和帮助，分享内心感受。</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建立人际关系</a:t>
            </a:r>
            <a:endParaRPr lang="en-US" sz="3000" b="0" strike="noStrike" spc="-1">
              <a:solidFill>
                <a:srgbClr val="000000"/>
              </a:solidFill>
              <a:latin typeface="Arial"/>
            </a:endParaRPr>
          </a:p>
        </p:txBody>
      </p:sp>
      <p:sp>
        <p:nvSpPr>
          <p:cNvPr id="102"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促进免疫力</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良好心理健康有助于免疫力增强。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减少感冒等疾病发生的机会。</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心理健康与身体健康的关系</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密不可分</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身心健康相辅相成，互相影响。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心理健康问题会对身体健康产生负面影响。</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心理健康是每个人都应该重视的重要议题，通过正面的思维方式和积极的生活态度，我们可以更好地面对生活中的挑战，享受更加丰富、幸福的生活。</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健康思维的重要性</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乐观主义对心理健康的影响</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积极乐观的思维能够让人更快地走出困境</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提升生活满意度</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乐观的心态能够引领一个人走向成功，克服自己的种种障碍</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增加抗挫能力</a:t>
            </a:r>
            <a:endParaRPr lang="en-US" sz="3000" b="0" strike="noStrike" spc="-1">
              <a:solidFill>
                <a:srgbClr val="000000"/>
              </a:solidFill>
              <a:latin typeface="Arial"/>
            </a:endParaRPr>
          </a:p>
        </p:txBody>
      </p:sp>
      <p:sp>
        <p:nvSpPr>
          <p:cNvPr id="130"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更好地适应社会和工作环境</a:t>
            </a:r>
            <a:endParaRPr lang="en-US" sz="2200" b="0" strike="noStrike" spc="-1">
              <a:solidFill>
                <a:srgbClr val="000000"/>
              </a:solidFill>
              <a:latin typeface="Arial"/>
            </a:endParaRPr>
          </a:p>
        </p:txBody>
      </p:sp>
      <p:sp>
        <p:nvSpPr>
          <p:cNvPr id="13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培养适应性思维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应对环境的变化</a:t>
            </a:r>
            <a:endParaRPr lang="en-US" sz="1500" b="0" strike="noStrike" spc="-1">
              <a:solidFill>
                <a:srgbClr val="000000"/>
              </a:solidFill>
              <a:latin typeface="Arial"/>
            </a:endParaRPr>
          </a:p>
        </p:txBody>
      </p:sp>
      <p:sp>
        <p:nvSpPr>
          <p:cNvPr id="1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保持冷静和应对</a:t>
            </a:r>
            <a:endParaRPr lang="en-US" sz="2200" b="0" strike="noStrike" spc="-1">
              <a:solidFill>
                <a:srgbClr val="000000"/>
              </a:solidFill>
              <a:latin typeface="Arial"/>
            </a:endParaRPr>
          </a:p>
        </p:txBody>
      </p:sp>
      <p:sp>
        <p:nvSpPr>
          <p:cNvPr id="13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适应各种情境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应对挑战和压力</a:t>
            </a:r>
            <a:endParaRPr lang="en-US" sz="1500" b="0" strike="noStrike" spc="-1">
              <a:solidFill>
                <a:srgbClr val="000000"/>
              </a:solidFill>
              <a:latin typeface="Arial"/>
            </a:endParaRPr>
          </a:p>
        </p:txBody>
      </p:sp>
      <p:sp>
        <p:nvSpPr>
          <p:cNvPr id="1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思维方式的培养</a:t>
            </a:r>
            <a:endParaRPr lang="en-US" sz="2200" b="0" strike="noStrike" spc="-1">
              <a:solidFill>
                <a:srgbClr val="000000"/>
              </a:solidFill>
              <a:latin typeface="Arial"/>
            </a:endParaRPr>
          </a:p>
        </p:txBody>
      </p:sp>
      <p:sp>
        <p:nvSpPr>
          <p:cNvPr id="13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适应性思维的重要性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应对变化的环境</a:t>
            </a:r>
            <a:endParaRPr lang="en-US" sz="1500" b="0" strike="noStrike" spc="-1">
              <a:solidFill>
                <a:srgbClr val="000000"/>
              </a:solidFill>
              <a:latin typeface="Arial"/>
            </a:endParaRPr>
          </a:p>
        </p:txBody>
      </p:sp>
      <p:sp>
        <p:nvSpPr>
          <p:cNvPr id="14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拥有适应性思维的重要性</a:t>
            </a:r>
            <a:endParaRPr lang="en-US" sz="3600" b="0" strike="noStrike" spc="-1">
              <a:solidFill>
                <a:schemeClr val="dk1"/>
              </a:solidFill>
              <a:latin typeface="Arial"/>
            </a:endParaRPr>
          </a:p>
        </p:txBody>
      </p:sp>
      <p:sp>
        <p:nvSpPr>
          <p:cNvPr id="1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灵活应对各种情境</a:t>
            </a:r>
            <a:endParaRPr lang="en-US" sz="2200" b="0" strike="noStrike" spc="-1">
              <a:solidFill>
                <a:srgbClr val="000000"/>
              </a:solidFill>
              <a:latin typeface="Arial"/>
            </a:endParaRPr>
          </a:p>
        </p:txBody>
      </p:sp>
      <p:sp>
        <p:nvSpPr>
          <p:cNvPr id="14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面对挑战时保持冷静</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适应压力的变化</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心态决定一切</a:t>
            </a:r>
            <a:endParaRPr lang="en-US" sz="3500" b="0" strike="noStrike" spc="-1">
              <a:solidFill>
                <a:srgbClr val="000000"/>
              </a:solidFill>
              <a:latin typeface="Arial"/>
            </a:endParaRPr>
          </a:p>
        </p:txBody>
      </p:sp>
      <p:sp>
        <p:nvSpPr>
          <p:cNvPr id="14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心态决定一个人的一生，无论遇到什么挑战，都要保持积极的心态。乐观的心态能够引领一个人走向成功，克服自己的种种障碍。</a:t>
            </a:r>
            <a:endParaRPr lang="en-US" sz="2500" b="0" strike="noStrike" spc="-1">
              <a:solidFill>
                <a:srgbClr val="000000"/>
              </a:solidFill>
              <a:latin typeface="Arial"/>
            </a:endParaRPr>
          </a:p>
        </p:txBody>
      </p:sp>
      <p:sp>
        <p:nvSpPr>
          <p:cNvPr id="14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积极心态的养成</a:t>
            </a:r>
            <a:endParaRPr lang="en-US" sz="3600" b="0" strike="noStrike" spc="-1">
              <a:solidFill>
                <a:schemeClr val="dk1"/>
              </a:solidFill>
              <a:latin typeface="Arial"/>
            </a:endParaRPr>
          </a:p>
        </p:txBody>
      </p:sp>
      <p:sp>
        <p:nvSpPr>
          <p:cNvPr id="14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通过不断的思考和实践</a:t>
            </a:r>
            <a:endParaRPr lang="en-US" sz="1500" b="0" strike="noStrike" spc="-1">
              <a:solidFill>
                <a:srgbClr val="000000"/>
              </a:solidFill>
              <a:latin typeface="Arial"/>
            </a:endParaRPr>
          </a:p>
        </p:txBody>
      </p:sp>
      <p:sp>
        <p:nvSpPr>
          <p:cNvPr id="15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培养积极心态</a:t>
            </a:r>
            <a:endParaRPr lang="en-US" sz="2200" b="0" strike="noStrike" spc="-1">
              <a:solidFill>
                <a:srgbClr val="000000"/>
              </a:solidFill>
              <a:latin typeface="Arial"/>
            </a:endParaRPr>
          </a:p>
        </p:txBody>
      </p:sp>
      <p:sp>
        <p:nvSpPr>
          <p:cNvPr id="15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认识问题存在，保持对未来的信心</a:t>
            </a:r>
            <a:endParaRPr lang="en-US" sz="1500" b="0" strike="noStrike" spc="-1">
              <a:solidFill>
                <a:srgbClr val="000000"/>
              </a:solidFill>
              <a:latin typeface="Arial"/>
            </a:endParaRPr>
          </a:p>
        </p:txBody>
      </p:sp>
      <p:sp>
        <p:nvSpPr>
          <p:cNvPr id="15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寻找解决问题的方法</a:t>
            </a:r>
            <a:endParaRPr lang="en-US" sz="2200" b="0" strike="noStrike" spc="-1">
              <a:solidFill>
                <a:srgbClr val="000000"/>
              </a:solidFill>
              <a:latin typeface="Arial"/>
            </a:endParaRPr>
          </a:p>
        </p:txBody>
      </p:sp>
      <p:sp>
        <p:nvSpPr>
          <p:cNvPr id="15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心态决定一个人的一生</a:t>
            </a:r>
            <a:endParaRPr lang="en-US" sz="1500" b="0" strike="noStrike" spc="-1">
              <a:solidFill>
                <a:srgbClr val="000000"/>
              </a:solidFill>
              <a:latin typeface="Arial"/>
            </a:endParaRPr>
          </a:p>
        </p:txBody>
      </p:sp>
      <p:sp>
        <p:nvSpPr>
          <p:cNvPr id="15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重视心态对健康的影响</a:t>
            </a:r>
            <a:endParaRPr lang="en-US" sz="2200" b="0" strike="noStrike" spc="-1">
              <a:solidFill>
                <a:srgbClr val="000000"/>
              </a:solidFill>
              <a:latin typeface="Arial"/>
            </a:endParaRPr>
          </a:p>
        </p:txBody>
      </p:sp>
      <p:sp>
        <p:nvSpPr>
          <p:cNvPr id="15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心理健康的重要性</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心理健康是人们身心健康的基石，对个人的生活质量和社会功能起着至关重要的作用。一个健康的思维方式可以帮助个人更好地应对各种情况，提升生活幸福感和工作效率。</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心理健康与工作</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工作压力与心理健康</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高强度的工作压力可能导致心理健康问题，例如焦虑、抑郁等。良好的心理健康状态能够提高工作效率，减少工作失误率。</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建立工作与生活的平衡</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维持心理健康的重要因素</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过度工作会加重心理压力</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合理规划工作和生活，给自己充足的休息时间，保持生活的多样性</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方法</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团队协作与心理健康</a:t>
            </a:r>
            <a:endParaRPr lang="en-US" sz="3600" b="0" strike="noStrike" spc="-1">
              <a:solidFill>
                <a:schemeClr val="dk1"/>
              </a:solidFill>
              <a:latin typeface="Arial"/>
            </a:endParaRPr>
          </a:p>
        </p:txBody>
      </p:sp>
      <p:sp>
        <p:nvSpPr>
          <p:cNvPr id="17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有利于员工的心理健康，增强工作的幸福感和归属感</a:t>
            </a:r>
            <a:endParaRPr lang="en-US" sz="2000" b="0" strike="noStrike" spc="-1">
              <a:solidFill>
                <a:srgbClr val="000000"/>
              </a:solidFill>
              <a:latin typeface="Arial"/>
            </a:endParaRPr>
          </a:p>
        </p:txBody>
      </p:sp>
      <p:sp>
        <p:nvSpPr>
          <p:cNvPr id="17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团队协作</a:t>
            </a:r>
            <a:endParaRPr lang="en-US" sz="3000" b="0" strike="noStrike" spc="-1">
              <a:solidFill>
                <a:srgbClr val="000000"/>
              </a:solidFill>
              <a:latin typeface="Arial"/>
            </a:endParaRPr>
          </a:p>
        </p:txBody>
      </p:sp>
      <p:sp>
        <p:nvSpPr>
          <p:cNvPr id="17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共同克服工作中的困难和挑战</a:t>
            </a:r>
            <a:endParaRPr lang="en-US" sz="2000" b="0" strike="noStrike" spc="-1">
              <a:solidFill>
                <a:srgbClr val="000000"/>
              </a:solidFill>
              <a:latin typeface="Arial"/>
            </a:endParaRPr>
          </a:p>
        </p:txBody>
      </p:sp>
      <p:sp>
        <p:nvSpPr>
          <p:cNvPr id="18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支持与帮助</a:t>
            </a:r>
            <a:endParaRPr lang="en-US" sz="3000" b="0" strike="noStrike" spc="-1">
              <a:solidFill>
                <a:srgbClr val="000000"/>
              </a:solidFill>
              <a:latin typeface="Arial"/>
            </a:endParaRPr>
          </a:p>
        </p:txBody>
      </p:sp>
      <p:sp>
        <p:nvSpPr>
          <p:cNvPr id="184"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积极心态</a:t>
            </a:r>
            <a:endParaRPr lang="en-US" sz="2200" b="0" strike="noStrike" spc="-1">
              <a:solidFill>
                <a:srgbClr val="000000"/>
              </a:solidFill>
              <a:latin typeface="Arial"/>
            </a:endParaRPr>
          </a:p>
        </p:txBody>
      </p:sp>
      <p:sp>
        <p:nvSpPr>
          <p:cNvPr id="18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帮助人们更好地应对工作中的各种困难</a:t>
            </a:r>
            <a:endParaRPr lang="en-US" sz="1500" b="0" strike="noStrike" spc="-1">
              <a:solidFill>
                <a:srgbClr val="000000"/>
              </a:solidFill>
              <a:latin typeface="Arial"/>
            </a:endParaRPr>
          </a:p>
        </p:txBody>
      </p:sp>
      <p:sp>
        <p:nvSpPr>
          <p:cNvPr id="18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工作中的心态调整</a:t>
            </a:r>
            <a:endParaRPr lang="en-US" sz="3600" b="0" strike="noStrike" spc="-1">
              <a:solidFill>
                <a:schemeClr val="dk1"/>
              </a:solidFill>
              <a:latin typeface="Arial"/>
            </a:endParaRPr>
          </a:p>
        </p:txBody>
      </p:sp>
      <p:sp>
        <p:nvSpPr>
          <p:cNvPr id="19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挑战和压力</a:t>
            </a:r>
            <a:endParaRPr lang="en-US" sz="2200" b="0" strike="noStrike" spc="-1">
              <a:solidFill>
                <a:srgbClr val="000000"/>
              </a:solidFill>
              <a:latin typeface="Arial"/>
            </a:endParaRPr>
          </a:p>
        </p:txBody>
      </p:sp>
      <p:sp>
        <p:nvSpPr>
          <p:cNvPr id="19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学会适当调整自己的心态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寻找解决问题的方法</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https://d.book118.com/505012243014011130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心理健康从健康的思维方式开始</vt:lpstr>
      <vt:lpstr>目录</vt:lpstr>
      <vt:lpstr>第1章 简介</vt:lpstr>
      <vt:lpstr> </vt:lpstr>
      <vt:lpstr>为什么重视心理健康？</vt:lpstr>
      <vt:lpstr>如何培养良好的心理健康？</vt:lpstr>
      <vt:lpstr>心理健康与身体健康的关系</vt:lpstr>
      <vt:lpstr>结语</vt:lpstr>
      <vt:lpstr>第2章 健康思维的重要性</vt:lpstr>
      <vt:lpstr>乐观主义对心理健康的影响</vt:lpstr>
      <vt:lpstr>拥有适应性思维的重要性</vt:lpstr>
      <vt:lpstr> </vt:lpstr>
      <vt:lpstr>积极心态的养成</vt:lpstr>
      <vt:lpstr>心理健康的重要性</vt:lpstr>
      <vt:lpstr>第三章 心理健康与工作</vt:lpstr>
      <vt:lpstr> </vt:lpstr>
      <vt:lpstr>建立工作与生活的平衡</vt:lpstr>
      <vt:lpstr>团队协作与心理健康</vt:lpstr>
      <vt:lpstr>工作中的心态调整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2024-09-29T14:49:26.924</cp:lastPrinted>
  <dcterms:created xsi:type="dcterms:W3CDTF">2024-09-29T06:49:26Z</dcterms:created>
  <dcterms:modified xsi:type="dcterms:W3CDTF">2024-09-29T06:49:28Z</dcterms:modified>
</cp:coreProperties>
</file>