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79C0AE1-EF34-48AC-ADDE-C108838AE89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DDBEDE-F026-4607-ADB3-C3CD5A2E8BE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1D27186-D350-4D19-8FD7-E32C50E015E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57C3B7A-8379-4DDF-BF30-947CBE6A357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9BBE612-0B1C-40DF-A8A3-9717AA1FBB7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3910224-D291-43C0-8FAE-28C7AB0958B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B0F2AF9-EC74-47C5-986D-BCD43BB6C51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1865A0A-9045-41EA-BE64-3423C5DAF98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405EB0D-65D9-4901-9018-03B97578848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5BF2843-15D3-4E3A-AD9C-A6BDF1094F5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04BD071-20C2-461B-9587-1CB85B47C90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Relationship Id="rId4" Type="http://schemas.openxmlformats.org/officeDocument/2006/relationships/image" Target="../media/image3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4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4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2.jpeg" /><Relationship Id="rId3" Type="http://schemas.openxmlformats.org/officeDocument/2006/relationships/image" Target="../media/image4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0502410334301104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2182462" y="3823480"/>
            <a:ext cx="7827077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2"/>
            <a:ext cx="12191993" cy="1584959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833872"/>
            <a:ext cx="12192000" cy="1024128"/>
          </a:xfrm>
          <a:prstGeom prst="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1975806" y="2788085"/>
            <a:ext cx="8240388" cy="862965"/>
          </a:xfrm>
          <a:prstGeom prst="rect">
            <a:avLst/>
          </a:prstGeom>
        </p:spPr>
        <p:txBody>
          <a:bodyPr vert="horz" wrap="square" lIns="91440" tIns="45720" rIns="91440" bIns="45720" rtlCol="0" anchor="b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0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酒店公共区域员工销售技巧培训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937259" y="4058769"/>
            <a:ext cx="2317493" cy="4819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595215" y="4540734"/>
            <a:ext cx="3001580" cy="4819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2024-01-06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00000">
            <a:off x="-2466408" y="749879"/>
            <a:ext cx="5828632" cy="5828632"/>
          </a:xfrm>
          <a:prstGeom prst="roundRect">
            <a:avLst>
              <a:gd name="adj" fmla="val 8367"/>
            </a:avLst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2700000">
            <a:off x="-2472177" y="514684"/>
            <a:ext cx="5828632" cy="5828632"/>
          </a:xfrm>
          <a:prstGeom prst="roundRect">
            <a:avLst>
              <a:gd name="adj" fmla="val 83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5044057" y="932800"/>
            <a:ext cx="6350425" cy="4992399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销售技巧基础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产品知识及酒店服务介绍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销售策略与技巧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团队协作与跨部门合作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客户关系管理与维护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实战演练与案例分析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4327" y="2845118"/>
            <a:ext cx="2621378" cy="11677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</a:pPr>
            <a:r>
              <a:rPr lang="en-US" sz="6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081312" y="881760"/>
            <a:ext cx="4145173" cy="1503638"/>
            <a:chOff x="4081312" y="881760"/>
            <a:chExt cx="4145173" cy="1503638"/>
          </a:xfrm>
        </p:grpSpPr>
        <p:sp>
          <p:nvSpPr>
            <p:cNvPr id="7" name="TextBox 7"/>
            <p:cNvSpPr txBox="1"/>
            <p:nvPr/>
          </p:nvSpPr>
          <p:spPr>
            <a:xfrm>
              <a:off x="4081312" y="881760"/>
              <a:ext cx="4145173" cy="1503638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75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销售技巧基础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密切观察客户的言行举止，倾听他们的需求和期望。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观察和倾听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75" r="16675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提问技巧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需求分析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75" r="1667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运用开放式问题，引导客户表达更多信息。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根据客户的反馈，分析他们的真实需求和潜在需求。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了解客户需求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用简洁明了的语言传达信息，避免使用专业术语。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清晰表达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认真倾听客户的意见和反馈，给予回应和关注。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积极倾听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注意肢体语言和面部表情，保持友好和尊重的态度。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非语言沟通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有效沟通技巧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698" b="269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建立良好关系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真诚关心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表达对客户的关心和关注，让他们感受到温暖和重视。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建立信任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通过诚实、可靠的行为，赢得客户的信任和尊重。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长期维护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与客户保持长期联系，提供持续的服务和支持，巩固关系。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081312" y="881760"/>
            <a:ext cx="4145173" cy="1503638"/>
            <a:chOff x="4081312" y="881760"/>
            <a:chExt cx="4145173" cy="1503638"/>
          </a:xfrm>
        </p:grpSpPr>
        <p:sp>
          <p:nvSpPr>
            <p:cNvPr id="7" name="TextBox 7"/>
            <p:cNvSpPr txBox="1"/>
            <p:nvPr/>
          </p:nvSpPr>
          <p:spPr>
            <a:xfrm>
              <a:off x="4081312" y="881760"/>
              <a:ext cx="4145173" cy="1503638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75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产品知识及酒店服务介绍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酒店拥有各类客房、会议室、餐厅、健身房等一流设施，为宾客提供舒适的住宿和会议环境。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设施概览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酒店注重宾客体验，提供24小时前台服务、行李寄存、洗衣服务等，满足宾客不同需求。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服务特色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t="12500" b="12500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酒店位于市中心或景区周边，交通便利，方便宾客出行游览。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地理位置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酒店设施与服务概述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价格策略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酒店根据市场需求和竞争状况，制定合理的价格策略，同时提供不同时段的优惠政策，如提前预订、连住优惠等。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房型介绍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酒店拥有标准间、豪华间、套房等多种房型，每间客房均配备高品质床品、卫浴用品等设施。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预订方式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宾客可以通过酒店官网、电话、第三方平台等多种方式进行预订，享受便捷的服务。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房型、价格及优惠政策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54963" y="203417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酒店提供中餐厅、西餐厅、咖啡厅等多种餐饮选择，满足宾客不同口味需求。同时提供客房送餐服务，让宾客享受舒适的用餐体验。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54963" y="157583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餐饮服务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54963" y="353004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酒店配备健身房、游泳池、SPA中心等娱乐设施，为宾客提供丰富多彩的休闲娱乐活动。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54963" y="307170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娱乐设施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54963" y="5118981"/>
            <a:ext cx="60183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酒店还提供商务中心、礼宾服务、旅游咨询等附加服务，满足宾客商务出行和旅游度假的需求。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54963" y="4660638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其他服务</a:t>
            </a: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708" r="16708"/>
          <a:stretch>
            <a:fillRect/>
          </a:stretch>
        </p:blipFill>
        <p:spPr>
          <a:xfrm>
            <a:off x="7676035" y="2524948"/>
            <a:ext cx="2887741" cy="2887741"/>
          </a:xfrm>
          <a:prstGeom prst="ellipse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8663168" y="1482987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921648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0386775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8906663" y="1691796"/>
            <a:ext cx="426486" cy="426486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10639092" y="4837698"/>
            <a:ext cx="426194" cy="426194"/>
          </a:xfrm>
          <a:custGeom>
            <a:rect l="l" t="t" r="r" b="b"/>
            <a:pathLst>
              <a:path w="304800" h="304800">
                <a:moveTo>
                  <a:pt x="152400" y="190500"/>
                </a:moveTo>
                <a:cubicBezTo>
                  <a:pt x="152400" y="169459"/>
                  <a:pt x="169459" y="152400"/>
                  <a:pt x="190500" y="152400"/>
                </a:cubicBezTo>
                <a:cubicBezTo>
                  <a:pt x="211541" y="152400"/>
                  <a:pt x="228600" y="169459"/>
                  <a:pt x="228600" y="190500"/>
                </a:cubicBezTo>
                <a:cubicBezTo>
                  <a:pt x="228600" y="211541"/>
                  <a:pt x="211541" y="228600"/>
                  <a:pt x="190500" y="228600"/>
                </a:cubicBezTo>
                <a:cubicBezTo>
                  <a:pt x="169459" y="228600"/>
                  <a:pt x="152400" y="211541"/>
                  <a:pt x="152400" y="190500"/>
                </a:cubicBezTo>
                <a:close/>
                <a:moveTo>
                  <a:pt x="266700" y="76200"/>
                </a:moveTo>
                <a:lnTo>
                  <a:pt x="235372" y="12925"/>
                </a:lnTo>
                <a:cubicBezTo>
                  <a:pt x="232801" y="5410"/>
                  <a:pt x="225695" y="0"/>
                  <a:pt x="217284" y="0"/>
                </a:cubicBezTo>
                <a:lnTo>
                  <a:pt x="164973" y="0"/>
                </a:lnTo>
                <a:cubicBezTo>
                  <a:pt x="156467" y="0"/>
                  <a:pt x="149295" y="5544"/>
                  <a:pt x="146837" y="13192"/>
                </a:cubicBezTo>
                <a:lnTo>
                  <a:pt x="114338" y="76200"/>
                </a:lnTo>
                <a:lnTo>
                  <a:pt x="38100" y="76200"/>
                </a:lnTo>
                <a:cubicBezTo>
                  <a:pt x="17059" y="76200"/>
                  <a:pt x="0" y="93259"/>
                  <a:pt x="0" y="114300"/>
                </a:cubicBezTo>
                <a:lnTo>
                  <a:pt x="0" y="304800"/>
                </a:lnTo>
                <a:lnTo>
                  <a:pt x="304800" y="304800"/>
                </a:lnTo>
                <a:lnTo>
                  <a:pt x="304800" y="114300"/>
                </a:lnTo>
                <a:cubicBezTo>
                  <a:pt x="304800" y="93259"/>
                  <a:pt x="287760" y="76200"/>
                  <a:pt x="266700" y="76200"/>
                </a:cubicBezTo>
                <a:close/>
                <a:moveTo>
                  <a:pt x="57150" y="152400"/>
                </a:moveTo>
                <a:cubicBezTo>
                  <a:pt x="46625" y="152400"/>
                  <a:pt x="38100" y="143875"/>
                  <a:pt x="38100" y="133350"/>
                </a:cubicBezTo>
                <a:cubicBezTo>
                  <a:pt x="38100" y="122825"/>
                  <a:pt x="46625" y="114300"/>
                  <a:pt x="57150" y="114300"/>
                </a:cubicBezTo>
                <a:cubicBezTo>
                  <a:pt x="67675" y="114300"/>
                  <a:pt x="76200" y="122825"/>
                  <a:pt x="76200" y="133350"/>
                </a:cubicBezTo>
                <a:cubicBezTo>
                  <a:pt x="76200" y="143875"/>
                  <a:pt x="67675" y="152400"/>
                  <a:pt x="57150" y="152400"/>
                </a:cubicBezTo>
                <a:close/>
                <a:moveTo>
                  <a:pt x="190500" y="266700"/>
                </a:moveTo>
                <a:cubicBezTo>
                  <a:pt x="148419" y="266700"/>
                  <a:pt x="114300" y="232581"/>
                  <a:pt x="114300" y="190500"/>
                </a:cubicBezTo>
                <a:cubicBezTo>
                  <a:pt x="114300" y="148419"/>
                  <a:pt x="148419" y="114300"/>
                  <a:pt x="190500" y="114300"/>
                </a:cubicBezTo>
                <a:cubicBezTo>
                  <a:pt x="232581" y="114300"/>
                  <a:pt x="266700" y="148419"/>
                  <a:pt x="266700" y="190500"/>
                </a:cubicBezTo>
                <a:cubicBezTo>
                  <a:pt x="266700" y="232581"/>
                  <a:pt x="232581" y="266700"/>
                  <a:pt x="190500" y="26670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7137949" y="4833774"/>
            <a:ext cx="482811" cy="482811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餐饮、娱乐等附加服务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081312" y="881760"/>
            <a:ext cx="4145173" cy="1503638"/>
            <a:chOff x="4081312" y="881760"/>
            <a:chExt cx="4145173" cy="1503638"/>
          </a:xfrm>
        </p:grpSpPr>
        <p:sp>
          <p:nvSpPr>
            <p:cNvPr id="7" name="TextBox 7"/>
            <p:cNvSpPr txBox="1"/>
            <p:nvPr/>
          </p:nvSpPr>
          <p:spPr>
            <a:xfrm>
              <a:off x="4081312" y="881760"/>
              <a:ext cx="4145173" cy="1503638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75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销售策略与技巧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通过观察和沟通，了解客户的旅行目的、预算、特殊需求等信息。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了解客户需求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8125" r="8125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根据客户需求，推荐适合的房型、餐饮、娱乐等服务，并提供详细的介绍和说明。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提供个性化建议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根据客户反馈和市场变化，及时调整销售策略，以满足客户不断变化的需求。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灵活调整策略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针对不同客户需求制定销售策略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积极解决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及时采取措施解决客户的问题，如提供替代方案、给予适当补偿等。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跟进和反馈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在问题解决后，跟进客户反馈，确保客户满意，并总结经验教训，避免类似问题再次发生。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倾听和理解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认真倾听客户的投诉或异议，理解客户的立场和感受。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处理客户异议和投诉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https://d.book118.com/505024103343011041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BEF"/>
      </a:lt1>
      <a:dk2>
        <a:srgbClr val="351E00"/>
      </a:dk2>
      <a:lt2>
        <a:srgbClr val="FFFFFF"/>
      </a:lt2>
      <a:accent1>
        <a:srgbClr val="FF6D1B"/>
      </a:accent1>
      <a:accent2>
        <a:srgbClr val="FF9000"/>
      </a:accent2>
      <a:accent3>
        <a:srgbClr val="C76900"/>
      </a:accent3>
      <a:accent4>
        <a:srgbClr val="FF6E40"/>
      </a:accent4>
      <a:accent5>
        <a:srgbClr val="FF855E"/>
      </a:accent5>
      <a:accent6>
        <a:srgbClr val="B993D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77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2024-09-02T20:33:54.845</cp:lastPrinted>
  <dcterms:created xsi:type="dcterms:W3CDTF">2024-09-02T12:33:54Z</dcterms:created>
  <dcterms:modified xsi:type="dcterms:W3CDTF">2024-09-02T12:33:57Z</dcterms:modified>
</cp:coreProperties>
</file>