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13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9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28DCE-4863-43D5-AA97-F12B10513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FF19A-5B11-4722-8737-86376F4C7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F438E-BC16-4DA5-9CE5-C64EBA7B4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719BE-88E4-4A5C-89F4-DD23EC37A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2FE6A8-2732-47D5-91B5-96979AD88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E028EB-2151-426A-8A58-E2EF5711E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6BEB2B-792C-45EB-B0C6-9085DFD13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3B3FB-4967-4391-975F-EB56AEB52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C6877-0C9C-49E8-BEE4-03C7552D6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FD93A-B5D4-4451-B106-8EF31A00C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C0A0E-ADF3-4D0C-857D-3078D9AEB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1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196537" y="2409825"/>
            <a:ext cx="7798926" cy="1467387"/>
          </a:xfrm>
        </p:spPr>
        <p:txBody>
          <a:bodyPr vert="horz" wrap="square" lIns="101600" tIns="0" rIns="76200" bIns="0" rtlCol="0" anchor="ctr" anchorCtr="0">
            <a:normAutofit/>
          </a:bodyPr>
          <a:lstStyle>
            <a:lvl1pPr marL="0" marR="0" indent="0" algn="ctr" fontAlgn="auto">
              <a:lnSpc>
                <a:spcPct val="120000"/>
              </a:lnSpc>
              <a:buClrTx/>
              <a:buSzTx/>
              <a:buFontTx/>
              <a:buNone/>
              <a:defRPr kumimoji="0" lang="zh-CN" altLang="en-US" sz="8600" b="0" i="0" u="none" strike="noStrike" cap="none" spc="400" normalizeH="0" baseline="0" noProof="1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lnSpc>
                <a:spcPct val="120000"/>
              </a:lnSpc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2196537" y="3920658"/>
            <a:ext cx="7798926" cy="426669"/>
          </a:xfrm>
        </p:spPr>
        <p:txBody>
          <a:bodyPr vert="horz" wrap="square" tIns="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b="0" i="0" spc="1000">
                <a:solidFill>
                  <a:schemeClr val="dk1">
                    <a:lumMod val="100000"/>
                  </a:schemeClr>
                </a:solidFill>
                <a:latin typeface="+mn-ea"/>
                <a:ea typeface="+mn-ea"/>
                <a:cs typeface="汉仪正圆 55简" panose="00020600040101010101" charset="-122"/>
              </a:defRPr>
            </a:lvl1pPr>
          </a:lstStyle>
          <a:p>
            <a:pPr marL="0" lvl="0" algn="ctr">
              <a:lnSpc>
                <a:spcPct val="120000"/>
              </a:lnSpc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2196537" y="1564148"/>
            <a:ext cx="7798926" cy="748482"/>
          </a:xfrm>
        </p:spPr>
        <p:txBody>
          <a:bodyPr vert="horz" wrap="square" lIns="101600" tIns="0" rIns="82550" bIns="0" rtlCol="0" anchor="b" anchorCtr="0">
            <a:normAutofit/>
          </a:bodyPr>
          <a:lstStyle>
            <a:lvl1pPr marL="0" indent="0" algn="ctr">
              <a:buNone/>
              <a:defRPr kumimoji="0" lang="zh-CN" altLang="en-US" sz="2800" b="0" i="0" u="none" strike="noStrike" cap="none" spc="550" normalizeH="0" baseline="0" noProof="1">
                <a:solidFill>
                  <a:schemeClr val="dk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4764986" y="4610295"/>
            <a:ext cx="2662030" cy="516109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>
                <a:solidFill>
                  <a:schemeClr val="lt1"/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476609" y="449943"/>
            <a:ext cx="7238782" cy="1375681"/>
          </a:xfrm>
          <a:noFill/>
        </p:spPr>
        <p:txBody>
          <a:bodyPr wrap="square" rtlCol="0" anchor="b" anchorCtr="0">
            <a:normAutofit fontScale="90000"/>
          </a:bodyPr>
          <a:lstStyle>
            <a:lvl1pPr algn="ctr">
              <a:defRPr lang="zh-CN" altLang="en-US" sz="4200" spc="3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 algn="ctr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129284" y="3333694"/>
            <a:ext cx="7933432" cy="1267460"/>
          </a:xfrm>
          <a:noFill/>
          <a:ln>
            <a:noFill/>
          </a:ln>
        </p:spPr>
        <p:txBody>
          <a:bodyPr vert="horz" wrap="square" lIns="101600" tIns="0" rIns="76200" bIns="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600" b="0" i="0" u="none" strike="noStrike" cap="none" spc="0" normalizeH="0" baseline="0">
                <a:solidFill>
                  <a:schemeClr val="dk1"/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lnSpc>
                <a:spcPct val="120000"/>
              </a:lnSpc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02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2733822" y="4685562"/>
            <a:ext cx="6724357" cy="521379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000">
                <a:solidFill>
                  <a:schemeClr val="dk1"/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2129283" y="1651682"/>
            <a:ext cx="7933431" cy="1558234"/>
          </a:xfrm>
          <a:noFill/>
          <a:ln>
            <a:noFill/>
          </a:ln>
        </p:spPr>
        <p:txBody>
          <a:bodyPr wrap="square" tIns="0" bIns="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9600" b="1" spc="100">
                <a:ln w="28575">
                  <a:solidFill>
                    <a:schemeClr val="accent1">
                      <a:lumMod val="50000"/>
                    </a:schemeClr>
                  </a:solidFill>
                </a:ln>
                <a:noFill/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矩形 10"/>
          <p:cNvSpPr/>
          <p:nvPr userDrawn="1">
            <p:custDataLst>
              <p:tags r:id="rId9"/>
            </p:custDataLst>
          </p:nvPr>
        </p:nvSpPr>
        <p:spPr>
          <a:xfrm>
            <a:off x="5313584" y="3175579"/>
            <a:ext cx="1564831" cy="7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5400">
              <a:solidFill>
                <a:schemeClr val="lt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2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364795" y="1422400"/>
            <a:ext cx="7462410" cy="1897380"/>
          </a:xfrm>
          <a:ln w="3175">
            <a:miter lim="400000"/>
          </a:ln>
        </p:spPr>
        <p:txBody>
          <a:bodyPr vert="horz" wrap="square" lIns="101600" tIns="38100" rIns="635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9200" b="0" i="0" u="none" strike="noStrike" cap="none" spc="300" normalizeH="0" baseline="0" noProof="1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  <a:cs typeface="优设标题黑" panose="00000500000000000000" charset="-122"/>
                <a:sym typeface="优设标题黑" panose="00000500000000000000" charset="-122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76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2364160" y="3372303"/>
            <a:ext cx="7463680" cy="867537"/>
          </a:xfrm>
          <a:ln w="3175">
            <a:miter lim="400000"/>
          </a:ln>
        </p:spPr>
        <p:txBody>
          <a:bodyPr vert="horz" wrap="square" lIns="101600" tIns="38100" rIns="76200" bIns="38100" rtlCol="0">
            <a:normAutofit/>
          </a:bodyPr>
          <a:lstStyle>
            <a:lvl1pPr marL="0" indent="0" algn="ctr">
              <a:buNone/>
              <a:defRPr kumimoji="0" lang="zh-CN" altLang="en-US" b="0" i="0" u="none" strike="noStrike" cap="none" spc="200" normalizeH="0" baseline="0" noProof="1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cs typeface="优设标题黑" panose="00000500000000000000" charset="-122"/>
                <a:sym typeface="优设标题黑" panose="00000500000000000000" charset="-122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署名占位符 10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3944675" y="4462907"/>
            <a:ext cx="4302650" cy="659625"/>
          </a:xfrm>
          <a:ln w="3175">
            <a:miter lim="400000"/>
          </a:ln>
        </p:spPr>
        <p:txBody>
          <a:bodyPr wrap="square" lIns="101600" tIns="0" rIns="82550" bIns="0">
            <a:normAutofit/>
          </a:bodyPr>
          <a:lstStyle>
            <a:lvl1pPr marL="0" indent="0" algn="ctr">
              <a:buNone/>
              <a:defRPr lang="zh-CN" altLang="en-US" spc="150">
                <a:solidFill>
                  <a:schemeClr val="accent1">
                    <a:lumMod val="50000"/>
                  </a:schemeClr>
                </a:solidFill>
                <a:latin typeface="+mn-ea"/>
                <a:ea typeface="+mn-ea"/>
                <a:cs typeface="OPPOSans-R"/>
              </a:defRPr>
            </a:lvl1pPr>
          </a:lstStyle>
          <a:p>
            <a:pPr marL="0" lvl="0" algn="ctr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png" /><Relationship Id="rId13" Type="http://schemas.openxmlformats.org/officeDocument/2006/relationships/tags" Target="../tags/tag64.xml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tags" Target="../tags/tag68.xml" /><Relationship Id="rId18" Type="http://schemas.openxmlformats.org/officeDocument/2006/relationships/tags" Target="../tags/tag69.xml" /><Relationship Id="rId19" Type="http://schemas.openxmlformats.org/officeDocument/2006/relationships/tags" Target="../tags/tag70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幻灯片8"/>
          <p:cNvPicPr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127" r:id="rId2"/>
    <p:sldLayoutId id="2147497128" r:id="rId3"/>
    <p:sldLayoutId id="2147497129" r:id="rId4"/>
    <p:sldLayoutId id="2147497130" r:id="rId5"/>
    <p:sldLayoutId id="2147497131" r:id="rId6"/>
    <p:sldLayoutId id="2147497132" r:id="rId7"/>
    <p:sldLayoutId id="2147497133" r:id="rId8"/>
    <p:sldLayoutId id="2147497134" r:id="rId9"/>
    <p:sldLayoutId id="2147497135" r:id="rId10"/>
    <p:sldLayoutId id="214749713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02433104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幼儿语言表达技巧的培养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 fontScale="90000" lnSpcReduction="1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年份"/>
          <p:cNvSpPr>
            <a:spLocks noGrp="1"/>
          </p:cNvSpPr>
          <p:nvPr>
            <p:ph type="body" sz="quarter" idx="15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 fontScale="80000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02" name="序号"/>
          <p:cNvSpPr txBox="1"/>
          <p:nvPr>
            <p:custDataLst>
              <p:tags r:id="rId3"/>
            </p:custDataLst>
          </p:nvPr>
        </p:nvSpPr>
        <p:spPr>
          <a:xfrm>
            <a:off x="847685" y="2443455"/>
            <a:ext cx="622800" cy="6228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4"/>
            </p:custDataLst>
          </p:nvPr>
        </p:nvSpPr>
        <p:spPr>
          <a:xfrm>
            <a:off x="1624427" y="2443454"/>
            <a:ext cx="2579653" cy="62279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了解幼儿语言发展特点</a:t>
            </a:r>
            <a:endParaRPr lang="zh-CN" altLang="en-US" sz="2400" b="1" spc="3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5"/>
            </p:custDataLst>
          </p:nvPr>
        </p:nvSpPr>
        <p:spPr>
          <a:xfrm>
            <a:off x="4417803" y="2443455"/>
            <a:ext cx="622800" cy="6228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6"/>
            </p:custDataLst>
          </p:nvPr>
        </p:nvSpPr>
        <p:spPr>
          <a:xfrm>
            <a:off x="5194545" y="2443454"/>
            <a:ext cx="2579653" cy="62279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创造良好的语言环境</a:t>
            </a:r>
            <a:endParaRPr lang="zh-CN" altLang="en-US" sz="2400" b="1" spc="3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0" name="序号"/>
          <p:cNvSpPr txBox="1"/>
          <p:nvPr>
            <p:custDataLst>
              <p:tags r:id="rId7"/>
            </p:custDataLst>
          </p:nvPr>
        </p:nvSpPr>
        <p:spPr>
          <a:xfrm>
            <a:off x="7987920" y="2443455"/>
            <a:ext cx="622800" cy="6228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8"/>
            </p:custDataLst>
          </p:nvPr>
        </p:nvSpPr>
        <p:spPr>
          <a:xfrm>
            <a:off x="8764662" y="2443454"/>
            <a:ext cx="2579653" cy="62279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通过游戏培养语言表达能力</a:t>
            </a:r>
            <a:endParaRPr lang="zh-CN" altLang="en-US" sz="2400" b="1" spc="3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847685" y="3791745"/>
            <a:ext cx="622800" cy="6228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1624427" y="3791744"/>
            <a:ext cx="2579653" cy="62279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利用多媒体资源进行语言训练</a:t>
            </a:r>
            <a:endParaRPr lang="zh-CN" altLang="en-US" sz="2400" b="1" spc="3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4417803" y="3791745"/>
            <a:ext cx="622800" cy="6228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5194545" y="3791744"/>
            <a:ext cx="2579653" cy="62279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培养幼儿的语言自信心</a:t>
            </a:r>
            <a:endParaRPr lang="zh-CN" altLang="en-US" sz="2400" b="1" spc="3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7987920" y="3791745"/>
            <a:ext cx="622800" cy="6228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4"/>
            </p:custDataLst>
          </p:nvPr>
        </p:nvSpPr>
        <p:spPr>
          <a:xfrm>
            <a:off x="8764662" y="3791744"/>
            <a:ext cx="2579653" cy="62279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提高幼儿的语言组织能力</a:t>
            </a:r>
            <a:endParaRPr lang="zh-CN" altLang="en-US" sz="2400" b="1" spc="3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3030"/>
          </a:bodyPr>
          <a:lstStyle/>
          <a:p>
            <a:r>
              <a:rPr lang="zh-CN" altLang="en-US"/>
              <a:t>了解幼儿语言发展特点</a:t>
            </a:r>
            <a:endParaRPr lang="zh-CN" altLang="en-US"/>
          </a:p>
        </p:txBody>
      </p:sp>
      <p:sp>
        <p:nvSpPr>
          <p:cNvPr id="104885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5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72708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语言发展阶段</a:t>
            </a:r>
            <a:endParaRPr lang="zh-CN" altLang="en-US"/>
          </a:p>
        </p:txBody>
      </p:sp>
      <p:sp>
        <p:nvSpPr>
          <p:cNvPr id="104890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婴儿期：从出生到大约1岁，以简单的发音和模仿为主。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0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幼儿期：1岁到3岁左右，开始能够使用简单的词汇和句子，并逐渐发展出语言表达能力。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学龄前：3岁到6岁左右，能够进行较为复杂的语言交流，并开始掌握语法规则。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2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学龄期：6岁到12岁左右，语言表达能力逐渐完善，能够进行较为深入的交流和表达。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语言理解能力</a:t>
            </a:r>
            <a:endParaRPr lang="zh-CN" altLang="en-US"/>
          </a:p>
        </p:txBody>
      </p:sp>
      <p:sp>
        <p:nvSpPr>
          <p:cNvPr id="104896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幼儿语言发展特点：从模仿到表达，逐步形成自己的语言风格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语言理解能力：随着年龄增长，幼儿逐渐能够理解更复杂的语言结构和表达方式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语言环境的影响：家庭、学校和社会环境对幼儿语言理解能力的发展有重要影响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培养方法：通过多种方式如阅读、游戏、交流等，提高幼儿的语言理解能力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语言表达技巧</a:t>
            </a:r>
            <a:endParaRPr lang="zh-CN" altLang="en-US"/>
          </a:p>
        </p:txBody>
      </p:sp>
      <p:sp>
        <p:nvSpPr>
          <p:cNvPr id="10490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幼儿语言发展特点：从简单单词到复杂句子的过渡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语言表达能力：通过模仿、练习和反馈来提高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语言环境：提供丰富多样的语言刺激和交流机会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语言教育方法：采用游戏、故事、歌曲等多种形式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创造良好的语言环境</a:t>
            </a:r>
            <a:endParaRPr lang="zh-CN" altLang="en-US"/>
          </a:p>
        </p:txBody>
      </p:sp>
      <p:sp>
        <p:nvSpPr>
          <p:cNvPr id="104907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7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72708" lnSpcReduction="2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家庭语言环境</a:t>
            </a:r>
            <a:endParaRPr lang="zh-CN" altLang="en-US"/>
          </a:p>
        </p:txBody>
      </p:sp>
      <p:sp>
        <p:nvSpPr>
          <p:cNvPr id="104912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语言示范：注意语言文明，避免使用不良语言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鼓励与支持：肯定孩子的表达，不轻易打断或批评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父母与孩子的交流：多与孩子对话，鼓励他们表达自己的想法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家庭阅读习惯：培养孩子的阅读兴趣，提供适合年龄的读物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学校语言环境</a:t>
            </a:r>
            <a:endParaRPr lang="zh-CN" altLang="en-US"/>
          </a:p>
        </p:txBody>
      </p:sp>
      <p:sp>
        <p:nvSpPr>
          <p:cNvPr id="104918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创设丰富多彩的语言活动，激发幼儿表达兴趣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鼓励幼儿多说话，提供表达机会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营造宽松、自由的语言氛围，让幼儿敢于表达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教师多与幼儿交流，培养语言表达能力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社会语言环境</a:t>
            </a:r>
            <a:endParaRPr lang="zh-CN" altLang="en-US"/>
          </a:p>
        </p:txBody>
      </p:sp>
      <p:sp>
        <p:nvSpPr>
          <p:cNvPr id="104923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社会公共场所语言环境：公共场所的语言氛围，如图书馆、公园等，鼓励孩子在公共场合表达自己的意见和观点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家庭语言环境：家长与孩子之间的交流互动，鼓励孩子表达自己的想法和感受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学校语言环境：教师与学生的交流互动，创造一个积极的语言氛围，鼓励孩子在课堂上发言和表达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媒体语言环境：电视、广播、网络等媒体的语言氛围，引导孩子正确使用语言和表达方式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通过游戏培养语言表达能力</a:t>
            </a:r>
            <a:endParaRPr lang="zh-CN" altLang="en-US"/>
          </a:p>
        </p:txBody>
      </p:sp>
      <p:sp>
        <p:nvSpPr>
          <p:cNvPr id="104929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9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72708" lnSpcReduction="2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角色扮演游戏</a:t>
            </a:r>
            <a:endParaRPr lang="zh-CN" altLang="en-US"/>
          </a:p>
        </p:txBody>
      </p:sp>
      <p:sp>
        <p:nvSpPr>
          <p:cNvPr id="104934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定义：通过扮演不同角色来模拟现实生活中的场景，从而提高幼儿的语言表达能力。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作用：帮助幼儿理解角色，学习不同角色的语言和表达方式，提高语言运用能力。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游戏类型：家庭成员角色扮演游戏、动物角色扮演游戏、职业角色扮演游戏等。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实施建议：选择适合幼儿年龄和兴趣的游戏，提供丰富的道具和场景，鼓励幼儿积极参与并给予及时的反馈和指导。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故事讲述游戏</a:t>
            </a:r>
            <a:endParaRPr lang="zh-CN" altLang="en-US"/>
          </a:p>
        </p:txBody>
      </p:sp>
      <p:sp>
        <p:nvSpPr>
          <p:cNvPr id="10494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目的：通过游戏的形式，激发幼儿的语言表达兴趣和积极性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游戏内容：选择适合幼儿年龄的故事，让幼儿用自己的语言进行讲述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游戏作用：培养幼儿的观察力、记忆力、想象力和语言表达能力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4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游戏建议：根据幼儿的实际情况，选择适合的故事，引导幼儿用自己的语言进行讲述，鼓励幼儿发挥想象力，丰富故事情节和角色对话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https://d.book118.com/505024331042011100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e86cbb8433644aa19d247ee06475b24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4d3c84044fdac0964eaa98"/>
  <p:tag name="KSO_WM_CHIP_XID" val="617a7d950692455894c27481"/>
  <p:tag name="KSO_WM_TAG_VERSION" val="3.0"/>
  <p:tag name="KSO_WM_UNIT_COMPATIBLE" val="0"/>
  <p:tag name="KSO_WM_UNIT_DEC_AREA_ID" val="4b22e3090f9e4b73af27ef8952005877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ASSEMBLE_CHIP_INDEX" val="571e1f4429a544f5a6a740b47a7f3f1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4d3c84044fdac0964eaa98"/>
  <p:tag name="KSO_WM_CHIP_XID" val="617a7d950692455894c27458"/>
  <p:tag name="KSO_WM_TAG_VERSION" val="3.0"/>
  <p:tag name="KSO_WM_UNIT_COMPATIBLE" val="0"/>
  <p:tag name="KSO_WM_UNIT_DEC_AREA_ID" val="c7dacb5e08fe4cd687c90ad9b1ec3ec1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ASSEMBLE_CHIP_INDEX" val="4dee649fd35d420a9a3413e198dcb03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4d3c84044fdac0964eaa98"/>
  <p:tag name="KSO_WM_CHIP_XID" val="617a7d950692455894c27478"/>
  <p:tag name="KSO_WM_TAG_VERSION" val="3.0"/>
  <p:tag name="KSO_WM_UNIT_COMPATIBLE" val="0"/>
  <p:tag name="KSO_WM_UNIT_DEC_AREA_ID" val="365b0d31126a4ff1ba8e466a49bc9b74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28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ASSEMBLE_CHIP_INDEX" val="979e389e6a354c0c9ed825681abeb28d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727b2054cda7cf43af4205"/>
  <p:tag name="KSO_WM_CHIP_XID" val="61727b2054cda7cf43af4203"/>
  <p:tag name="KSO_WM_TAG_VERSION" val="3.0"/>
  <p:tag name="KSO_WM_UNIT_BLOCK" val="0"/>
  <p:tag name="KSO_WM_UNIT_COMPATIBLE" val="0"/>
  <p:tag name="KSO_WM_UNIT_DEC_AREA_ID" val="0473768cd9534ab599b29c5dd3a3c9b8"/>
  <p:tag name="KSO_WM_UNIT_DEC_CHANGEPICRESERVED" val="0"/>
  <p:tag name="KSO_WM_UNIT_DEC_SUPPORTCHANGEPIC" val="0"/>
  <p:tag name="KSO_WM_UNIT_DECORATE_INFO" val="{&quot;DecorateInfoH&quot;:{&quot;IsAbs&quot;:true},&quot;DecorateInfoW&quot;:{&quot;IsAbs&quot;:false},&quot;DecorateInfoX&quot;:{&quot;IsAbs&quot;:true,&quot;Pos&quot;:1},&quot;DecorateInfoY&quot;:{&quot;IsAbs&quot;:true,&quot;Pos&quot;:2},&quot;ReferentInfo&quot;:{&quot;Id&quot;:&quot;8c269cdb26cf4fcf9d2e6eb1ec24089c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SM_LIMIT_TYPE" val="3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2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ASSEMBLE_CHIP_INDEX" val="e86cbb8433644aa19d247ee06475b24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4d3c84044fdac0964eaa98"/>
  <p:tag name="KSO_WM_CHIP_XID" val="617a7d950692455894c27481"/>
  <p:tag name="KSO_WM_TAG_VERSION" val="3.0"/>
  <p:tag name="KSO_WM_UNIT_COMPATIBLE" val="0"/>
  <p:tag name="KSO_WM_UNIT_DEC_AREA_ID" val="4b22e3090f9e4b73af27ef8952005877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ASSEMBLE_CHIP_INDEX" val="0f59a2f32cdd4ec8b7d9c1251c32fa2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4d3c84044fdac0964eaa98"/>
  <p:tag name="KSO_WM_CHIP_XID" val="617a7d950692455894c2747b"/>
  <p:tag name="KSO_WM_SLIDE_BACKGROUND_TYPE" val="general"/>
  <p:tag name="KSO_WM_TAG_VERSION" val="3.0"/>
  <p:tag name="KSO_WM_UNIT_COMPATIBLE" val="0"/>
  <p:tag name="KSO_WM_UNIT_DEC_AREA_ID" val="fe96f863ae514ec5b774998b2670a5f5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SM_LIMIT_TYPE" val="2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5.xml><?xml version="1.0" encoding="utf-8"?>
<p:tagLst xmlns:p="http://schemas.openxmlformats.org/presentationml/2006/main">
  <p:tag name="KSO_WM_BEAUTIFY_FLAG" val="#wm#"/>
  <p:tag name="KSO_WM_SLIDE_ID" val="custom20231511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1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55.2040157480315,&quot;width&quot;:826.5062992125983}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51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51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1"/>
  <p:tag name="KSO_WM_UNIT_DIAGRAM_ISNUMVISUAL" val="0"/>
  <p:tag name="KSO_WM_UNIT_DIAGRAM_ISREFERUNIT" val="0"/>
  <p:tag name="KSO_WM_UNIT_HIGHLIGHT" val="0"/>
  <p:tag name="KSO_WM_UNIT_ID" val="custom2023151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51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11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1"/>
  <p:tag name="KSO_WM_UNIT_DIAGRAM_ISNUMVISUAL" val="0"/>
  <p:tag name="KSO_WM_UNIT_DIAGRAM_ISREFERUNIT" val="0"/>
  <p:tag name="KSO_WM_UNIT_HIGHLIGHT" val="0"/>
  <p:tag name="KSO_WM_UNIT_ID" val="custom2023151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151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11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0"/>
  <p:tag name="KSO_WM_UNIT_DIAGRAM_ISNUMVISUAL" val="0"/>
  <p:tag name="KSO_WM_UNIT_DIAGRAM_ISREFERUNIT" val="0"/>
  <p:tag name="KSO_WM_UNIT_HIGHLIGHT" val="0"/>
  <p:tag name="KSO_WM_UNIT_ID" val="custom2023151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1"/>
  <p:tag name="KSO_WM_UNIT_COMPATIBLE" val="1"/>
  <p:tag name="KSO_WM_UNIT_DIAGRAM_ISNUMVISUAL" val="0"/>
  <p:tag name="KSO_WM_UNIT_DIAGRAM_ISREFERUNIT" val="0"/>
  <p:tag name="KSO_WM_UNIT_HIGHLIGHT" val="0"/>
  <p:tag name="KSO_WM_UNIT_ID" val="custom2023151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3.xml><?xml version="1.0" encoding="utf-8"?>
<p:tagLst xmlns:p="http://schemas.openxmlformats.org/presentationml/2006/main">
  <p:tag name="KSO_WM_BEAUTIFY_FLAG" val="#wm#"/>
  <p:tag name="KSO_WM_SLIDE_ID" val="custom2023151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11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515">
      <a:dk1>
        <a:srgbClr val="000000"/>
      </a:dk1>
      <a:lt1>
        <a:srgbClr val="FFFFFF"/>
      </a:lt1>
      <a:dk2>
        <a:srgbClr val="1A2E1D"/>
      </a:dk2>
      <a:lt2>
        <a:srgbClr val="FFFFFF"/>
      </a:lt2>
      <a:accent1>
        <a:srgbClr val="77B082"/>
      </a:accent1>
      <a:accent2>
        <a:srgbClr val="46AC9C"/>
      </a:accent2>
      <a:accent3>
        <a:srgbClr val="16A5B6"/>
      </a:accent3>
      <a:accent4>
        <a:srgbClr val="3599B3"/>
      </a:accent4>
      <a:accent5>
        <a:srgbClr val="6B89C3"/>
      </a:accent5>
      <a:accent6>
        <a:srgbClr val="947691"/>
      </a:accent6>
      <a:hlink>
        <a:srgbClr val="304FFE"/>
      </a:hlink>
      <a:folHlink>
        <a:srgbClr val="492067"/>
      </a:folHlink>
    </a:clrScheme>
    <a:fontScheme name="自定义 60">
      <a:majorFont>
        <a:latin typeface="汉仪正圆-45W"/>
        <a:ea typeface="汉仪糯米团简"/>
        <a:cs typeface="Arial"/>
      </a:majorFont>
      <a:minorFont>
        <a:latin typeface="汉仪正圆-4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汉仪正圆-45W</vt:lpstr>
      <vt:lpstr>汉仪糯米团简</vt:lpstr>
      <vt:lpstr>汉仪正圆 55简</vt:lpstr>
      <vt:lpstr>优设标题黑</vt:lpstr>
      <vt:lpstr>OPPOSans-R</vt:lpstr>
      <vt:lpstr>微软雅黑</vt:lpstr>
      <vt:lpstr>Office Theme</vt:lpstr>
      <vt:lpstr>幼儿语言表达技巧的培养</vt:lpstr>
      <vt:lpstr>目录</vt:lpstr>
      <vt:lpstr>了解幼儿语言发展特点</vt:lpstr>
      <vt:lpstr>语言发展阶段</vt:lpstr>
      <vt:lpstr>语言理解能力</vt:lpstr>
      <vt:lpstr>语言表达技巧</vt:lpstr>
      <vt:lpstr>创造良好的语言环境</vt:lpstr>
      <vt:lpstr>家庭语言环境</vt:lpstr>
      <vt:lpstr>学校语言环境</vt:lpstr>
      <vt:lpstr>社会语言环境</vt:lpstr>
      <vt:lpstr>通过游戏培养语言表达能力</vt:lpstr>
      <vt:lpstr>角色扮演游戏</vt:lpstr>
      <vt:lpstr>故事讲述游戏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2024-09-07T23:45:59.831</cp:lastPrinted>
  <dcterms:created xsi:type="dcterms:W3CDTF">2024-09-07T15:45:59Z</dcterms:created>
  <dcterms:modified xsi:type="dcterms:W3CDTF">2024-09-07T15:46:02Z</dcterms:modified>
</cp:coreProperties>
</file>