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35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2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873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6EDCC7-7E71-4F70-AF42-1581A68550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FE467B-30AF-4724-BF9D-4E5202C53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71D849-DFD4-44A3-BD2B-3FD1B9CD72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551129-56DD-4934-8E54-172F87D78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51EF08-E234-488D-A5DF-C204DED3F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3992B67-9D84-4823-9C75-935BEF356A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19C3C3-42E9-4500-85F2-4BF6506CA2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F5B509-F05F-433C-8CBB-D54A369453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AA5866-C396-4A70-9A11-0442ACAA0C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1F6D88-8BC1-4633-B7D1-503FF8BA23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A304F8-7296-48A8-80DC-EBA6C5BEFB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1343" r:id="rId2"/>
    <p:sldLayoutId id="2147491344" r:id="rId3"/>
    <p:sldLayoutId id="2147491345" r:id="rId4"/>
    <p:sldLayoutId id="2147491346" r:id="rId5"/>
    <p:sldLayoutId id="2147491347" r:id="rId6"/>
    <p:sldLayoutId id="2147491348" r:id="rId7"/>
    <p:sldLayoutId id="2147491349" r:id="rId8"/>
    <p:sldLayoutId id="2147491350" r:id="rId9"/>
    <p:sldLayoutId id="2147491351" r:id="rId10"/>
    <p:sldLayoutId id="2147491352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31.xml" /><Relationship Id="rId3" Type="http://schemas.openxmlformats.org/officeDocument/2006/relationships/tags" Target="../tags/tag732.xml" /><Relationship Id="rId4" Type="http://schemas.openxmlformats.org/officeDocument/2006/relationships/tags" Target="../tags/tag7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42.xml" /><Relationship Id="rId11" Type="http://schemas.openxmlformats.org/officeDocument/2006/relationships/tags" Target="../tags/tag743.xml" /><Relationship Id="rId12" Type="http://schemas.openxmlformats.org/officeDocument/2006/relationships/tags" Target="../tags/tag744.xml" /><Relationship Id="rId13" Type="http://schemas.openxmlformats.org/officeDocument/2006/relationships/tags" Target="../tags/tag745.xml" /><Relationship Id="rId14" Type="http://schemas.openxmlformats.org/officeDocument/2006/relationships/tags" Target="../tags/tag746.xml" /><Relationship Id="rId15" Type="http://schemas.openxmlformats.org/officeDocument/2006/relationships/tags" Target="../tags/tag747.xml" /><Relationship Id="rId16" Type="http://schemas.openxmlformats.org/officeDocument/2006/relationships/tags" Target="../tags/tag748.xml" /><Relationship Id="rId17" Type="http://schemas.openxmlformats.org/officeDocument/2006/relationships/tags" Target="../tags/tag749.xml" /><Relationship Id="rId18" Type="http://schemas.openxmlformats.org/officeDocument/2006/relationships/tags" Target="../tags/tag750.xml" /><Relationship Id="rId19" Type="http://schemas.openxmlformats.org/officeDocument/2006/relationships/tags" Target="../tags/tag751.xml" /><Relationship Id="rId2" Type="http://schemas.openxmlformats.org/officeDocument/2006/relationships/tags" Target="../tags/tag734.xml" /><Relationship Id="rId20" Type="http://schemas.openxmlformats.org/officeDocument/2006/relationships/tags" Target="../tags/tag752.xml" /><Relationship Id="rId21" Type="http://schemas.openxmlformats.org/officeDocument/2006/relationships/tags" Target="../tags/tag753.xml" /><Relationship Id="rId3" Type="http://schemas.openxmlformats.org/officeDocument/2006/relationships/tags" Target="../tags/tag735.xml" /><Relationship Id="rId4" Type="http://schemas.openxmlformats.org/officeDocument/2006/relationships/tags" Target="../tags/tag736.xml" /><Relationship Id="rId5" Type="http://schemas.openxmlformats.org/officeDocument/2006/relationships/tags" Target="../tags/tag737.xml" /><Relationship Id="rId6" Type="http://schemas.openxmlformats.org/officeDocument/2006/relationships/tags" Target="../tags/tag738.xml" /><Relationship Id="rId7" Type="http://schemas.openxmlformats.org/officeDocument/2006/relationships/tags" Target="../tags/tag739.xml" /><Relationship Id="rId8" Type="http://schemas.openxmlformats.org/officeDocument/2006/relationships/tags" Target="../tags/tag740.xml" /><Relationship Id="rId9" Type="http://schemas.openxmlformats.org/officeDocument/2006/relationships/tags" Target="../tags/tag74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62.xml" /><Relationship Id="rId11" Type="http://schemas.openxmlformats.org/officeDocument/2006/relationships/tags" Target="../tags/tag763.xml" /><Relationship Id="rId12" Type="http://schemas.openxmlformats.org/officeDocument/2006/relationships/tags" Target="../tags/tag764.xml" /><Relationship Id="rId13" Type="http://schemas.openxmlformats.org/officeDocument/2006/relationships/tags" Target="../tags/tag765.xml" /><Relationship Id="rId14" Type="http://schemas.openxmlformats.org/officeDocument/2006/relationships/tags" Target="../tags/tag766.xml" /><Relationship Id="rId15" Type="http://schemas.openxmlformats.org/officeDocument/2006/relationships/tags" Target="../tags/tag767.xml" /><Relationship Id="rId16" Type="http://schemas.openxmlformats.org/officeDocument/2006/relationships/tags" Target="../tags/tag768.xml" /><Relationship Id="rId17" Type="http://schemas.openxmlformats.org/officeDocument/2006/relationships/tags" Target="../tags/tag769.xml" /><Relationship Id="rId18" Type="http://schemas.openxmlformats.org/officeDocument/2006/relationships/tags" Target="../tags/tag770.xml" /><Relationship Id="rId19" Type="http://schemas.openxmlformats.org/officeDocument/2006/relationships/tags" Target="../tags/tag771.xml" /><Relationship Id="rId2" Type="http://schemas.openxmlformats.org/officeDocument/2006/relationships/tags" Target="../tags/tag754.xml" /><Relationship Id="rId20" Type="http://schemas.openxmlformats.org/officeDocument/2006/relationships/tags" Target="../tags/tag772.xml" /><Relationship Id="rId21" Type="http://schemas.openxmlformats.org/officeDocument/2006/relationships/tags" Target="../tags/tag773.xml" /><Relationship Id="rId22" Type="http://schemas.openxmlformats.org/officeDocument/2006/relationships/tags" Target="../tags/tag774.xml" /><Relationship Id="rId23" Type="http://schemas.openxmlformats.org/officeDocument/2006/relationships/tags" Target="../tags/tag775.xml" /><Relationship Id="rId24" Type="http://schemas.openxmlformats.org/officeDocument/2006/relationships/tags" Target="../tags/tag776.xml" /><Relationship Id="rId25" Type="http://schemas.openxmlformats.org/officeDocument/2006/relationships/tags" Target="../tags/tag777.xml" /><Relationship Id="rId26" Type="http://schemas.openxmlformats.org/officeDocument/2006/relationships/tags" Target="../tags/tag778.xml" /><Relationship Id="rId27" Type="http://schemas.openxmlformats.org/officeDocument/2006/relationships/tags" Target="../tags/tag779.xml" /><Relationship Id="rId28" Type="http://schemas.openxmlformats.org/officeDocument/2006/relationships/tags" Target="../tags/tag780.xml" /><Relationship Id="rId29" Type="http://schemas.openxmlformats.org/officeDocument/2006/relationships/tags" Target="../tags/tag781.xml" /><Relationship Id="rId3" Type="http://schemas.openxmlformats.org/officeDocument/2006/relationships/tags" Target="../tags/tag755.xml" /><Relationship Id="rId30" Type="http://schemas.openxmlformats.org/officeDocument/2006/relationships/tags" Target="../tags/tag782.xml" /><Relationship Id="rId4" Type="http://schemas.openxmlformats.org/officeDocument/2006/relationships/tags" Target="../tags/tag756.xml" /><Relationship Id="rId5" Type="http://schemas.openxmlformats.org/officeDocument/2006/relationships/tags" Target="../tags/tag757.xml" /><Relationship Id="rId6" Type="http://schemas.openxmlformats.org/officeDocument/2006/relationships/tags" Target="../tags/tag758.xml" /><Relationship Id="rId7" Type="http://schemas.openxmlformats.org/officeDocument/2006/relationships/tags" Target="../tags/tag759.xml" /><Relationship Id="rId8" Type="http://schemas.openxmlformats.org/officeDocument/2006/relationships/tags" Target="../tags/tag760.xml" /><Relationship Id="rId9" Type="http://schemas.openxmlformats.org/officeDocument/2006/relationships/tags" Target="../tags/tag76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83.xml" /><Relationship Id="rId3" Type="http://schemas.openxmlformats.org/officeDocument/2006/relationships/tags" Target="../tags/tag784.xml" /><Relationship Id="rId4" Type="http://schemas.openxmlformats.org/officeDocument/2006/relationships/tags" Target="../tags/tag785.xml" /><Relationship Id="rId5" Type="http://schemas.openxmlformats.org/officeDocument/2006/relationships/tags" Target="../tags/tag786.xml" /><Relationship Id="rId6" Type="http://schemas.openxmlformats.org/officeDocument/2006/relationships/tags" Target="../tags/tag787.xml" /><Relationship Id="rId7" Type="http://schemas.openxmlformats.org/officeDocument/2006/relationships/tags" Target="../tags/tag788.xml" /><Relationship Id="rId8" Type="http://schemas.openxmlformats.org/officeDocument/2006/relationships/tags" Target="../tags/tag789.xml" /><Relationship Id="rId9" Type="http://schemas.openxmlformats.org/officeDocument/2006/relationships/tags" Target="../tags/tag79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91.xml" /><Relationship Id="rId3" Type="http://schemas.openxmlformats.org/officeDocument/2006/relationships/tags" Target="../tags/tag792.xml" /><Relationship Id="rId4" Type="http://schemas.openxmlformats.org/officeDocument/2006/relationships/tags" Target="../tags/tag79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94.xml" /><Relationship Id="rId3" Type="http://schemas.openxmlformats.org/officeDocument/2006/relationships/tags" Target="../tags/tag795.xml" /><Relationship Id="rId4" Type="http://schemas.openxmlformats.org/officeDocument/2006/relationships/tags" Target="../tags/tag796.xml" /><Relationship Id="rId5" Type="http://schemas.openxmlformats.org/officeDocument/2006/relationships/tags" Target="../tags/tag79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06.xml" /><Relationship Id="rId11" Type="http://schemas.openxmlformats.org/officeDocument/2006/relationships/tags" Target="../tags/tag807.xml" /><Relationship Id="rId12" Type="http://schemas.openxmlformats.org/officeDocument/2006/relationships/tags" Target="../tags/tag808.xml" /><Relationship Id="rId13" Type="http://schemas.openxmlformats.org/officeDocument/2006/relationships/tags" Target="../tags/tag809.xml" /><Relationship Id="rId14" Type="http://schemas.openxmlformats.org/officeDocument/2006/relationships/tags" Target="../tags/tag810.xml" /><Relationship Id="rId15" Type="http://schemas.openxmlformats.org/officeDocument/2006/relationships/tags" Target="../tags/tag811.xml" /><Relationship Id="rId16" Type="http://schemas.openxmlformats.org/officeDocument/2006/relationships/tags" Target="../tags/tag812.xml" /><Relationship Id="rId17" Type="http://schemas.openxmlformats.org/officeDocument/2006/relationships/tags" Target="../tags/tag813.xml" /><Relationship Id="rId2" Type="http://schemas.openxmlformats.org/officeDocument/2006/relationships/tags" Target="../tags/tag798.xml" /><Relationship Id="rId3" Type="http://schemas.openxmlformats.org/officeDocument/2006/relationships/tags" Target="../tags/tag799.xml" /><Relationship Id="rId4" Type="http://schemas.openxmlformats.org/officeDocument/2006/relationships/tags" Target="../tags/tag800.xml" /><Relationship Id="rId5" Type="http://schemas.openxmlformats.org/officeDocument/2006/relationships/tags" Target="../tags/tag801.xml" /><Relationship Id="rId6" Type="http://schemas.openxmlformats.org/officeDocument/2006/relationships/tags" Target="../tags/tag802.xml" /><Relationship Id="rId7" Type="http://schemas.openxmlformats.org/officeDocument/2006/relationships/tags" Target="../tags/tag803.xml" /><Relationship Id="rId8" Type="http://schemas.openxmlformats.org/officeDocument/2006/relationships/tags" Target="../tags/tag804.xml" /><Relationship Id="rId9" Type="http://schemas.openxmlformats.org/officeDocument/2006/relationships/tags" Target="../tags/tag80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22.xml" /><Relationship Id="rId11" Type="http://schemas.openxmlformats.org/officeDocument/2006/relationships/tags" Target="../tags/tag823.xml" /><Relationship Id="rId12" Type="http://schemas.openxmlformats.org/officeDocument/2006/relationships/tags" Target="../tags/tag824.xml" /><Relationship Id="rId13" Type="http://schemas.openxmlformats.org/officeDocument/2006/relationships/tags" Target="../tags/tag825.xml" /><Relationship Id="rId2" Type="http://schemas.openxmlformats.org/officeDocument/2006/relationships/tags" Target="../tags/tag814.xml" /><Relationship Id="rId3" Type="http://schemas.openxmlformats.org/officeDocument/2006/relationships/tags" Target="../tags/tag815.xml" /><Relationship Id="rId4" Type="http://schemas.openxmlformats.org/officeDocument/2006/relationships/tags" Target="../tags/tag816.xml" /><Relationship Id="rId5" Type="http://schemas.openxmlformats.org/officeDocument/2006/relationships/tags" Target="../tags/tag817.xml" /><Relationship Id="rId6" Type="http://schemas.openxmlformats.org/officeDocument/2006/relationships/tags" Target="../tags/tag818.xml" /><Relationship Id="rId7" Type="http://schemas.openxmlformats.org/officeDocument/2006/relationships/tags" Target="../tags/tag819.xml" /><Relationship Id="rId8" Type="http://schemas.openxmlformats.org/officeDocument/2006/relationships/tags" Target="../tags/tag820.xml" /><Relationship Id="rId9" Type="http://schemas.openxmlformats.org/officeDocument/2006/relationships/tags" Target="../tags/tag82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34.xml" /><Relationship Id="rId11" Type="http://schemas.openxmlformats.org/officeDocument/2006/relationships/tags" Target="../tags/tag835.xml" /><Relationship Id="rId12" Type="http://schemas.openxmlformats.org/officeDocument/2006/relationships/tags" Target="../tags/tag836.xml" /><Relationship Id="rId13" Type="http://schemas.openxmlformats.org/officeDocument/2006/relationships/tags" Target="../tags/tag837.xml" /><Relationship Id="rId2" Type="http://schemas.openxmlformats.org/officeDocument/2006/relationships/tags" Target="../tags/tag826.xml" /><Relationship Id="rId3" Type="http://schemas.openxmlformats.org/officeDocument/2006/relationships/tags" Target="../tags/tag827.xml" /><Relationship Id="rId4" Type="http://schemas.openxmlformats.org/officeDocument/2006/relationships/tags" Target="../tags/tag828.xml" /><Relationship Id="rId5" Type="http://schemas.openxmlformats.org/officeDocument/2006/relationships/tags" Target="../tags/tag829.xml" /><Relationship Id="rId6" Type="http://schemas.openxmlformats.org/officeDocument/2006/relationships/tags" Target="../tags/tag830.xml" /><Relationship Id="rId7" Type="http://schemas.openxmlformats.org/officeDocument/2006/relationships/tags" Target="../tags/tag831.xml" /><Relationship Id="rId8" Type="http://schemas.openxmlformats.org/officeDocument/2006/relationships/tags" Target="../tags/tag832.xml" /><Relationship Id="rId9" Type="http://schemas.openxmlformats.org/officeDocument/2006/relationships/tags" Target="../tags/tag83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38.xml" /><Relationship Id="rId3" Type="http://schemas.openxmlformats.org/officeDocument/2006/relationships/tags" Target="../tags/tag839.xml" /><Relationship Id="rId4" Type="http://schemas.openxmlformats.org/officeDocument/2006/relationships/tags" Target="../tags/tag84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49.xml" /><Relationship Id="rId11" Type="http://schemas.openxmlformats.org/officeDocument/2006/relationships/tags" Target="../tags/tag850.xml" /><Relationship Id="rId12" Type="http://schemas.openxmlformats.org/officeDocument/2006/relationships/tags" Target="../tags/tag851.xml" /><Relationship Id="rId13" Type="http://schemas.openxmlformats.org/officeDocument/2006/relationships/tags" Target="../tags/tag852.xml" /><Relationship Id="rId2" Type="http://schemas.openxmlformats.org/officeDocument/2006/relationships/tags" Target="../tags/tag841.xml" /><Relationship Id="rId3" Type="http://schemas.openxmlformats.org/officeDocument/2006/relationships/tags" Target="../tags/tag842.xml" /><Relationship Id="rId4" Type="http://schemas.openxmlformats.org/officeDocument/2006/relationships/tags" Target="../tags/tag843.xml" /><Relationship Id="rId5" Type="http://schemas.openxmlformats.org/officeDocument/2006/relationships/tags" Target="../tags/tag844.xml" /><Relationship Id="rId6" Type="http://schemas.openxmlformats.org/officeDocument/2006/relationships/tags" Target="../tags/tag845.xml" /><Relationship Id="rId7" Type="http://schemas.openxmlformats.org/officeDocument/2006/relationships/tags" Target="../tags/tag846.xml" /><Relationship Id="rId8" Type="http://schemas.openxmlformats.org/officeDocument/2006/relationships/tags" Target="../tags/tag847.xml" /><Relationship Id="rId9" Type="http://schemas.openxmlformats.org/officeDocument/2006/relationships/tags" Target="../tags/tag84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61.xml" /><Relationship Id="rId11" Type="http://schemas.openxmlformats.org/officeDocument/2006/relationships/tags" Target="../tags/tag862.xml" /><Relationship Id="rId12" Type="http://schemas.openxmlformats.org/officeDocument/2006/relationships/tags" Target="../tags/tag863.xml" /><Relationship Id="rId13" Type="http://schemas.openxmlformats.org/officeDocument/2006/relationships/tags" Target="../tags/tag864.xml" /><Relationship Id="rId14" Type="http://schemas.openxmlformats.org/officeDocument/2006/relationships/tags" Target="../tags/tag865.xml" /><Relationship Id="rId15" Type="http://schemas.openxmlformats.org/officeDocument/2006/relationships/tags" Target="../tags/tag866.xml" /><Relationship Id="rId16" Type="http://schemas.openxmlformats.org/officeDocument/2006/relationships/tags" Target="../tags/tag867.xml" /><Relationship Id="rId17" Type="http://schemas.openxmlformats.org/officeDocument/2006/relationships/tags" Target="../tags/tag868.xml" /><Relationship Id="rId18" Type="http://schemas.openxmlformats.org/officeDocument/2006/relationships/tags" Target="../tags/tag869.xml" /><Relationship Id="rId19" Type="http://schemas.openxmlformats.org/officeDocument/2006/relationships/tags" Target="../tags/tag870.xml" /><Relationship Id="rId2" Type="http://schemas.openxmlformats.org/officeDocument/2006/relationships/tags" Target="../tags/tag853.xml" /><Relationship Id="rId20" Type="http://schemas.openxmlformats.org/officeDocument/2006/relationships/tags" Target="../tags/tag871.xml" /><Relationship Id="rId21" Type="http://schemas.openxmlformats.org/officeDocument/2006/relationships/tags" Target="../tags/tag872.xml" /><Relationship Id="rId3" Type="http://schemas.openxmlformats.org/officeDocument/2006/relationships/tags" Target="../tags/tag854.xml" /><Relationship Id="rId4" Type="http://schemas.openxmlformats.org/officeDocument/2006/relationships/tags" Target="../tags/tag855.xml" /><Relationship Id="rId5" Type="http://schemas.openxmlformats.org/officeDocument/2006/relationships/tags" Target="../tags/tag856.xml" /><Relationship Id="rId6" Type="http://schemas.openxmlformats.org/officeDocument/2006/relationships/tags" Target="../tags/tag857.xml" /><Relationship Id="rId7" Type="http://schemas.openxmlformats.org/officeDocument/2006/relationships/tags" Target="../tags/tag858.xml" /><Relationship Id="rId8" Type="http://schemas.openxmlformats.org/officeDocument/2006/relationships/tags" Target="../tags/tag859.xml" /><Relationship Id="rId9" Type="http://schemas.openxmlformats.org/officeDocument/2006/relationships/tags" Target="../tags/tag86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503020103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筹资与投资循环审计课件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PPT,a click to unlimited possibilities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22160" y="69469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9795" y="48387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72505" y="57658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993765" y="70539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27290" y="1702435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引言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6384925" y="149161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6477635" y="158432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98895" y="171313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669530" y="2710180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筹资活动审计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6527165" y="249936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6619875" y="259207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541135" y="272088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9530" y="3717925"/>
            <a:ext cx="4208780" cy="8248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投资活动审计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27165" y="350710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9875" y="359981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541135" y="372862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527290" y="472567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内部控制审计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384925" y="45148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477635" y="46075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398895" y="473637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7122160" y="5733415"/>
            <a:ext cx="4208780" cy="1158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案例分析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5979795" y="552259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6072505" y="561530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5993765" y="574411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引言</a:t>
            </a:r>
            <a:endParaRPr lang="zh-CN" altLang="en-US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审计背景</a:t>
            </a:r>
            <a:endParaRPr lang="zh-CN" altLang="en-US"/>
          </a:p>
        </p:txBody>
      </p:sp>
      <p:sp>
        <p:nvSpPr>
          <p:cNvPr id="105175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筹资与投资循环审计的重要性和意义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审计的方法和程序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7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8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8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8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8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审计的背景和历史发展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审计的目标和范围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207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筹资与投资循环概述</a:t>
            </a:r>
            <a:endParaRPr lang="zh-CN" altLang="en-US"/>
          </a:p>
        </p:txBody>
      </p:sp>
      <p:sp>
        <p:nvSpPr>
          <p:cNvPr id="1052078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0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2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4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6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8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9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92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94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9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98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100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102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104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106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108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110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112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114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筹资与投资循环的定义和重要性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16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筹资与投资循环的内部控制与审计重点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18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筹资与投资循环的风险识别与评估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20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筹资与投资循环的主要业务活动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40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审计目标与范围</a:t>
            </a:r>
            <a:endParaRPr lang="zh-CN" altLang="en-US"/>
          </a:p>
        </p:txBody>
      </p:sp>
      <p:sp>
        <p:nvSpPr>
          <p:cNvPr id="1052408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410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412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414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416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审计范围：涵盖企业筹资与投资循环的所有相关活动和流程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418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审计目标：确保筹资与投资循环的合规性和有效性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420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审计重点：关注筹资与投资决策的合理性和风险控制的有效性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422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审计方法：采用抽样审计、实质性程序和符合性测试等方法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2708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筹资活动审计</a:t>
            </a:r>
            <a:endParaRPr lang="zh-CN" altLang="en-US"/>
          </a:p>
        </p:txBody>
      </p:sp>
      <p:sp>
        <p:nvSpPr>
          <p:cNvPr id="105271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3448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筹资方式与流程</a:t>
            </a:r>
            <a:endParaRPr lang="zh-CN" altLang="en-US"/>
          </a:p>
        </p:txBody>
      </p:sp>
      <p:sp>
        <p:nvSpPr>
          <p:cNvPr id="1053450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筹资方式：发行股票、发行债券、银行借款、租赁等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52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筹资流程：确定筹资需求、选择筹资方式、签订合同、筹集资金、支付资金成本等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54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审计重点：检查筹资合同条款是否合规、筹资方式是否符合公司战略、筹资成本是否合理等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56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注意事项：关注是否存在违规行为、是否存在潜在风险等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374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筹资合同与协议审查</a:t>
            </a:r>
            <a:endParaRPr lang="zh-CN" altLang="en-US"/>
          </a:p>
        </p:txBody>
      </p:sp>
      <p:sp>
        <p:nvSpPr>
          <p:cNvPr id="1053744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746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74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750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筹资合同与协议的真实性：审查筹资合同与协议的真实性，包括合同或协议的签字、盖章等是否真实有效，以及合同或协议所涉及的标的物是否真实存在。</a:t>
            </a:r>
            <a:endParaRPr lang="en-US" altLang="zh-CN" sz="11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2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7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756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758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6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筹资合同与协议的完整性：审查筹资合同与协议是否完整，包括合同名称、签订日期、签订地点、甲乙双方名称、合同标的、数量、质量、履行方式、价款或者报酬、履行期限、地点和方式、违约责任、解决争议的方法等要素是否齐全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0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762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764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766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1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筹资合同与协议的合规性：审查筹资合同与协议是否符合相关法律法规的规定，如公司法、证券法、合同法等。</a:t>
            </a:r>
            <a:endParaRPr lang="zh-CN" altLang="en-US" sz="11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8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770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77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3774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筹资合同与协议的合理性：审查筹资合同与协议的合理性，包括合同或协议的条款是否合理，是否存在不公平、不合理的条款。</a:t>
            </a:r>
            <a:endParaRPr lang="en-US" altLang="zh-CN" sz="11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406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筹资金额与用途核实</a:t>
            </a:r>
            <a:endParaRPr lang="zh-CN" altLang="en-US"/>
          </a:p>
        </p:txBody>
      </p:sp>
      <p:sp>
        <p:nvSpPr>
          <p:cNvPr id="1054062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06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066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核实筹资金额：核对财务报表中的筹资金额与实际筹集的资金是否一致，确保数据的准确性。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68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070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07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核实筹资用途：审查筹集资金的使用情况，确保资金用于合法合规的用途，并符合公司的战略目标和业务发展需求。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74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076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078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核实筹资合同：对筹资合同进行审查，确保合同条款的履行，并核实合同中约定的资金用途与实际使用情况相符。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082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084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核实筹资风险：评估筹资活动可能带来的风险，包括财务风险、法律风险等，并采取相应的措施进行风险控制。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437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筹资成本与效益评估</a:t>
            </a:r>
            <a:endParaRPr lang="zh-CN" altLang="en-US"/>
          </a:p>
        </p:txBody>
      </p:sp>
      <p:sp>
        <p:nvSpPr>
          <p:cNvPr id="1054372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37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376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筹资成本的计算和分析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78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380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38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筹资效益的评估方法和指标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4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386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388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筹资风险的控制和防范措施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392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394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案例分析和经验分享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5468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投资活动审计</a:t>
            </a:r>
            <a:endParaRPr lang="zh-CN" altLang="en-US"/>
          </a:p>
        </p:txBody>
      </p:sp>
      <p:sp>
        <p:nvSpPr>
          <p:cNvPr id="105468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5542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投资决策过程审查</a:t>
            </a:r>
            <a:endParaRPr lang="zh-CN" altLang="en-US"/>
          </a:p>
        </p:txBody>
      </p:sp>
      <p:sp>
        <p:nvSpPr>
          <p:cNvPr id="1055422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5424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5426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投资决策过程：评估投资项目的可行性、风险和收益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28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5430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5432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审查投资决策依据：检查投资决策是否基于充分的信息和合理的分析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34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5436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5438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审查投资决策程序：检查投资决策是否经过适当的审批流程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40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5442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5444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审查投资合同：检查投资合同条款是否明确、合法，保护公司利益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5573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投资合同与协议审查</a:t>
            </a:r>
            <a:endParaRPr lang="zh-CN" altLang="en-US"/>
          </a:p>
        </p:txBody>
      </p:sp>
      <p:sp>
        <p:nvSpPr>
          <p:cNvPr id="105573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3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3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3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4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4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4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4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投资合同与协议的完整性审查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投资合同与协议的条款审查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75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5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5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5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6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6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6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6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投资合同与协议的履行情况审查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投资合同与协议的合规性审查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https://d.book118.com/505030201032011034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3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7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7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7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7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79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8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8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8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8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8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8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8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8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8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8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8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8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8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8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8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8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0"/>
</p:tagLst>
</file>

<file path=ppt/tags/tag84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8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8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8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8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8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8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8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8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8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8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8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8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8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8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8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8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8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8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8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8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8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8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8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8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8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7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19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Wingdings</vt:lpstr>
      <vt:lpstr>+中文标题</vt:lpstr>
      <vt:lpstr>Calibri Light</vt:lpstr>
      <vt:lpstr>宋体</vt:lpstr>
      <vt:lpstr>Office Theme</vt:lpstr>
      <vt:lpstr>筹资与投资循环审计课件</vt:lpstr>
      <vt:lpstr>目录</vt:lpstr>
      <vt:lpstr>单击添加章节标题</vt:lpstr>
      <vt:lpstr>引言</vt:lpstr>
      <vt:lpstr>PowerPoint Presentation</vt:lpstr>
      <vt:lpstr>审计背景</vt:lpstr>
      <vt:lpstr>筹资与投资循环概述</vt:lpstr>
      <vt:lpstr>审计目标与范围</vt:lpstr>
      <vt:lpstr>筹资活动审计</vt:lpstr>
      <vt:lpstr>PowerPoint Presentation</vt:lpstr>
      <vt:lpstr>筹资方式与流程</vt:lpstr>
      <vt:lpstr>筹资合同与协议审查</vt:lpstr>
      <vt:lpstr>筹资金额与用途核实</vt:lpstr>
      <vt:lpstr>筹资成本与效益评估</vt:lpstr>
      <vt:lpstr>投资活动审计</vt:lpstr>
      <vt:lpstr>PowerPoint Presentation</vt:lpstr>
      <vt:lpstr>投资决策过程审查</vt:lpstr>
      <vt:lpstr>投资合同与协议审查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2024-08-29T13:27:54.136</cp:lastPrinted>
  <dcterms:created xsi:type="dcterms:W3CDTF">2024-08-29T05:27:54Z</dcterms:created>
  <dcterms:modified xsi:type="dcterms:W3CDTF">2024-08-29T05:27:57Z</dcterms:modified>
</cp:coreProperties>
</file>