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A97783D-5E81-4A27-BD15-2DF214CD0F9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5" name="PlaceHolder 1"/>
          <p:cNvSpPr>
            <a:spLocks noGrp="1"/>
          </p:cNvSpPr>
          <p:nvPr>
            <p:ph type="sldImg"/>
          </p:nvPr>
        </p:nvSpPr>
        <p:spPr>
          <a:xfrm>
            <a:off x="685800" y="1143000"/>
            <a:ext cx="5486040" cy="3085920"/>
          </a:xfrm>
          <a:prstGeom prst="rect">
            <a:avLst/>
          </a:prstGeom>
          <a:ln w="0">
            <a:noFill/>
          </a:ln>
        </p:spPr>
      </p:sp>
      <p:sp>
        <p:nvSpPr>
          <p:cNvPr id="2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8" name="PlaceHolder 1"/>
          <p:cNvSpPr>
            <a:spLocks noGrp="1"/>
          </p:cNvSpPr>
          <p:nvPr>
            <p:ph type="sldImg"/>
          </p:nvPr>
        </p:nvSpPr>
        <p:spPr>
          <a:xfrm>
            <a:off x="685800" y="1143000"/>
            <a:ext cx="5486040" cy="3085920"/>
          </a:xfrm>
          <a:prstGeom prst="rect">
            <a:avLst/>
          </a:prstGeom>
          <a:ln w="0">
            <a:noFill/>
          </a:ln>
        </p:spPr>
      </p:sp>
      <p:sp>
        <p:nvSpPr>
          <p:cNvPr id="2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1" name="PlaceHolder 1"/>
          <p:cNvSpPr>
            <a:spLocks noGrp="1"/>
          </p:cNvSpPr>
          <p:nvPr>
            <p:ph type="sldImg"/>
          </p:nvPr>
        </p:nvSpPr>
        <p:spPr>
          <a:xfrm>
            <a:off x="685800" y="1143000"/>
            <a:ext cx="5486040" cy="3085920"/>
          </a:xfrm>
          <a:prstGeom prst="rect">
            <a:avLst/>
          </a:prstGeom>
          <a:ln w="0">
            <a:noFill/>
          </a:ln>
        </p:spPr>
      </p:sp>
      <p:sp>
        <p:nvSpPr>
          <p:cNvPr id="2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4" name="PlaceHolder 1"/>
          <p:cNvSpPr>
            <a:spLocks noGrp="1"/>
          </p:cNvSpPr>
          <p:nvPr>
            <p:ph type="sldImg"/>
          </p:nvPr>
        </p:nvSpPr>
        <p:spPr>
          <a:xfrm>
            <a:off x="685800" y="1143000"/>
            <a:ext cx="5486040" cy="3085920"/>
          </a:xfrm>
          <a:prstGeom prst="rect">
            <a:avLst/>
          </a:prstGeom>
          <a:ln w="0">
            <a:noFill/>
          </a:ln>
        </p:spPr>
      </p:sp>
      <p:sp>
        <p:nvSpPr>
          <p:cNvPr id="2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7" name="PlaceHolder 1"/>
          <p:cNvSpPr>
            <a:spLocks noGrp="1"/>
          </p:cNvSpPr>
          <p:nvPr>
            <p:ph type="sldImg"/>
          </p:nvPr>
        </p:nvSpPr>
        <p:spPr>
          <a:xfrm>
            <a:off x="685800" y="1143000"/>
            <a:ext cx="5486040" cy="3085920"/>
          </a:xfrm>
          <a:prstGeom prst="rect">
            <a:avLst/>
          </a:prstGeom>
          <a:ln w="0">
            <a:noFill/>
          </a:ln>
        </p:spPr>
      </p:sp>
      <p:sp>
        <p:nvSpPr>
          <p:cNvPr id="2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2E7E83-F9EB-4C7F-9C57-655C8E9DE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207CA8-3AFD-42DD-8594-98352326E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6969A2-E60B-478B-B94A-3DE483167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04A26B-E3D3-4BDB-BF33-A985AC567D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3131FB-99F8-4BF2-999B-ABD918F419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7AF19D-935A-48CB-99AC-D9D98E35EB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779A13-7533-438A-9DF7-9FECD3514B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10946-A3AE-44D5-9891-ABD26B9EA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BE41B5-D5CB-48D7-85A8-AFC7FB325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BC03DF-1966-49AB-AA93-C08D264B0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D3866-C7E8-4C08-80EA-33BB937F6A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A645308-21D5-4A92-B6D3-F8BDF51F656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78D78D8-76B3-4F00-A533-88616E10537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03212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销售团队团建及管理培训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团建活动设计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管理培训课程设计</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实践指导及工具</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介绍主题及背景</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本章将介绍销售团队团建及管理培训的重要性和必要性，探讨团建对于团队凝聚力和战斗力的影响，分析管理培训对于销售团队成员个人成长和团队整体表现的促进作用。</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销售团队团建的定义</a:t>
            </a:r>
            <a:endParaRPr lang="en-US" sz="3600" b="0" strike="noStrike" spc="-1">
              <a:solidFill>
                <a:schemeClr val="dk1"/>
              </a:solidFill>
              <a:latin typeface="Arial"/>
            </a:endParaRPr>
          </a:p>
        </p:txBody>
      </p:sp>
      <p:sp>
        <p:nvSpPr>
          <p:cNvPr id="8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建是指通过组织各类活动，增进销售团队成员的彼此了解和团队凝聚力，提高团队的合作意识和凝聚力，从而达到提高销售业绩的目的。团建活动的种类和形式多种多样，可以灵活选择适合团队的方式进行。团建活动对于销售团队的重要性不可忽视。</a:t>
            </a:r>
            <a:endParaRPr lang="en-US" sz="2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管理培训的定义</a:t>
            </a:r>
            <a:endParaRPr lang="en-US" sz="3500" b="0" strike="noStrike" spc="-1">
              <a:solidFill>
                <a:srgbClr val="000000"/>
              </a:solidFill>
              <a:latin typeface="Arial"/>
            </a:endParaRPr>
          </a:p>
        </p:txBody>
      </p:sp>
      <p:sp>
        <p:nvSpPr>
          <p:cNvPr id="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管理培训旨在提高销售团队管理者的领导能力和管理水平，帮助他们更好地应对各种管理挑战和问题。管理培训通过不同方式和方法，如课堂培训、案例分析等，促进管理者的个人成长和团队整体表现。</a:t>
            </a:r>
            <a:endParaRPr lang="en-US" sz="25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为什么销售团队需要团建和管理培训</a:t>
            </a:r>
            <a:endParaRPr lang="en-US" sz="3600" b="0" strike="noStrike" spc="-1">
              <a:solidFill>
                <a:schemeClr val="dk1"/>
              </a:solidFill>
              <a:latin typeface="Arial"/>
            </a:endParaRPr>
          </a:p>
        </p:txBody>
      </p:sp>
      <p:sp>
        <p:nvSpPr>
          <p:cNvPr id="8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现代商业环境中竞争的激烈程度需要团队更加团结和协作</a:t>
            </a:r>
            <a:endParaRPr lang="en-US" sz="1500" b="0" strike="noStrike" spc="-1">
              <a:solidFill>
                <a:srgbClr val="000000"/>
              </a:solidFill>
              <a:latin typeface="Arial"/>
            </a:endParaRPr>
          </a:p>
        </p:txBody>
      </p:sp>
      <p:sp>
        <p:nvSpPr>
          <p:cNvPr id="9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竞争激烈</a:t>
            </a:r>
            <a:endParaRPr lang="en-US" sz="2200" b="0" strike="noStrike" spc="-1">
              <a:solidFill>
                <a:srgbClr val="000000"/>
              </a:solidFill>
              <a:latin typeface="Arial"/>
            </a:endParaRPr>
          </a:p>
        </p:txBody>
      </p:sp>
      <p:sp>
        <p:nvSpPr>
          <p:cNvPr id="9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团建和管理培训可以提高销售业绩，促进团队整体表现</a:t>
            </a:r>
            <a:endParaRPr lang="en-US" sz="1500" b="0" strike="noStrike" spc="-1">
              <a:solidFill>
                <a:srgbClr val="000000"/>
              </a:solidFill>
              <a:latin typeface="Arial"/>
            </a:endParaRPr>
          </a:p>
        </p:txBody>
      </p:sp>
      <p:sp>
        <p:nvSpPr>
          <p:cNvPr id="9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影响业绩</a:t>
            </a:r>
            <a:endParaRPr lang="en-US" sz="2200" b="0" strike="noStrike" spc="-1">
              <a:solidFill>
                <a:srgbClr val="000000"/>
              </a:solidFill>
              <a:latin typeface="Arial"/>
            </a:endParaRPr>
          </a:p>
        </p:txBody>
      </p:sp>
      <p:sp>
        <p:nvSpPr>
          <p:cNvPr id="9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团队合作和领导力对团队建设和发展至关重要</a:t>
            </a:r>
            <a:endParaRPr lang="en-US" sz="1500" b="0" strike="noStrike" spc="-1">
              <a:solidFill>
                <a:srgbClr val="000000"/>
              </a:solidFill>
              <a:latin typeface="Arial"/>
            </a:endParaRPr>
          </a:p>
        </p:txBody>
      </p:sp>
      <p:sp>
        <p:nvSpPr>
          <p:cNvPr id="9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领导力重要</a:t>
            </a:r>
            <a:endParaRPr lang="en-US" sz="2200" b="0" strike="noStrike" spc="-1">
              <a:solidFill>
                <a:srgbClr val="000000"/>
              </a:solidFill>
              <a:latin typeface="Arial"/>
            </a:endParaRPr>
          </a:p>
        </p:txBody>
      </p:sp>
      <p:sp>
        <p:nvSpPr>
          <p:cNvPr id="9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团建和管理培训可以增强团队凝聚力，提升团队执行力</a:t>
            </a:r>
            <a:endParaRPr lang="en-US" sz="1500" b="0" strike="noStrike" spc="-1">
              <a:solidFill>
                <a:srgbClr val="000000"/>
              </a:solidFill>
              <a:latin typeface="Arial"/>
            </a:endParaRPr>
          </a:p>
        </p:txBody>
      </p:sp>
      <p:sp>
        <p:nvSpPr>
          <p:cNvPr id="9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凝聚力增强</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团建活动的种类和形式</a:t>
            </a:r>
            <a:endParaRPr lang="en-US" sz="3600" b="0" strike="noStrike" spc="-1">
              <a:solidFill>
                <a:schemeClr val="dk1"/>
              </a:solidFill>
              <a:latin typeface="Arial"/>
            </a:endParaRPr>
          </a:p>
        </p:txBody>
      </p:sp>
      <p:sp>
        <p:nvSpPr>
          <p:cNvPr id="9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在自然环境中进行团队合作训练，提高团队凝聚力</a:t>
            </a:r>
            <a:endParaRPr lang="en-US" sz="1500" b="0" strike="noStrike" spc="-1">
              <a:solidFill>
                <a:srgbClr val="000000"/>
              </a:solidFill>
              <a:latin typeface="Arial"/>
            </a:endParaRPr>
          </a:p>
        </p:txBody>
      </p:sp>
      <p:sp>
        <p:nvSpPr>
          <p:cNvPr id="9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户外拓展</a:t>
            </a:r>
            <a:endParaRPr lang="en-US" sz="2200" b="0" strike="noStrike" spc="-1">
              <a:solidFill>
                <a:srgbClr val="000000"/>
              </a:solidFill>
              <a:latin typeface="Arial"/>
            </a:endParaRPr>
          </a:p>
        </p:txBody>
      </p:sp>
      <p:sp>
        <p:nvSpPr>
          <p:cNvPr id="10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通过游戏方式增进团队成员之间的沟通和协作能力</a:t>
            </a:r>
            <a:endParaRPr lang="en-US" sz="1500" b="0" strike="noStrike" spc="-1">
              <a:solidFill>
                <a:srgbClr val="000000"/>
              </a:solidFill>
              <a:latin typeface="Arial"/>
            </a:endParaRPr>
          </a:p>
        </p:txBody>
      </p:sp>
      <p:sp>
        <p:nvSpPr>
          <p:cNvPr id="10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团队游戏</a:t>
            </a:r>
            <a:endParaRPr lang="en-US" sz="2200" b="0" strike="noStrike" spc="-1">
              <a:solidFill>
                <a:srgbClr val="000000"/>
              </a:solidFill>
              <a:latin typeface="Arial"/>
            </a:endParaRPr>
          </a:p>
        </p:txBody>
      </p:sp>
      <p:sp>
        <p:nvSpPr>
          <p:cNvPr id="10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参观文化景点或体验传统文化，增加团队文化认同感</a:t>
            </a:r>
            <a:endParaRPr lang="en-US" sz="1500" b="0" strike="noStrike" spc="-1">
              <a:solidFill>
                <a:srgbClr val="000000"/>
              </a:solidFill>
              <a:latin typeface="Arial"/>
            </a:endParaRPr>
          </a:p>
        </p:txBody>
      </p:sp>
      <p:sp>
        <p:nvSpPr>
          <p:cNvPr id="10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文化体验</a:t>
            </a:r>
            <a:endParaRPr lang="en-US" sz="2200" b="0" strike="noStrike" spc="-1">
              <a:solidFill>
                <a:srgbClr val="000000"/>
              </a:solidFill>
              <a:latin typeface="Arial"/>
            </a:endParaRPr>
          </a:p>
        </p:txBody>
      </p:sp>
      <p:sp>
        <p:nvSpPr>
          <p:cNvPr id="10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针对团队需求开展具有主题性的专业培训课程</a:t>
            </a:r>
            <a:endParaRPr lang="en-US" sz="1500" b="0" strike="noStrike" spc="-1">
              <a:solidFill>
                <a:srgbClr val="000000"/>
              </a:solidFill>
              <a:latin typeface="Arial"/>
            </a:endParaRPr>
          </a:p>
        </p:txBody>
      </p:sp>
      <p:sp>
        <p:nvSpPr>
          <p:cNvPr id="10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主题培训</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团建活动设计</a:t>
            </a:r>
            <a:endParaRPr lang="en-US" sz="3600" b="0" strike="noStrike" spc="-1">
              <a:solidFill>
                <a:schemeClr val="dk1"/>
              </a:solidFill>
              <a:latin typeface="Arial"/>
            </a:endParaRPr>
          </a:p>
        </p:txBody>
      </p:sp>
      <p:sp>
        <p:nvSpPr>
          <p:cNvPr id="1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团建活动的种类</a:t>
            </a:r>
            <a:endParaRPr lang="en-US" sz="3500" b="0" strike="noStrike" spc="-1">
              <a:solidFill>
                <a:srgbClr val="000000"/>
              </a:solidFill>
              <a:latin typeface="Arial"/>
            </a:endParaRPr>
          </a:p>
        </p:txBody>
      </p:sp>
      <p:sp>
        <p:nvSpPr>
          <p:cNvPr id="11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团建活动种类繁多，传统活动如户外拓展、团队游戏等，创新活动如线上团建、沙龙讨论等。设计团建活动时需考虑参与人员的喜好和需求，制定符合团队需求的方案，以达到团队建设的目的。</a:t>
            </a:r>
            <a:endParaRPr lang="en-US" sz="2500" b="0" strike="noStrike" spc="-1">
              <a:solidFill>
                <a:srgbClr val="000000"/>
              </a:solidFill>
              <a:latin typeface="Arial"/>
            </a:endParaRPr>
          </a:p>
        </p:txBody>
      </p:sp>
      <p:sp>
        <p:nvSpPr>
          <p:cNvPr id="11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团建活动的组织</a:t>
            </a:r>
            <a:endParaRPr lang="en-US" sz="3600" b="0" strike="noStrike" spc="-1">
              <a:solidFill>
                <a:schemeClr val="dk1"/>
              </a:solidFill>
              <a:latin typeface="Arial"/>
            </a:endParaRPr>
          </a:p>
        </p:txBody>
      </p:sp>
      <p:sp>
        <p:nvSpPr>
          <p:cNvPr id="11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指导如何策划和组织团建活动</a:t>
            </a:r>
            <a:endParaRPr lang="en-US" sz="1500" b="0" strike="noStrike" spc="-1">
              <a:solidFill>
                <a:srgbClr val="000000"/>
              </a:solidFill>
              <a:latin typeface="Arial"/>
            </a:endParaRPr>
          </a:p>
        </p:txBody>
      </p:sp>
      <p:sp>
        <p:nvSpPr>
          <p:cNvPr id="11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策划与组织</a:t>
            </a:r>
            <a:endParaRPr lang="en-US" sz="2200" b="0" strike="noStrike" spc="-1">
              <a:solidFill>
                <a:srgbClr val="000000"/>
              </a:solidFill>
              <a:latin typeface="Arial"/>
            </a:endParaRPr>
          </a:p>
        </p:txBody>
      </p:sp>
      <p:sp>
        <p:nvSpPr>
          <p:cNvPr id="11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探讨团建活动的预算和资源分配</a:t>
            </a:r>
            <a:endParaRPr lang="en-US" sz="1500" b="0" strike="noStrike" spc="-1">
              <a:solidFill>
                <a:srgbClr val="000000"/>
              </a:solidFill>
              <a:latin typeface="Arial"/>
            </a:endParaRPr>
          </a:p>
        </p:txBody>
      </p:sp>
      <p:sp>
        <p:nvSpPr>
          <p:cNvPr id="11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预算与资源</a:t>
            </a:r>
            <a:endParaRPr lang="en-US" sz="2200" b="0" strike="noStrike" spc="-1">
              <a:solidFill>
                <a:srgbClr val="000000"/>
              </a:solidFill>
              <a:latin typeface="Arial"/>
            </a:endParaRPr>
          </a:p>
        </p:txBody>
      </p:sp>
      <p:sp>
        <p:nvSpPr>
          <p:cNvPr id="11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强调团建活动的执行和评估</a:t>
            </a:r>
            <a:endParaRPr lang="en-US" sz="1500" b="0" strike="noStrike" spc="-1">
              <a:solidFill>
                <a:srgbClr val="000000"/>
              </a:solidFill>
              <a:latin typeface="Arial"/>
            </a:endParaRPr>
          </a:p>
        </p:txBody>
      </p:sp>
      <p:sp>
        <p:nvSpPr>
          <p:cNvPr id="11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执行与评估</a:t>
            </a:r>
            <a:endParaRPr lang="en-US" sz="2200" b="0" strike="noStrike" spc="-1">
              <a:solidFill>
                <a:srgbClr val="000000"/>
              </a:solidFill>
              <a:latin typeface="Arial"/>
            </a:endParaRPr>
          </a:p>
        </p:txBody>
      </p:sp>
      <p:sp>
        <p:nvSpPr>
          <p:cNvPr id="12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团建活动的意义</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团建活动对员工情感和团队凝聚力的影响</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员工情感</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团建活动对团队氛围和文化建设的推动作用</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文化建设</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团建活动对企业形象和品牌建设的重要性</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品牌建设</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客户案例分享</a:t>
            </a:r>
            <a:endParaRPr lang="en-US" sz="3600" b="0" strike="noStrike" spc="-1">
              <a:solidFill>
                <a:schemeClr val="dk1"/>
              </a:solidFill>
              <a:latin typeface="Arial"/>
            </a:endParaRPr>
          </a:p>
        </p:txBody>
      </p:sp>
      <p:sp>
        <p:nvSpPr>
          <p:cNvPr id="1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分享成功的团建活动案例和经验</a:t>
            </a:r>
            <a:endParaRPr lang="en-US" sz="2000" b="0" strike="noStrike" spc="-1">
              <a:solidFill>
                <a:srgbClr val="000000"/>
              </a:solidFill>
              <a:latin typeface="Arial"/>
            </a:endParaRPr>
          </a:p>
        </p:txBody>
      </p:sp>
      <p:sp>
        <p:nvSpPr>
          <p:cNvPr id="1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成功案例分享</a:t>
            </a:r>
            <a:endParaRPr lang="en-US" sz="3000" b="0" strike="noStrike" spc="-1">
              <a:solidFill>
                <a:srgbClr val="000000"/>
              </a:solidFill>
              <a:latin typeface="Arial"/>
            </a:endParaRPr>
          </a:p>
        </p:txBody>
      </p:sp>
      <p:sp>
        <p:nvSpPr>
          <p:cNvPr id="1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提供团建活动的成功秘诀和注意事项</a:t>
            </a:r>
            <a:endParaRPr lang="en-US" sz="2000" b="0" strike="noStrike" spc="-1">
              <a:solidFill>
                <a:srgbClr val="000000"/>
              </a:solidFill>
              <a:latin typeface="Arial"/>
            </a:endParaRPr>
          </a:p>
        </p:txBody>
      </p:sp>
      <p:sp>
        <p:nvSpPr>
          <p:cNvPr id="13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成功秘诀</a:t>
            </a:r>
            <a:endParaRPr lang="en-US" sz="3000" b="0" strike="noStrike" spc="-1">
              <a:solidFill>
                <a:srgbClr val="000000"/>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探讨团建活动对企业绩效和员工满意度的影响</a:t>
            </a:r>
            <a:endParaRPr lang="en-US" sz="2000" b="0" strike="noStrike" spc="-1">
              <a:solidFill>
                <a:srgbClr val="000000"/>
              </a:solidFill>
              <a:latin typeface="Arial"/>
            </a:endParaRPr>
          </a:p>
        </p:txBody>
      </p:sp>
      <p:sp>
        <p:nvSpPr>
          <p:cNvPr id="13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绩效影响</a:t>
            </a:r>
            <a:endParaRPr lang="en-US" sz="3000" b="0" strike="noStrike" spc="-1">
              <a:solidFill>
                <a:srgbClr val="000000"/>
              </a:solidFill>
              <a:latin typeface="Arial"/>
            </a:endParaRPr>
          </a:p>
        </p:txBody>
      </p:sp>
      <p:sp>
        <p:nvSpPr>
          <p:cNvPr id="14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https://d.book118.com/505032122013011130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销售团队团建及管理培训</vt:lpstr>
      <vt:lpstr>目录</vt:lpstr>
      <vt:lpstr>第一章 简介</vt:lpstr>
      <vt:lpstr>介绍主题及背景</vt:lpstr>
      <vt:lpstr>销售团队团建的定义</vt:lpstr>
      <vt:lpstr> </vt:lpstr>
      <vt:lpstr>为什么销售团队需要团建和管理培训</vt:lpstr>
      <vt:lpstr>团建活动的种类和形式</vt:lpstr>
      <vt:lpstr>第2章 团建活动设计</vt:lpstr>
      <vt:lpstr> </vt:lpstr>
      <vt:lpstr>团建活动的组织</vt:lpstr>
      <vt:lpstr>团建活动的意义</vt:lpstr>
      <vt:lpstr>客户案例分享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2024-09-29T14:03:13.153</cp:lastPrinted>
  <dcterms:created xsi:type="dcterms:W3CDTF">2024-09-29T06:03:13Z</dcterms:created>
  <dcterms:modified xsi:type="dcterms:W3CDTF">2024-09-29T06:03:15Z</dcterms:modified>
</cp:coreProperties>
</file>