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CFA60-46D9-4819-981C-4372D8D11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85EBA-F60B-4ABB-9C7E-0D9CA1D71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BAD61-0864-4F51-B8BE-FE8BA53FF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1E806-8AF0-43B4-A906-62728103F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D7EAC7-3114-4978-B454-40573E8FE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20E62A-A252-460B-A91D-45DA6D04E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6CF95D-F689-43BE-A51E-F53798384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E8E0A-FE12-488F-B12C-0EB7B80CB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72F30-2F61-423F-A978-F824D13C9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7BD19-09DA-4186-A4FC-C21273E08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DA82D-4286-4958-84F7-B3B7847AC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04003321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959232" y="1313734"/>
            <a:ext cx="3960495" cy="7378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294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环保行业报</a:t>
            </a: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  <p:sp>
        <p:nvSpPr>
          <p:cNvPr id="3" name="path"/>
          <p:cNvSpPr/>
          <p:nvPr/>
        </p:nvSpPr>
        <p:spPr>
          <a:xfrm>
            <a:off x="958956" y="4948611"/>
            <a:ext cx="162576" cy="384069"/>
          </a:xfrm>
          <a:custGeom>
            <a:rect l="0" t="0" r="0" b="0"/>
            <a:pathLst>
              <a:path w="256" h="604">
                <a:moveTo>
                  <a:pt x="0" y="604"/>
                </a:moveTo>
                <a:lnTo>
                  <a:pt x="64" y="0"/>
                </a:lnTo>
                <a:lnTo>
                  <a:pt x="256" y="0"/>
                </a:lnTo>
                <a:lnTo>
                  <a:pt x="192" y="604"/>
                </a:lnTo>
                <a:lnTo>
                  <a:pt x="0" y="604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path"/>
          <p:cNvSpPr/>
          <p:nvPr/>
        </p:nvSpPr>
        <p:spPr>
          <a:xfrm>
            <a:off x="958956" y="5502857"/>
            <a:ext cx="162576" cy="384068"/>
          </a:xfrm>
          <a:custGeom>
            <a:rect l="0" t="0" r="0" b="0"/>
            <a:pathLst>
              <a:path w="256" h="604">
                <a:moveTo>
                  <a:pt x="0" y="604"/>
                </a:moveTo>
                <a:lnTo>
                  <a:pt x="64" y="0"/>
                </a:lnTo>
                <a:lnTo>
                  <a:pt x="256" y="0"/>
                </a:lnTo>
                <a:lnTo>
                  <a:pt x="192" y="604"/>
                </a:lnTo>
                <a:lnTo>
                  <a:pt x="0" y="604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150444" y="638707"/>
            <a:ext cx="2042160" cy="641794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5879"/>
              </a:lnSpc>
            </a:pPr>
            <a:r>
              <a:rPr sz="12300" spc="-8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12300" spc="-2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12300"/>
          </a:p>
        </p:txBody>
      </p:sp>
      <p:sp>
        <p:nvSpPr>
          <p:cNvPr id="7" name="textbox 7"/>
          <p:cNvSpPr/>
          <p:nvPr/>
        </p:nvSpPr>
        <p:spPr>
          <a:xfrm>
            <a:off x="6503815" y="1386892"/>
            <a:ext cx="3565525" cy="36518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94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概述与发展趋势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81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污染治理领域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水污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染治理领域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7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体废弃物处理领域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2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声污染控制领域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1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产业发展机遇与挑战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algn="l" rtl="0" eaLnBrk="0">
              <a:lnSpc>
                <a:spcPct val="820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与展望</a:t>
            </a:r>
            <a:endParaRPr lang="Microsoft YaHei" altLang="Microsoft YaHei" sz="2400"/>
          </a:p>
        </p:txBody>
      </p:sp>
      <p:sp>
        <p:nvSpPr>
          <p:cNvPr id="8" name="textbox 8"/>
          <p:cNvSpPr/>
          <p:nvPr/>
        </p:nvSpPr>
        <p:spPr>
          <a:xfrm>
            <a:off x="2978537" y="3120963"/>
            <a:ext cx="2233929" cy="1265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  <a:spcBef>
                <a:spcPts val="1"/>
              </a:spcBef>
            </a:pPr>
            <a:r>
              <a:rPr sz="9200" spc="-51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9200"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60975" y="1372744"/>
            <a:ext cx="76200" cy="411031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box 11"/>
          <p:cNvSpPr/>
          <p:nvPr/>
        </p:nvSpPr>
        <p:spPr>
          <a:xfrm>
            <a:off x="801535" y="-7132"/>
            <a:ext cx="6191250" cy="37503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  <a:p>
            <a:pPr marL="915118" algn="l" rtl="0" eaLnBrk="0">
              <a:lnSpc>
                <a:spcPct val="86000"/>
              </a:lnSpc>
              <a:spcBef>
                <a:spcPts val="2775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9367"/>
              </a:lnSpc>
            </a:pPr>
            <a:endParaRPr lang="Arial" altLang="Arial" sz="100"/>
          </a:p>
          <a:p>
            <a:pPr algn="r" rtl="0" eaLnBrk="0">
              <a:lnSpc>
                <a:spcPct val="93000"/>
              </a:lnSpc>
            </a:pPr>
            <a:r>
              <a:rPr sz="45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</a:t>
            </a:r>
            <a:r>
              <a:rPr sz="45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3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" name="textbox 19"/>
          <p:cNvSpPr/>
          <p:nvPr/>
        </p:nvSpPr>
        <p:spPr>
          <a:xfrm>
            <a:off x="7865701" y="1547733"/>
            <a:ext cx="3277234" cy="4400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26"/>
              </a:lnSpc>
            </a:pPr>
            <a:endParaRPr lang="Arial" altLang="Arial" sz="100"/>
          </a:p>
          <a:p>
            <a:pPr marL="13985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2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66874" indent="-761" algn="l" rtl="0" eaLnBrk="0">
              <a:lnSpc>
                <a:spcPct val="186000"/>
              </a:lnSpc>
              <a:spcBef>
                <a:spcPts val="456"/>
              </a:spcBef>
            </a:pP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环保行业是指为保护环境、防治污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改善生态而进行的各种技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术、产品、 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服务、工程等活动的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称。</a:t>
            </a:r>
            <a:endParaRPr lang="Microsoft YaHei" altLang="Microsoft YaHei" sz="15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11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2000"/>
          </a:p>
          <a:p>
            <a:pPr marL="65923" algn="l" rtl="0" eaLnBrk="0">
              <a:lnSpc>
                <a:spcPct val="83000"/>
              </a:lnSpc>
              <a:spcBef>
                <a:spcPts val="1404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业务领域和服务对象的不同，环</a:t>
            </a:r>
            <a:endParaRPr lang="Microsoft YaHei" altLang="Microsoft YaHei" sz="1500"/>
          </a:p>
          <a:p>
            <a:pPr marL="66113" indent="-761" algn="l" rtl="0" eaLnBrk="0">
              <a:lnSpc>
                <a:spcPct val="189000"/>
              </a:lnSpc>
              <a:spcBef>
                <a:spcPts val="4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业可分为水污染治理、大气污染  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治理、固废处理与资源化、土壤修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环境监测与检测等子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域。</a:t>
            </a:r>
            <a:endParaRPr lang="Microsoft YaHei" altLang="Microsoft YaHei" sz="1500"/>
          </a:p>
        </p:txBody>
      </p:sp>
      <p:sp>
        <p:nvSpPr>
          <p:cNvPr id="20" name="textbox 20"/>
          <p:cNvSpPr/>
          <p:nvPr/>
        </p:nvSpPr>
        <p:spPr>
          <a:xfrm>
            <a:off x="442263" y="318468"/>
            <a:ext cx="4218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环保行业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定义及分类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1900927" y="4825745"/>
            <a:ext cx="9440840" cy="644551"/>
            <a:chExt cx="9440840" cy="644551"/>
          </a:xfrm>
        </p:grpSpPr>
        <p:sp>
          <p:nvSpPr>
            <p:cNvPr id="42" name="path"/>
            <p:cNvSpPr/>
            <p:nvPr/>
          </p:nvSpPr>
          <p:spPr>
            <a:xfrm>
              <a:off x="0" y="0"/>
              <a:ext cx="9440840" cy="644551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textbox 43"/>
            <p:cNvSpPr/>
            <p:nvPr/>
          </p:nvSpPr>
          <p:spPr>
            <a:xfrm>
              <a:off x="-12700" y="-12700"/>
              <a:ext cx="9466580" cy="69469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66000"/>
                </a:lnSpc>
              </a:pPr>
              <a:endParaRPr lang="Arial" altLang="Arial" sz="1000"/>
            </a:p>
            <a:p>
              <a:pPr marL="443857" algn="l" rtl="0" eaLnBrk="0">
                <a:lnSpc>
                  <a:spcPct val="91000"/>
                </a:lnSpc>
                <a:spcBef>
                  <a:spcPts val="5"/>
                </a:spcBef>
              </a:pPr>
              <a:r>
                <a:rPr sz="18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  <a:r>
                <a:rPr sz="18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趋势</a:t>
              </a:r>
              <a:endParaRPr lang="Microsoft YaHei" altLang="Microsoft YaHei" sz="1800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1900927" y="1308905"/>
            <a:ext cx="9440841" cy="644550"/>
            <a:chExt cx="9440841" cy="644550"/>
          </a:xfrm>
        </p:grpSpPr>
        <p:sp>
          <p:nvSpPr>
            <p:cNvPr id="44" name="path"/>
            <p:cNvSpPr/>
            <p:nvPr/>
          </p:nvSpPr>
          <p:spPr>
            <a:xfrm>
              <a:off x="0" y="0"/>
              <a:ext cx="9440841" cy="644550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textbox 45"/>
            <p:cNvSpPr/>
            <p:nvPr/>
          </p:nvSpPr>
          <p:spPr>
            <a:xfrm>
              <a:off x="-12700" y="-12700"/>
              <a:ext cx="9466580" cy="69469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52000"/>
                </a:lnSpc>
              </a:pPr>
              <a:endParaRPr lang="Arial" altLang="Arial" sz="1000"/>
            </a:p>
            <a:p>
              <a:pPr marL="396684" algn="l" rtl="0" eaLnBrk="0">
                <a:lnSpc>
                  <a:spcPct val="91000"/>
                </a:lnSpc>
                <a:spcBef>
                  <a:spcPts val="3"/>
                </a:spcBef>
              </a:pPr>
              <a:r>
                <a:rPr sz="1800" spc="-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国内发展</a:t>
              </a:r>
              <a:r>
                <a:rPr sz="18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</a:t>
              </a:r>
              <a:r>
                <a:rPr sz="18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状</a:t>
              </a:r>
              <a:endParaRPr lang="Microsoft YaHei" altLang="Microsoft YaHei" sz="1800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1900927" y="3067326"/>
            <a:ext cx="9440840" cy="644550"/>
            <a:chExt cx="9440840" cy="644550"/>
          </a:xfrm>
        </p:grpSpPr>
        <p:sp>
          <p:nvSpPr>
            <p:cNvPr id="46" name="path"/>
            <p:cNvSpPr/>
            <p:nvPr/>
          </p:nvSpPr>
          <p:spPr>
            <a:xfrm>
              <a:off x="0" y="0"/>
              <a:ext cx="9440840" cy="644550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textbox 47"/>
            <p:cNvSpPr/>
            <p:nvPr/>
          </p:nvSpPr>
          <p:spPr>
            <a:xfrm>
              <a:off x="-12700" y="-12700"/>
              <a:ext cx="9466580" cy="69469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66000"/>
                </a:lnSpc>
              </a:pPr>
              <a:endParaRPr lang="Arial" altLang="Arial" sz="1000"/>
            </a:p>
            <a:p>
              <a:pPr marL="417110" algn="l" rtl="0" eaLnBrk="0">
                <a:lnSpc>
                  <a:spcPct val="91000"/>
                </a:lnSpc>
                <a:spcBef>
                  <a:spcPts val="5"/>
                </a:spcBef>
              </a:pPr>
              <a:r>
                <a:rPr sz="1800" spc="-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国外发展</a:t>
              </a:r>
              <a:r>
                <a:rPr sz="18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</a:t>
              </a:r>
              <a:r>
                <a:rPr sz="18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状</a:t>
              </a:r>
              <a:endParaRPr lang="Microsoft YaHei" altLang="Microsoft YaHei" sz="1800"/>
            </a:p>
          </p:txBody>
        </p:sp>
      </p:grpSp>
      <p:sp>
        <p:nvSpPr>
          <p:cNvPr id="48" name="textbox 48"/>
          <p:cNvSpPr/>
          <p:nvPr/>
        </p:nvSpPr>
        <p:spPr>
          <a:xfrm>
            <a:off x="2250213" y="3912469"/>
            <a:ext cx="8976994" cy="5359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0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国家在环保领域的发展相对成熟，拥有先进的环保技术和管理经验。同时，随着全球气候变化和环境问</a:t>
            </a:r>
            <a:endParaRPr lang="Microsoft YaHei" altLang="Microsoft YaHei" sz="1500"/>
          </a:p>
          <a:p>
            <a:pPr marL="13081" algn="l" rtl="0" eaLnBrk="0">
              <a:lnSpc>
                <a:spcPts val="2522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题日益严重，国际社会对环保行业的关注度也在不断提高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9" name="textbox 49"/>
          <p:cNvSpPr/>
          <p:nvPr/>
        </p:nvSpPr>
        <p:spPr>
          <a:xfrm>
            <a:off x="2248689" y="5635097"/>
            <a:ext cx="8978265" cy="5353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60"/>
              </a:lnSpc>
            </a:pPr>
            <a:endParaRPr lang="Arial" altLang="Arial" sz="100"/>
          </a:p>
          <a:p>
            <a:pPr marL="14414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，环保行业将继续保持快速发展态势。一方面，随着环保政策的不断加码和环保意识的普及，市场需求</a:t>
            </a:r>
            <a:endParaRPr lang="Microsoft YaHei" altLang="Microsoft YaHei" sz="1500"/>
          </a:p>
          <a:p>
            <a:pPr marL="12700" algn="l" rtl="0" eaLnBrk="0">
              <a:lnSpc>
                <a:spcPts val="2520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将持续增长；另一方面，技术创新和产业升级将成为推动环保行业发展的重要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动力。</a:t>
            </a:r>
            <a:endParaRPr lang="Microsoft YaHei" altLang="Microsoft YaHei" sz="1500"/>
          </a:p>
        </p:txBody>
      </p:sp>
      <p:sp>
        <p:nvSpPr>
          <p:cNvPr id="50" name="textbox 50"/>
          <p:cNvSpPr/>
          <p:nvPr/>
        </p:nvSpPr>
        <p:spPr>
          <a:xfrm>
            <a:off x="2249070" y="2140959"/>
            <a:ext cx="8978265" cy="5353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11"/>
              </a:lnSpc>
            </a:pPr>
            <a:endParaRPr lang="Arial" altLang="Arial" sz="100"/>
          </a:p>
          <a:p>
            <a:pPr marL="14986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，我国环保行业在政策推动和市场需求的双重作用下，实现了快速发展。环保产业规模不断扩大，技</a:t>
            </a:r>
            <a:endParaRPr lang="Microsoft YaHei" altLang="Microsoft YaHei" sz="1500"/>
          </a:p>
          <a:p>
            <a:pPr marL="12700" algn="l" rtl="0" eaLnBrk="0">
              <a:lnSpc>
                <a:spcPts val="2518"/>
              </a:lnSpc>
            </a:pP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术水平不断提升，服务模式不断创新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51" name="textbox 51"/>
          <p:cNvSpPr/>
          <p:nvPr/>
        </p:nvSpPr>
        <p:spPr>
          <a:xfrm>
            <a:off x="892244" y="331596"/>
            <a:ext cx="4149725" cy="4902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400"/>
          </a:p>
          <a:p>
            <a:pPr marL="78294" algn="l" rtl="0" eaLnBrk="0">
              <a:lnSpc>
                <a:spcPct val="91000"/>
              </a:lnSpc>
              <a:spcBef>
                <a:spcPts val="2"/>
              </a:spcBef>
              <a:tabLst>
                <a:tab pos="347345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国内外发展现状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Microsoft YaHei" altLang="Microsoft YaHei" sz="3000"/>
          </a:p>
        </p:txBody>
      </p:sp>
      <p:sp>
        <p:nvSpPr>
          <p:cNvPr id="52" name="path"/>
          <p:cNvSpPr/>
          <p:nvPr/>
        </p:nvSpPr>
        <p:spPr>
          <a:xfrm>
            <a:off x="904944" y="344296"/>
            <a:ext cx="65594" cy="418915"/>
          </a:xfrm>
          <a:custGeom>
            <a:rect l="0" t="0" r="0" b="0"/>
            <a:pathLst>
              <a:path w="103" h="659">
                <a:moveTo>
                  <a:pt x="0" y="51"/>
                </a:moveTo>
                <a:cubicBezTo>
                  <a:pt x="0" y="23"/>
                  <a:pt x="23" y="0"/>
                  <a:pt x="51" y="0"/>
                </a:cubicBezTo>
                <a:lnTo>
                  <a:pt x="51" y="0"/>
                </a:lnTo>
                <a:lnTo>
                  <a:pt x="51" y="0"/>
                </a:lnTo>
                <a:lnTo>
                  <a:pt x="51" y="0"/>
                </a:lnTo>
                <a:cubicBezTo>
                  <a:pt x="80" y="0"/>
                  <a:pt x="103" y="23"/>
                  <a:pt x="103" y="51"/>
                </a:cubicBezTo>
                <a:lnTo>
                  <a:pt x="103" y="51"/>
                </a:lnTo>
                <a:cubicBezTo>
                  <a:pt x="103" y="51"/>
                  <a:pt x="103" y="51"/>
                  <a:pt x="103" y="51"/>
                </a:cubicBezTo>
                <a:lnTo>
                  <a:pt x="103" y="51"/>
                </a:lnTo>
                <a:lnTo>
                  <a:pt x="103" y="51"/>
                </a:lnTo>
                <a:lnTo>
                  <a:pt x="103" y="51"/>
                </a:lnTo>
                <a:cubicBezTo>
                  <a:pt x="103" y="80"/>
                  <a:pt x="80" y="103"/>
                  <a:pt x="51" y="103"/>
                </a:cubicBezTo>
                <a:lnTo>
                  <a:pt x="51" y="103"/>
                </a:lnTo>
                <a:lnTo>
                  <a:pt x="51" y="103"/>
                </a:lnTo>
                <a:lnTo>
                  <a:pt x="51" y="103"/>
                </a:lnTo>
                <a:cubicBezTo>
                  <a:pt x="23" y="103"/>
                  <a:pt x="0" y="80"/>
                  <a:pt x="0" y="51"/>
                </a:cubicBezTo>
                <a:lnTo>
                  <a:pt x="0" y="51"/>
                </a:lnTo>
                <a:close/>
              </a:path>
              <a:path w="103" h="659">
                <a:moveTo>
                  <a:pt x="0" y="237"/>
                </a:moveTo>
                <a:cubicBezTo>
                  <a:pt x="0" y="208"/>
                  <a:pt x="23" y="185"/>
                  <a:pt x="51" y="185"/>
                </a:cubicBezTo>
                <a:lnTo>
                  <a:pt x="51" y="185"/>
                </a:lnTo>
                <a:lnTo>
                  <a:pt x="51" y="185"/>
                </a:lnTo>
                <a:lnTo>
                  <a:pt x="51" y="185"/>
                </a:lnTo>
                <a:cubicBezTo>
                  <a:pt x="80" y="185"/>
                  <a:pt x="103" y="208"/>
                  <a:pt x="103" y="237"/>
                </a:cubicBezTo>
                <a:lnTo>
                  <a:pt x="103" y="237"/>
                </a:lnTo>
                <a:cubicBezTo>
                  <a:pt x="103" y="237"/>
                  <a:pt x="103" y="237"/>
                  <a:pt x="103" y="237"/>
                </a:cubicBezTo>
                <a:lnTo>
                  <a:pt x="103" y="237"/>
                </a:lnTo>
                <a:lnTo>
                  <a:pt x="103" y="237"/>
                </a:lnTo>
                <a:lnTo>
                  <a:pt x="103" y="237"/>
                </a:lnTo>
                <a:cubicBezTo>
                  <a:pt x="103" y="265"/>
                  <a:pt x="80" y="288"/>
                  <a:pt x="51" y="288"/>
                </a:cubicBezTo>
                <a:lnTo>
                  <a:pt x="51" y="288"/>
                </a:lnTo>
                <a:lnTo>
                  <a:pt x="51" y="288"/>
                </a:lnTo>
                <a:lnTo>
                  <a:pt x="51" y="288"/>
                </a:lnTo>
                <a:cubicBezTo>
                  <a:pt x="23" y="288"/>
                  <a:pt x="0" y="265"/>
                  <a:pt x="0" y="237"/>
                </a:cubicBezTo>
                <a:lnTo>
                  <a:pt x="0" y="237"/>
                </a:lnTo>
                <a:close/>
              </a:path>
              <a:path w="103" h="659">
                <a:moveTo>
                  <a:pt x="0" y="422"/>
                </a:moveTo>
                <a:cubicBezTo>
                  <a:pt x="0" y="394"/>
                  <a:pt x="23" y="370"/>
                  <a:pt x="51" y="370"/>
                </a:cubicBezTo>
                <a:lnTo>
                  <a:pt x="51" y="370"/>
                </a:lnTo>
                <a:lnTo>
                  <a:pt x="51" y="370"/>
                </a:lnTo>
                <a:lnTo>
                  <a:pt x="51" y="370"/>
                </a:lnTo>
                <a:cubicBezTo>
                  <a:pt x="80" y="370"/>
                  <a:pt x="103" y="394"/>
                  <a:pt x="103" y="422"/>
                </a:cubicBezTo>
                <a:lnTo>
                  <a:pt x="103" y="422"/>
                </a:lnTo>
                <a:cubicBezTo>
                  <a:pt x="103" y="422"/>
                  <a:pt x="103" y="422"/>
                  <a:pt x="103" y="422"/>
                </a:cubicBezTo>
                <a:lnTo>
                  <a:pt x="103" y="422"/>
                </a:lnTo>
                <a:lnTo>
                  <a:pt x="103" y="422"/>
                </a:lnTo>
                <a:lnTo>
                  <a:pt x="103" y="422"/>
                </a:lnTo>
                <a:cubicBezTo>
                  <a:pt x="103" y="451"/>
                  <a:pt x="80" y="474"/>
                  <a:pt x="51" y="474"/>
                </a:cubicBezTo>
                <a:lnTo>
                  <a:pt x="51" y="474"/>
                </a:lnTo>
                <a:lnTo>
                  <a:pt x="51" y="474"/>
                </a:lnTo>
                <a:lnTo>
                  <a:pt x="51" y="474"/>
                </a:lnTo>
                <a:cubicBezTo>
                  <a:pt x="23" y="474"/>
                  <a:pt x="0" y="451"/>
                  <a:pt x="0" y="422"/>
                </a:cubicBezTo>
                <a:lnTo>
                  <a:pt x="0" y="422"/>
                </a:lnTo>
                <a:close/>
              </a:path>
              <a:path w="103" h="659">
                <a:moveTo>
                  <a:pt x="0" y="608"/>
                </a:moveTo>
                <a:cubicBezTo>
                  <a:pt x="0" y="579"/>
                  <a:pt x="23" y="556"/>
                  <a:pt x="51" y="556"/>
                </a:cubicBezTo>
                <a:lnTo>
                  <a:pt x="51" y="556"/>
                </a:lnTo>
                <a:lnTo>
                  <a:pt x="51" y="556"/>
                </a:lnTo>
                <a:lnTo>
                  <a:pt x="51" y="556"/>
                </a:lnTo>
                <a:cubicBezTo>
                  <a:pt x="80" y="556"/>
                  <a:pt x="103" y="579"/>
                  <a:pt x="103" y="608"/>
                </a:cubicBezTo>
                <a:lnTo>
                  <a:pt x="103" y="608"/>
                </a:lnTo>
                <a:cubicBezTo>
                  <a:pt x="103" y="608"/>
                  <a:pt x="103" y="608"/>
                  <a:pt x="103" y="608"/>
                </a:cubicBezTo>
                <a:lnTo>
                  <a:pt x="103" y="608"/>
                </a:lnTo>
                <a:lnTo>
                  <a:pt x="103" y="608"/>
                </a:lnTo>
                <a:lnTo>
                  <a:pt x="103" y="608"/>
                </a:lnTo>
                <a:cubicBezTo>
                  <a:pt x="103" y="636"/>
                  <a:pt x="80" y="659"/>
                  <a:pt x="51" y="659"/>
                </a:cubicBezTo>
                <a:lnTo>
                  <a:pt x="51" y="659"/>
                </a:lnTo>
                <a:lnTo>
                  <a:pt x="51" y="659"/>
                </a:lnTo>
                <a:lnTo>
                  <a:pt x="51" y="659"/>
                </a:lnTo>
                <a:cubicBezTo>
                  <a:pt x="23" y="659"/>
                  <a:pt x="0" y="636"/>
                  <a:pt x="0" y="608"/>
                </a:cubicBezTo>
                <a:lnTo>
                  <a:pt x="0" y="608"/>
                </a:lnTo>
                <a:close/>
              </a:path>
            </a:pathLst>
          </a:custGeom>
          <a:solidFill>
            <a:srgbClr val="FF960E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3" name="picture 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71088" y="1044365"/>
            <a:ext cx="76200" cy="5813634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 rot="21600000">
            <a:off x="873195" y="4825745"/>
            <a:ext cx="669477" cy="669478"/>
            <a:chExt cx="669477" cy="669478"/>
          </a:xfrm>
        </p:grpSpPr>
        <p:sp>
          <p:nvSpPr>
            <p:cNvPr id="54" name="path"/>
            <p:cNvSpPr/>
            <p:nvPr/>
          </p:nvSpPr>
          <p:spPr>
            <a:xfrm>
              <a:off x="0" y="0"/>
              <a:ext cx="669477" cy="669478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FF771B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115086" y="115086"/>
              <a:ext cx="439304" cy="439304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873195" y="1332345"/>
            <a:ext cx="669477" cy="669478"/>
            <a:chExt cx="669477" cy="669478"/>
          </a:xfrm>
        </p:grpSpPr>
        <p:sp>
          <p:nvSpPr>
            <p:cNvPr id="56" name="path"/>
            <p:cNvSpPr/>
            <p:nvPr/>
          </p:nvSpPr>
          <p:spPr>
            <a:xfrm>
              <a:off x="0" y="0"/>
              <a:ext cx="669477" cy="669478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FF771B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115086" y="115085"/>
              <a:ext cx="439304" cy="439304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873195" y="3067325"/>
            <a:ext cx="669477" cy="669477"/>
            <a:chExt cx="669477" cy="669477"/>
          </a:xfrm>
        </p:grpSpPr>
        <p:sp>
          <p:nvSpPr>
            <p:cNvPr id="58" name="path"/>
            <p:cNvSpPr/>
            <p:nvPr/>
          </p:nvSpPr>
          <p:spPr>
            <a:xfrm>
              <a:off x="0" y="0"/>
              <a:ext cx="669477" cy="669477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FF771B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115086" y="115086"/>
              <a:ext cx="439304" cy="439305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0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960E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5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960E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960E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FF960E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8" name="path"/>
          <p:cNvSpPr/>
          <p:nvPr/>
        </p:nvSpPr>
        <p:spPr>
          <a:xfrm>
            <a:off x="689124" y="575006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FF960E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path"/>
          <p:cNvSpPr/>
          <p:nvPr/>
        </p:nvSpPr>
        <p:spPr>
          <a:xfrm>
            <a:off x="689124" y="692780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FF960E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path"/>
          <p:cNvSpPr/>
          <p:nvPr/>
        </p:nvSpPr>
        <p:spPr>
          <a:xfrm>
            <a:off x="689124" y="339459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lnTo>
                  <a:pt x="58" y="117"/>
                </a:ln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FF960E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path"/>
          <p:cNvSpPr/>
          <p:nvPr/>
        </p:nvSpPr>
        <p:spPr>
          <a:xfrm>
            <a:off x="689124" y="457232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FF960E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" name="path"/>
          <p:cNvSpPr/>
          <p:nvPr/>
        </p:nvSpPr>
        <p:spPr>
          <a:xfrm>
            <a:off x="799767" y="583976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FF960E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3" name="path"/>
          <p:cNvSpPr/>
          <p:nvPr/>
        </p:nvSpPr>
        <p:spPr>
          <a:xfrm>
            <a:off x="799767" y="701750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FF960E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4" name="path"/>
          <p:cNvSpPr/>
          <p:nvPr/>
        </p:nvSpPr>
        <p:spPr>
          <a:xfrm>
            <a:off x="799767" y="348429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FF960E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path"/>
          <p:cNvSpPr/>
          <p:nvPr/>
        </p:nvSpPr>
        <p:spPr>
          <a:xfrm>
            <a:off x="799767" y="466202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FF960E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435504" y="1110481"/>
            <a:ext cx="6293067" cy="5368818"/>
            <a:chExt cx="6293067" cy="5368818"/>
          </a:xfrm>
        </p:grpSpPr>
        <p:grpSp>
          <p:nvGrpSpPr>
            <p:cNvPr id="20" name="group 20"/>
            <p:cNvGrpSpPr/>
            <p:nvPr/>
          </p:nvGrpSpPr>
          <p:grpSpPr>
            <a:xfrm rot="21600000">
              <a:off x="0" y="0"/>
              <a:ext cx="6293067" cy="5368818"/>
              <a:chExt cx="6293067" cy="5368818"/>
            </a:xfrm>
          </p:grpSpPr>
          <p:sp>
            <p:nvSpPr>
              <p:cNvPr id="77" name="path"/>
              <p:cNvSpPr/>
              <p:nvPr/>
            </p:nvSpPr>
            <p:spPr>
              <a:xfrm>
                <a:off x="0" y="437777"/>
                <a:ext cx="6293067" cy="826776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EAC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8" name="path"/>
              <p:cNvSpPr/>
              <p:nvPr/>
            </p:nvSpPr>
            <p:spPr>
              <a:xfrm>
                <a:off x="0" y="0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D59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9" name="path"/>
              <p:cNvSpPr/>
              <p:nvPr/>
            </p:nvSpPr>
            <p:spPr>
              <a:xfrm>
                <a:off x="0" y="1805865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EAC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0" name="path"/>
              <p:cNvSpPr/>
              <p:nvPr/>
            </p:nvSpPr>
            <p:spPr>
              <a:xfrm>
                <a:off x="0" y="1368088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D59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1" name="path"/>
              <p:cNvSpPr/>
              <p:nvPr/>
            </p:nvSpPr>
            <p:spPr>
              <a:xfrm>
                <a:off x="0" y="3173953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EAC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2" name="path"/>
              <p:cNvSpPr/>
              <p:nvPr/>
            </p:nvSpPr>
            <p:spPr>
              <a:xfrm>
                <a:off x="0" y="2736176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D59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3" name="path"/>
              <p:cNvSpPr/>
              <p:nvPr/>
            </p:nvSpPr>
            <p:spPr>
              <a:xfrm>
                <a:off x="0" y="4542041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EAC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4" name="path"/>
              <p:cNvSpPr/>
              <p:nvPr/>
            </p:nvSpPr>
            <p:spPr>
              <a:xfrm>
                <a:off x="0" y="4104264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D59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85" name="textbox 85"/>
            <p:cNvSpPr/>
            <p:nvPr/>
          </p:nvSpPr>
          <p:spPr>
            <a:xfrm>
              <a:off x="-12700" y="-12700"/>
              <a:ext cx="6318884" cy="54146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700"/>
            </a:p>
            <a:p>
              <a:pPr marL="240293" algn="l" rtl="0" eaLnBrk="0">
                <a:lnSpc>
                  <a:spcPct val="92000"/>
                </a:lnSpc>
                <a:spcBef>
                  <a:spcPts val="2"/>
                </a:spcBef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C769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推动行业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C769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  <a:endParaRPr lang="Microsoft YaHei" altLang="Microsoft YaHei" sz="2000"/>
            </a:p>
            <a:p>
              <a:pPr marL="272605" indent="-1142" algn="l" rtl="0" eaLnBrk="0">
                <a:lnSpc>
                  <a:spcPct val="123000"/>
                </a:lnSpc>
                <a:spcBef>
                  <a:spcPts val="1203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政府通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过制定和实施一系列环保政策，如排污收费、环保税、绿色信      </a:t>
              </a:r>
              <a:r>
                <a:rPr sz="1500" spc="-2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贷等，引导和鼓励企业加大环保投</a:t>
              </a: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入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，推动环保产业发展。</a:t>
              </a:r>
              <a:endParaRPr lang="Microsoft YaHei" altLang="Microsoft YaHei" sz="1500"/>
            </a:p>
            <a:p>
              <a:pPr algn="l" rtl="0" eaLnBrk="0">
                <a:lnSpc>
                  <a:spcPct val="193000"/>
                </a:lnSpc>
              </a:pPr>
              <a:endParaRPr lang="Arial" altLang="Arial" sz="1000"/>
            </a:p>
            <a:p>
              <a:pPr marL="240550" algn="l" rtl="0" eaLnBrk="0">
                <a:lnSpc>
                  <a:spcPct val="92000"/>
                </a:lnSpc>
                <a:spcBef>
                  <a:spcPts val="612"/>
                </a:spcBef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C769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规范市场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C769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秩序</a:t>
              </a:r>
              <a:endParaRPr lang="Microsoft YaHei" altLang="Microsoft YaHei" sz="2000"/>
            </a:p>
            <a:p>
              <a:pPr marL="273749" indent="-2286" algn="l" rtl="0" eaLnBrk="0">
                <a:lnSpc>
                  <a:spcPct val="122000"/>
                </a:lnSpc>
                <a:spcBef>
                  <a:spcPts val="1245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政府加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强对环保市场的监管，打击违法违规行为，维护市场秩序和公      </a:t>
              </a:r>
              <a:r>
                <a:rPr sz="1500" spc="-7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平竞争</a:t>
              </a:r>
              <a:r>
                <a:rPr sz="1500" spc="-4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  <a:p>
              <a:pPr algn="l" rtl="0" eaLnBrk="0">
                <a:lnSpc>
                  <a:spcPct val="193000"/>
                </a:lnSpc>
              </a:pPr>
              <a:endParaRPr lang="Arial" altLang="Arial" sz="1000"/>
            </a:p>
            <a:p>
              <a:pPr marL="240807" algn="l" rtl="0" eaLnBrk="0">
                <a:lnSpc>
                  <a:spcPct val="92000"/>
                </a:lnSpc>
                <a:spcBef>
                  <a:spcPts val="608"/>
                </a:spcBef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C769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提升技术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C769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水平</a:t>
              </a:r>
              <a:endParaRPr lang="Microsoft YaHei" altLang="Microsoft YaHei" sz="2000"/>
            </a:p>
            <a:p>
              <a:pPr marL="272986" indent="-1523" algn="l" rtl="0" eaLnBrk="0">
                <a:lnSpc>
                  <a:spcPct val="123000"/>
                </a:lnSpc>
                <a:spcBef>
                  <a:spcPts val="1213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政府通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过加大科研投入和推动产学研合作，促进环保技术创新和产业      </a:t>
              </a:r>
              <a:r>
                <a:rPr sz="1500" spc="-8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升级</a:t>
              </a:r>
              <a:r>
                <a:rPr sz="1500" spc="-6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  <a:p>
              <a:pPr algn="l" rtl="0" eaLnBrk="0">
                <a:lnSpc>
                  <a:spcPct val="194000"/>
                </a:lnSpc>
              </a:pPr>
              <a:endParaRPr lang="Arial" altLang="Arial" sz="1000"/>
            </a:p>
            <a:p>
              <a:pPr marL="240807" algn="l" rtl="0" eaLnBrk="0">
                <a:lnSpc>
                  <a:spcPct val="92000"/>
                </a:lnSpc>
                <a:spcBef>
                  <a:spcPts val="610"/>
                </a:spcBef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C769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拓展国际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C769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</a:t>
              </a:r>
              <a:endParaRPr lang="Microsoft YaHei" altLang="Microsoft YaHei" sz="2000"/>
            </a:p>
            <a:p>
              <a:pPr algn="l" rtl="0" eaLnBrk="0">
                <a:lnSpc>
                  <a:spcPct val="104000"/>
                </a:lnSpc>
              </a:pPr>
              <a:endParaRPr lang="Arial" altLang="Arial" sz="900"/>
            </a:p>
            <a:p>
              <a:pPr marL="271653" indent="-190" algn="l" rtl="0" eaLnBrk="0">
                <a:lnSpc>
                  <a:spcPct val="125000"/>
                </a:lnSpc>
                <a:spcBef>
                  <a:spcPts val="4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政府积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极参与国际环保合作和交流，推动我国环保技术和产品走向世      </a:t>
              </a:r>
              <a:r>
                <a:rPr sz="1500" spc="-8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界。</a:t>
              </a:r>
              <a:endParaRPr lang="Microsoft YaHei" altLang="Microsoft YaHei" sz="1500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1171290" y="1566343"/>
            <a:ext cx="3088042" cy="4455416"/>
            <a:chExt cx="3088042" cy="4455416"/>
          </a:xfrm>
        </p:grpSpPr>
        <p:sp>
          <p:nvSpPr>
            <p:cNvPr id="86" name="path"/>
            <p:cNvSpPr/>
            <p:nvPr/>
          </p:nvSpPr>
          <p:spPr>
            <a:xfrm>
              <a:off x="1044465" y="0"/>
              <a:ext cx="2043576" cy="4455416"/>
            </a:xfrm>
            <a:custGeom>
              <a:rect l="0" t="0" r="0" b="0"/>
              <a:pathLst>
                <a:path w="3218" h="7016">
                  <a:moveTo>
                    <a:pt x="0" y="2378"/>
                  </a:moveTo>
                  <a:lnTo>
                    <a:pt x="2902" y="2378"/>
                  </a:lnTo>
                  <a:lnTo>
                    <a:pt x="2853" y="2221"/>
                  </a:lnTo>
                  <a:lnTo>
                    <a:pt x="3218" y="2430"/>
                  </a:lnTo>
                  <a:lnTo>
                    <a:pt x="2853" y="2640"/>
                  </a:lnTo>
                  <a:lnTo>
                    <a:pt x="2902" y="2482"/>
                  </a:lnTo>
                  <a:lnTo>
                    <a:pt x="0" y="2482"/>
                  </a:lnTo>
                  <a:lnTo>
                    <a:pt x="0" y="2378"/>
                  </a:lnTo>
                  <a:close/>
                </a:path>
                <a:path w="3218" h="7016">
                  <a:moveTo>
                    <a:pt x="2902" y="4533"/>
                  </a:moveTo>
                  <a:lnTo>
                    <a:pt x="2853" y="4374"/>
                  </a:lnTo>
                  <a:lnTo>
                    <a:pt x="3218" y="4585"/>
                  </a:lnTo>
                  <a:lnTo>
                    <a:pt x="2853" y="4796"/>
                  </a:lnTo>
                  <a:lnTo>
                    <a:pt x="2902" y="4638"/>
                  </a:lnTo>
                  <a:lnTo>
                    <a:pt x="0" y="4638"/>
                  </a:lnTo>
                  <a:lnTo>
                    <a:pt x="0" y="4533"/>
                  </a:lnTo>
                  <a:lnTo>
                    <a:pt x="2902" y="4533"/>
                  </a:lnTo>
                  <a:close/>
                </a:path>
                <a:path w="3218" h="7016">
                  <a:moveTo>
                    <a:pt x="281" y="429"/>
                  </a:moveTo>
                  <a:cubicBezTo>
                    <a:pt x="174" y="534"/>
                    <a:pt x="107" y="681"/>
                    <a:pt x="107" y="842"/>
                  </a:cubicBezTo>
                  <a:lnTo>
                    <a:pt x="107" y="842"/>
                  </a:lnTo>
                  <a:lnTo>
                    <a:pt x="107" y="2596"/>
                  </a:lnTo>
                  <a:lnTo>
                    <a:pt x="0" y="2596"/>
                  </a:lnTo>
                  <a:lnTo>
                    <a:pt x="0" y="837"/>
                  </a:lnTo>
                  <a:lnTo>
                    <a:pt x="0" y="837"/>
                  </a:lnTo>
                  <a:cubicBezTo>
                    <a:pt x="0" y="647"/>
                    <a:pt x="78" y="475"/>
                    <a:pt x="204" y="352"/>
                  </a:cubicBezTo>
                  <a:lnTo>
                    <a:pt x="204" y="352"/>
                  </a:lnTo>
                  <a:lnTo>
                    <a:pt x="281" y="429"/>
                  </a:lnTo>
                  <a:close/>
                </a:path>
                <a:path w="3218" h="7016">
                  <a:moveTo>
                    <a:pt x="2902" y="158"/>
                  </a:moveTo>
                  <a:lnTo>
                    <a:pt x="2853" y="0"/>
                  </a:lnTo>
                  <a:lnTo>
                    <a:pt x="3218" y="210"/>
                  </a:lnTo>
                  <a:lnTo>
                    <a:pt x="2853" y="421"/>
                  </a:lnTo>
                  <a:lnTo>
                    <a:pt x="2902" y="263"/>
                  </a:lnTo>
                  <a:lnTo>
                    <a:pt x="685" y="263"/>
                  </a:lnTo>
                  <a:lnTo>
                    <a:pt x="685" y="263"/>
                  </a:lnTo>
                  <a:cubicBezTo>
                    <a:pt x="529" y="263"/>
                    <a:pt x="386" y="326"/>
                    <a:pt x="282" y="428"/>
                  </a:cubicBezTo>
                  <a:lnTo>
                    <a:pt x="282" y="428"/>
                  </a:lnTo>
                  <a:lnTo>
                    <a:pt x="205" y="351"/>
                  </a:lnTo>
                  <a:lnTo>
                    <a:pt x="205" y="351"/>
                  </a:lnTo>
                  <a:cubicBezTo>
                    <a:pt x="327" y="232"/>
                    <a:pt x="494" y="158"/>
                    <a:pt x="677" y="158"/>
                  </a:cubicBezTo>
                  <a:lnTo>
                    <a:pt x="677" y="158"/>
                  </a:lnTo>
                  <a:lnTo>
                    <a:pt x="2902" y="158"/>
                  </a:lnTo>
                  <a:close/>
                </a:path>
                <a:path w="3218" h="7016">
                  <a:moveTo>
                    <a:pt x="107" y="4419"/>
                  </a:moveTo>
                  <a:lnTo>
                    <a:pt x="107" y="6173"/>
                  </a:lnTo>
                  <a:lnTo>
                    <a:pt x="107" y="6173"/>
                  </a:lnTo>
                  <a:cubicBezTo>
                    <a:pt x="107" y="6335"/>
                    <a:pt x="174" y="6482"/>
                    <a:pt x="281" y="6587"/>
                  </a:cubicBezTo>
                  <a:lnTo>
                    <a:pt x="281" y="6587"/>
                  </a:lnTo>
                  <a:lnTo>
                    <a:pt x="204" y="6664"/>
                  </a:lnTo>
                  <a:lnTo>
                    <a:pt x="204" y="6664"/>
                  </a:lnTo>
                  <a:cubicBezTo>
                    <a:pt x="78" y="6540"/>
                    <a:pt x="0" y="6368"/>
                    <a:pt x="0" y="6178"/>
                  </a:cubicBezTo>
                  <a:lnTo>
                    <a:pt x="0" y="6178"/>
                  </a:lnTo>
                  <a:lnTo>
                    <a:pt x="0" y="4419"/>
                  </a:lnTo>
                  <a:lnTo>
                    <a:pt x="107" y="4419"/>
                  </a:lnTo>
                  <a:close/>
                </a:path>
                <a:path w="3218" h="7016">
                  <a:moveTo>
                    <a:pt x="2902" y="6751"/>
                  </a:moveTo>
                  <a:lnTo>
                    <a:pt x="2853" y="6592"/>
                  </a:lnTo>
                  <a:lnTo>
                    <a:pt x="3218" y="6804"/>
                  </a:lnTo>
                  <a:lnTo>
                    <a:pt x="2853" y="7016"/>
                  </a:lnTo>
                  <a:lnTo>
                    <a:pt x="2902" y="6856"/>
                  </a:lnTo>
                  <a:lnTo>
                    <a:pt x="677" y="6856"/>
                  </a:lnTo>
                  <a:lnTo>
                    <a:pt x="677" y="6856"/>
                  </a:lnTo>
                  <a:cubicBezTo>
                    <a:pt x="494" y="6856"/>
                    <a:pt x="327" y="6782"/>
                    <a:pt x="205" y="6662"/>
                  </a:cubicBezTo>
                  <a:lnTo>
                    <a:pt x="205" y="6662"/>
                  </a:lnTo>
                  <a:lnTo>
                    <a:pt x="282" y="6584"/>
                  </a:lnTo>
                  <a:lnTo>
                    <a:pt x="282" y="6584"/>
                  </a:lnTo>
                  <a:cubicBezTo>
                    <a:pt x="386" y="6687"/>
                    <a:pt x="529" y="6751"/>
                    <a:pt x="685" y="6751"/>
                  </a:cubicBezTo>
                  <a:lnTo>
                    <a:pt x="685" y="6751"/>
                  </a:lnTo>
                  <a:lnTo>
                    <a:pt x="2902" y="6751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0" y="1183244"/>
              <a:ext cx="2088927" cy="2088928"/>
            </a:xfrm>
            <a:custGeom>
              <a:rect l="0" t="0" r="0" b="0"/>
              <a:pathLst>
                <a:path w="3289" h="3289">
                  <a:moveTo>
                    <a:pt x="0" y="1644"/>
                  </a:moveTo>
                  <a:cubicBezTo>
                    <a:pt x="0" y="736"/>
                    <a:pt x="736" y="0"/>
                    <a:pt x="1644" y="0"/>
                  </a:cubicBezTo>
                  <a:lnTo>
                    <a:pt x="1644" y="0"/>
                  </a:lnTo>
                  <a:lnTo>
                    <a:pt x="1644" y="0"/>
                  </a:lnTo>
                  <a:lnTo>
                    <a:pt x="1644" y="0"/>
                  </a:lnTo>
                  <a:cubicBezTo>
                    <a:pt x="2553" y="0"/>
                    <a:pt x="3289" y="736"/>
                    <a:pt x="3289" y="1644"/>
                  </a:cubicBezTo>
                  <a:lnTo>
                    <a:pt x="3289" y="1644"/>
                  </a:lnTo>
                  <a:cubicBezTo>
                    <a:pt x="3289" y="1644"/>
                    <a:pt x="3289" y="1644"/>
                    <a:pt x="3289" y="1644"/>
                  </a:cubicBezTo>
                  <a:lnTo>
                    <a:pt x="3289" y="1644"/>
                  </a:lnTo>
                  <a:lnTo>
                    <a:pt x="3289" y="1644"/>
                  </a:lnTo>
                  <a:lnTo>
                    <a:pt x="3289" y="1644"/>
                  </a:lnTo>
                  <a:cubicBezTo>
                    <a:pt x="3289" y="2553"/>
                    <a:pt x="2553" y="3289"/>
                    <a:pt x="1644" y="3289"/>
                  </a:cubicBezTo>
                  <a:lnTo>
                    <a:pt x="1644" y="3289"/>
                  </a:lnTo>
                  <a:lnTo>
                    <a:pt x="1644" y="3289"/>
                  </a:lnTo>
                  <a:lnTo>
                    <a:pt x="1644" y="3289"/>
                  </a:lnTo>
                  <a:cubicBezTo>
                    <a:pt x="736" y="3289"/>
                    <a:pt x="0" y="2553"/>
                    <a:pt x="0" y="1644"/>
                  </a:cubicBezTo>
                  <a:lnTo>
                    <a:pt x="0" y="1644"/>
                  </a:lnTo>
                  <a:close/>
                </a:path>
              </a:pathLst>
            </a:custGeom>
            <a:solidFill>
              <a:srgbClr val="FFD59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626365" y="1737076"/>
              <a:ext cx="931450" cy="924114"/>
            </a:xfrm>
            <a:custGeom>
              <a:rect l="0" t="0" r="0" b="0"/>
              <a:pathLst>
                <a:path w="1466" h="1455">
                  <a:moveTo>
                    <a:pt x="933" y="781"/>
                  </a:moveTo>
                  <a:cubicBezTo>
                    <a:pt x="933" y="932"/>
                    <a:pt x="808" y="1042"/>
                    <a:pt x="670" y="1042"/>
                  </a:cubicBezTo>
                  <a:lnTo>
                    <a:pt x="670" y="1042"/>
                  </a:lnTo>
                  <a:cubicBezTo>
                    <a:pt x="532" y="1042"/>
                    <a:pt x="408" y="932"/>
                    <a:pt x="408" y="781"/>
                  </a:cubicBezTo>
                  <a:lnTo>
                    <a:pt x="408" y="781"/>
                  </a:lnTo>
                  <a:cubicBezTo>
                    <a:pt x="408" y="644"/>
                    <a:pt x="532" y="534"/>
                    <a:pt x="670" y="534"/>
                  </a:cubicBezTo>
                  <a:lnTo>
                    <a:pt x="670" y="534"/>
                  </a:lnTo>
                  <a:cubicBezTo>
                    <a:pt x="712" y="534"/>
                    <a:pt x="767" y="548"/>
                    <a:pt x="808" y="562"/>
                  </a:cubicBezTo>
                  <a:lnTo>
                    <a:pt x="808" y="562"/>
                  </a:lnTo>
                  <a:cubicBezTo>
                    <a:pt x="891" y="480"/>
                    <a:pt x="891" y="480"/>
                    <a:pt x="891" y="480"/>
                  </a:cubicBezTo>
                  <a:lnTo>
                    <a:pt x="891" y="480"/>
                  </a:lnTo>
                  <a:cubicBezTo>
                    <a:pt x="822" y="439"/>
                    <a:pt x="753" y="411"/>
                    <a:pt x="670" y="411"/>
                  </a:cubicBezTo>
                  <a:lnTo>
                    <a:pt x="670" y="411"/>
                  </a:lnTo>
                  <a:cubicBezTo>
                    <a:pt x="463" y="411"/>
                    <a:pt x="284" y="576"/>
                    <a:pt x="284" y="781"/>
                  </a:cubicBezTo>
                  <a:lnTo>
                    <a:pt x="284" y="781"/>
                  </a:lnTo>
                  <a:cubicBezTo>
                    <a:pt x="284" y="1000"/>
                    <a:pt x="463" y="1165"/>
                    <a:pt x="670" y="1165"/>
                  </a:cubicBezTo>
                  <a:lnTo>
                    <a:pt x="670" y="1165"/>
                  </a:lnTo>
                  <a:cubicBezTo>
                    <a:pt x="877" y="1165"/>
                    <a:pt x="1043" y="1000"/>
                    <a:pt x="1043" y="781"/>
                  </a:cubicBezTo>
                  <a:lnTo>
                    <a:pt x="1043" y="781"/>
                  </a:lnTo>
                  <a:cubicBezTo>
                    <a:pt x="1043" y="699"/>
                    <a:pt x="1016" y="630"/>
                    <a:pt x="974" y="562"/>
                  </a:cubicBezTo>
                  <a:lnTo>
                    <a:pt x="974" y="562"/>
                  </a:lnTo>
                  <a:cubicBezTo>
                    <a:pt x="891" y="658"/>
                    <a:pt x="891" y="658"/>
                    <a:pt x="891" y="658"/>
                  </a:cubicBezTo>
                  <a:lnTo>
                    <a:pt x="891" y="658"/>
                  </a:lnTo>
                  <a:cubicBezTo>
                    <a:pt x="919" y="699"/>
                    <a:pt x="933" y="740"/>
                    <a:pt x="933" y="781"/>
                  </a:cubicBezTo>
                </a:path>
                <a:path w="1466" h="1455">
                  <a:moveTo>
                    <a:pt x="713" y="672"/>
                  </a:moveTo>
                  <a:cubicBezTo>
                    <a:pt x="699" y="672"/>
                    <a:pt x="686" y="672"/>
                    <a:pt x="672" y="672"/>
                  </a:cubicBezTo>
                  <a:lnTo>
                    <a:pt x="672" y="672"/>
                  </a:lnTo>
                  <a:cubicBezTo>
                    <a:pt x="604" y="672"/>
                    <a:pt x="550" y="727"/>
                    <a:pt x="550" y="781"/>
                  </a:cubicBezTo>
                  <a:lnTo>
                    <a:pt x="550" y="781"/>
                  </a:lnTo>
                  <a:cubicBezTo>
                    <a:pt x="550" y="849"/>
                    <a:pt x="604" y="904"/>
                    <a:pt x="672" y="904"/>
                  </a:cubicBezTo>
                  <a:lnTo>
                    <a:pt x="672" y="904"/>
                  </a:lnTo>
                  <a:cubicBezTo>
                    <a:pt x="740" y="904"/>
                    <a:pt x="794" y="849"/>
                    <a:pt x="794" y="781"/>
                  </a:cubicBezTo>
                  <a:lnTo>
                    <a:pt x="794" y="781"/>
                  </a:lnTo>
                  <a:cubicBezTo>
                    <a:pt x="794" y="768"/>
                    <a:pt x="780" y="754"/>
                    <a:pt x="780" y="740"/>
                  </a:cubicBezTo>
                  <a:lnTo>
                    <a:pt x="780" y="740"/>
                  </a:lnTo>
                  <a:cubicBezTo>
                    <a:pt x="672" y="795"/>
                    <a:pt x="672" y="795"/>
                    <a:pt x="672" y="795"/>
                  </a:cubicBezTo>
                  <a:lnTo>
                    <a:pt x="672" y="795"/>
                  </a:lnTo>
                  <a:lnTo>
                    <a:pt x="713" y="672"/>
                  </a:lnTo>
                  <a:close/>
                </a:path>
                <a:path w="1466" h="1455">
                  <a:moveTo>
                    <a:pt x="1125" y="424"/>
                  </a:moveTo>
                  <a:cubicBezTo>
                    <a:pt x="1098" y="437"/>
                    <a:pt x="1098" y="437"/>
                    <a:pt x="1098" y="437"/>
                  </a:cubicBezTo>
                  <a:lnTo>
                    <a:pt x="1098" y="437"/>
                  </a:lnTo>
                  <a:cubicBezTo>
                    <a:pt x="1180" y="534"/>
                    <a:pt x="1221" y="657"/>
                    <a:pt x="1221" y="781"/>
                  </a:cubicBezTo>
                  <a:lnTo>
                    <a:pt x="1221" y="781"/>
                  </a:lnTo>
                  <a:cubicBezTo>
                    <a:pt x="1221" y="1097"/>
                    <a:pt x="974" y="1331"/>
                    <a:pt x="672" y="1331"/>
                  </a:cubicBezTo>
                  <a:lnTo>
                    <a:pt x="672" y="1331"/>
                  </a:lnTo>
                  <a:cubicBezTo>
                    <a:pt x="370" y="1331"/>
                    <a:pt x="123" y="1097"/>
                    <a:pt x="123" y="781"/>
                  </a:cubicBezTo>
                  <a:lnTo>
                    <a:pt x="123" y="781"/>
                  </a:lnTo>
                  <a:cubicBezTo>
                    <a:pt x="123" y="479"/>
                    <a:pt x="370" y="231"/>
                    <a:pt x="672" y="231"/>
                  </a:cubicBezTo>
                  <a:lnTo>
                    <a:pt x="672" y="231"/>
                  </a:lnTo>
                  <a:cubicBezTo>
                    <a:pt x="796" y="231"/>
                    <a:pt x="919" y="286"/>
                    <a:pt x="1015" y="355"/>
                  </a:cubicBezTo>
                  <a:lnTo>
                    <a:pt x="1015" y="355"/>
                  </a:lnTo>
                  <a:cubicBezTo>
                    <a:pt x="1043" y="328"/>
                    <a:pt x="1043" y="328"/>
                    <a:pt x="1043" y="328"/>
                  </a:cubicBezTo>
                  <a:lnTo>
                    <a:pt x="1043" y="328"/>
                  </a:lnTo>
                  <a:cubicBezTo>
                    <a:pt x="1043" y="231"/>
                    <a:pt x="1043" y="231"/>
                    <a:pt x="1043" y="231"/>
                  </a:cubicBezTo>
                  <a:lnTo>
                    <a:pt x="1043" y="231"/>
                  </a:lnTo>
                  <a:cubicBezTo>
                    <a:pt x="933" y="163"/>
                    <a:pt x="809" y="121"/>
                    <a:pt x="672" y="121"/>
                  </a:cubicBezTo>
                  <a:lnTo>
                    <a:pt x="672" y="121"/>
                  </a:lnTo>
                  <a:cubicBezTo>
                    <a:pt x="301" y="121"/>
                    <a:pt x="0" y="424"/>
                    <a:pt x="0" y="781"/>
                  </a:cubicBezTo>
                  <a:lnTo>
                    <a:pt x="0" y="781"/>
                  </a:lnTo>
                  <a:cubicBezTo>
                    <a:pt x="0" y="1152"/>
                    <a:pt x="301" y="1455"/>
                    <a:pt x="672" y="1455"/>
                  </a:cubicBezTo>
                  <a:lnTo>
                    <a:pt x="672" y="1455"/>
                  </a:lnTo>
                  <a:cubicBezTo>
                    <a:pt x="1043" y="1455"/>
                    <a:pt x="1345" y="1152"/>
                    <a:pt x="1345" y="781"/>
                  </a:cubicBezTo>
                  <a:lnTo>
                    <a:pt x="1345" y="781"/>
                  </a:lnTo>
                  <a:cubicBezTo>
                    <a:pt x="1345" y="644"/>
                    <a:pt x="1304" y="520"/>
                    <a:pt x="1221" y="410"/>
                  </a:cubicBezTo>
                  <a:lnTo>
                    <a:pt x="1221" y="410"/>
                  </a:lnTo>
                  <a:lnTo>
                    <a:pt x="1125" y="424"/>
                  </a:lnTo>
                  <a:close/>
                </a:path>
                <a:path w="1466" h="1455">
                  <a:moveTo>
                    <a:pt x="1275" y="173"/>
                  </a:moveTo>
                  <a:lnTo>
                    <a:pt x="1287" y="0"/>
                  </a:lnTo>
                  <a:lnTo>
                    <a:pt x="1176" y="92"/>
                  </a:lnTo>
                  <a:lnTo>
                    <a:pt x="1084" y="202"/>
                  </a:lnTo>
                  <a:lnTo>
                    <a:pt x="1072" y="342"/>
                  </a:lnTo>
                  <a:lnTo>
                    <a:pt x="904" y="521"/>
                  </a:lnTo>
                  <a:lnTo>
                    <a:pt x="753" y="672"/>
                  </a:lnTo>
                  <a:lnTo>
                    <a:pt x="672" y="782"/>
                  </a:lnTo>
                  <a:lnTo>
                    <a:pt x="782" y="713"/>
                  </a:lnTo>
                  <a:lnTo>
                    <a:pt x="933" y="562"/>
                  </a:lnTo>
                  <a:lnTo>
                    <a:pt x="1113" y="382"/>
                  </a:lnTo>
                  <a:lnTo>
                    <a:pt x="1263" y="382"/>
                  </a:lnTo>
                  <a:lnTo>
                    <a:pt x="1356" y="272"/>
                  </a:lnTo>
                  <a:lnTo>
                    <a:pt x="1466" y="173"/>
                  </a:lnTo>
                  <a:lnTo>
                    <a:pt x="1275" y="173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9" name="textbox 89"/>
          <p:cNvSpPr/>
          <p:nvPr/>
        </p:nvSpPr>
        <p:spPr>
          <a:xfrm>
            <a:off x="1210158" y="377123"/>
            <a:ext cx="3069589" cy="442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2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规影响因素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90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9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0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0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0" name="picture 1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11" name="textbox 111"/>
          <p:cNvSpPr/>
          <p:nvPr/>
        </p:nvSpPr>
        <p:spPr>
          <a:xfrm>
            <a:off x="801535" y="-7132"/>
            <a:ext cx="5610225" cy="3745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  <a:p>
            <a:pPr marL="915118" algn="l" rtl="0" eaLnBrk="0">
              <a:lnSpc>
                <a:spcPct val="85000"/>
              </a:lnSpc>
              <a:spcBef>
                <a:spcPts val="2866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r" rtl="0" eaLnBrk="0">
              <a:lnSpc>
                <a:spcPct val="92000"/>
              </a:lnSpc>
              <a:spcBef>
                <a:spcPts val="6"/>
              </a:spcBef>
            </a:pPr>
            <a:r>
              <a:rPr sz="45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大气污染治理领</a:t>
            </a:r>
            <a:r>
              <a:rPr sz="45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" name="picture 1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13" name="textbox 113"/>
          <p:cNvSpPr/>
          <p:nvPr/>
        </p:nvSpPr>
        <p:spPr>
          <a:xfrm>
            <a:off x="1414437" y="2389436"/>
            <a:ext cx="9356725" cy="555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08"/>
              </a:lnSpc>
            </a:pPr>
            <a:endParaRPr lang="Arial" altLang="Arial" sz="100"/>
          </a:p>
          <a:p>
            <a:pPr marL="19748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当前，大气污染已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经成为全球性的环境问题，主要表现为大气中颗粒物、二氧化硫、氮氧化物等有害物质的含量</a:t>
            </a:r>
            <a:endParaRPr lang="Microsoft YaHei" altLang="Microsoft YaHei" sz="1500"/>
          </a:p>
          <a:p>
            <a:pPr marL="12700" algn="l" rtl="0" eaLnBrk="0">
              <a:lnSpc>
                <a:spcPts val="2688"/>
              </a:lnSpc>
            </a:pP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超标</a:t>
            </a: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14" name="textbox 114"/>
          <p:cNvSpPr/>
          <p:nvPr/>
        </p:nvSpPr>
        <p:spPr>
          <a:xfrm>
            <a:off x="1399768" y="5083486"/>
            <a:ext cx="9321800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59"/>
              </a:lnSpc>
            </a:pPr>
            <a:endParaRPr lang="Arial" altLang="Arial" sz="100"/>
          </a:p>
          <a:p>
            <a:pPr marL="14605" algn="l" rtl="0" eaLnBrk="0">
              <a:lnSpc>
                <a:spcPct val="83000"/>
              </a:lnSpc>
            </a:pPr>
            <a:r>
              <a:rPr sz="1500" spc="-3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大气污染对人类健康、生态环境和气候变化等方面都产生了严重的影响，如导致</a:t>
            </a:r>
            <a:r>
              <a:rPr sz="15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呼吸道疾病、降低农作物产量、</a:t>
            </a:r>
            <a:endParaRPr lang="Microsoft YaHei" altLang="Microsoft YaHei" sz="1500"/>
          </a:p>
          <a:p>
            <a:pPr marL="12700" algn="l" rtl="0" eaLnBrk="0">
              <a:lnSpc>
                <a:spcPts val="2694"/>
              </a:lnSpc>
            </a:pPr>
            <a:r>
              <a:rPr sz="1500" spc="-12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加速全球变暖等</a:t>
            </a:r>
            <a:r>
              <a:rPr sz="1500" spc="-8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15" name="textbox 115"/>
          <p:cNvSpPr/>
          <p:nvPr/>
        </p:nvSpPr>
        <p:spPr>
          <a:xfrm>
            <a:off x="442263" y="318468"/>
            <a:ext cx="4218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2319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大气污染现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状及危害</a:t>
            </a:r>
            <a:endParaRPr lang="Microsoft YaHei" altLang="Microsoft YaHei" sz="3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36" name="picture 13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137" name="picture 13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138" name="textbox 138"/>
          <p:cNvSpPr/>
          <p:nvPr/>
        </p:nvSpPr>
        <p:spPr>
          <a:xfrm>
            <a:off x="1415291" y="1628837"/>
            <a:ext cx="1556385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0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大气污染现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endParaRPr lang="Microsoft YaHei" altLang="Microsoft YaHei" sz="2000"/>
          </a:p>
        </p:txBody>
      </p:sp>
      <p:sp>
        <p:nvSpPr>
          <p:cNvPr id="139" name="textbox 139"/>
          <p:cNvSpPr/>
          <p:nvPr/>
        </p:nvSpPr>
        <p:spPr>
          <a:xfrm>
            <a:off x="1402587" y="4348676"/>
            <a:ext cx="533400" cy="30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2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害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0" name="picture 1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41" name="textbox 141"/>
          <p:cNvSpPr/>
          <p:nvPr/>
        </p:nvSpPr>
        <p:spPr>
          <a:xfrm>
            <a:off x="6188554" y="5072434"/>
            <a:ext cx="5166359" cy="1057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05"/>
              </a:lnSpc>
            </a:pPr>
            <a:endParaRPr lang="Arial" altLang="Arial" sz="100"/>
          </a:p>
          <a:p>
            <a:pPr marL="24935" algn="l" rtl="0" eaLnBrk="0">
              <a:lnSpc>
                <a:spcPct val="91000"/>
              </a:lnSpc>
            </a:pPr>
            <a:r>
              <a:rPr sz="16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区域联</a:t>
            </a: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联控</a:t>
            </a:r>
            <a:endParaRPr lang="Microsoft YaHei" altLang="Microsoft YaHei" sz="16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6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建立区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域性的大气污染联防联控机制，实现多地区、多部门协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25653" algn="l" rtl="0" eaLnBrk="0">
              <a:lnSpc>
                <a:spcPct val="96000"/>
              </a:lnSpc>
              <a:spcBef>
                <a:spcPts val="1"/>
              </a:spcBef>
            </a:pPr>
            <a:r>
              <a:rPr sz="1400" spc="-1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同治理。</a:t>
            </a:r>
            <a:endParaRPr lang="Microsoft YaHei" altLang="Microsoft YaHei" sz="1400"/>
          </a:p>
        </p:txBody>
      </p:sp>
      <p:sp>
        <p:nvSpPr>
          <p:cNvPr id="142" name="textbox 142"/>
          <p:cNvSpPr/>
          <p:nvPr/>
        </p:nvSpPr>
        <p:spPr>
          <a:xfrm>
            <a:off x="6186077" y="2216174"/>
            <a:ext cx="5168900" cy="575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03"/>
              </a:lnSpc>
            </a:pPr>
            <a:endParaRPr lang="Arial" altLang="Arial" sz="100"/>
          </a:p>
          <a:p>
            <a:pPr marL="14604" algn="l" rtl="0" eaLnBrk="0">
              <a:lnSpc>
                <a:spcPct val="9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改进生产工艺、提高能源利用效率等方式，减少大气污染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7000"/>
              </a:lnSpc>
              <a:spcBef>
                <a:spcPts val="5"/>
              </a:spcBef>
            </a:pPr>
            <a:r>
              <a:rPr sz="14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物的排放</a:t>
            </a:r>
            <a:r>
              <a:rPr sz="14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43" name="textbox 143"/>
          <p:cNvSpPr/>
          <p:nvPr/>
        </p:nvSpPr>
        <p:spPr>
          <a:xfrm>
            <a:off x="6187982" y="3879891"/>
            <a:ext cx="5166995" cy="574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01"/>
              </a:lnSpc>
            </a:pPr>
            <a:endParaRPr lang="Arial" altLang="Arial" sz="100"/>
          </a:p>
          <a:p>
            <a:pPr marL="12890" algn="l" rtl="0" eaLnBrk="0">
              <a:lnSpc>
                <a:spcPct val="9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除尘、脱硫、脱硝等技术手段，对排放到大气中的污染物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12700" algn="l" rtl="0" eaLnBrk="0">
              <a:lnSpc>
                <a:spcPct val="96000"/>
              </a:lnSpc>
              <a:spcBef>
                <a:spcPts val="1"/>
              </a:spcBef>
            </a:pPr>
            <a:r>
              <a:rPr sz="14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进行治理。</a:t>
            </a:r>
            <a:endParaRPr lang="Microsoft YaHei" altLang="Microsoft YaHei" sz="1400"/>
          </a:p>
        </p:txBody>
      </p:sp>
      <p:sp>
        <p:nvSpPr>
          <p:cNvPr id="144" name="textbox 144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治理技术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与方法探讨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4935910" y="1819580"/>
            <a:ext cx="993757" cy="993757"/>
            <a:chExt cx="993757" cy="993757"/>
          </a:xfrm>
        </p:grpSpPr>
        <p:sp>
          <p:nvSpPr>
            <p:cNvPr id="165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textbox 166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6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4935910" y="3457770"/>
            <a:ext cx="993757" cy="993757"/>
            <a:chExt cx="993757" cy="993757"/>
          </a:xfrm>
        </p:grpSpPr>
        <p:sp>
          <p:nvSpPr>
            <p:cNvPr id="167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textbox 168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4935910" y="5095960"/>
            <a:ext cx="993757" cy="993757"/>
            <a:chExt cx="993757" cy="993757"/>
          </a:xfrm>
        </p:grpSpPr>
        <p:sp>
          <p:nvSpPr>
            <p:cNvPr id="169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textbox 170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sp>
        <p:nvSpPr>
          <p:cNvPr id="171" name="textbox 171"/>
          <p:cNvSpPr/>
          <p:nvPr/>
        </p:nvSpPr>
        <p:spPr>
          <a:xfrm>
            <a:off x="6188347" y="1760497"/>
            <a:ext cx="838835" cy="247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0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源头控制</a:t>
            </a:r>
            <a:endParaRPr lang="Microsoft YaHei" altLang="Microsoft YaHei" sz="1600"/>
          </a:p>
        </p:txBody>
      </p:sp>
      <p:sp>
        <p:nvSpPr>
          <p:cNvPr id="172" name="textbox 172"/>
          <p:cNvSpPr/>
          <p:nvPr/>
        </p:nvSpPr>
        <p:spPr>
          <a:xfrm>
            <a:off x="6188755" y="3409656"/>
            <a:ext cx="838200" cy="248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0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末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端治理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74" name="picture 1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175" name="textbox 175"/>
          <p:cNvSpPr/>
          <p:nvPr/>
        </p:nvSpPr>
        <p:spPr>
          <a:xfrm>
            <a:off x="803384" y="4280308"/>
            <a:ext cx="6652894" cy="1155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639"/>
              </a:lnSpc>
            </a:pPr>
            <a:endParaRPr lang="Arial" altLang="Arial" sz="100"/>
          </a:p>
          <a:p>
            <a:pPr marL="13871" algn="l" rtl="0" eaLnBrk="0">
              <a:lnSpc>
                <a:spcPct val="91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</a:t>
            </a:r>
            <a:endParaRPr lang="Microsoft YaHei" altLang="Microsoft YaHei" sz="2300"/>
          </a:p>
          <a:p>
            <a:pPr algn="l" rtl="0" eaLnBrk="0">
              <a:lnSpc>
                <a:spcPct val="114000"/>
              </a:lnSpc>
            </a:pPr>
            <a:endParaRPr lang="Arial" altLang="Arial" sz="700"/>
          </a:p>
          <a:p>
            <a:pPr marL="12890" indent="-190" algn="l" rtl="0" eaLnBrk="0">
              <a:lnSpc>
                <a:spcPct val="151000"/>
              </a:lnSpc>
              <a:spcBef>
                <a:spcPts val="2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大气污染治理需要政府、企业和公众共同参与，形成全社会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治理合力；同时， 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要加强科技创新，不断提高治理技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术和方法的先进性和适用性。</a:t>
            </a:r>
            <a:endParaRPr lang="Microsoft YaHei" altLang="Microsoft YaHei" sz="1500"/>
          </a:p>
        </p:txBody>
      </p:sp>
      <p:sp>
        <p:nvSpPr>
          <p:cNvPr id="176" name="textbox 176"/>
          <p:cNvSpPr/>
          <p:nvPr/>
        </p:nvSpPr>
        <p:spPr>
          <a:xfrm>
            <a:off x="877620" y="1745977"/>
            <a:ext cx="6499859" cy="1137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36"/>
              </a:lnSpc>
            </a:pPr>
            <a:endParaRPr lang="Arial" altLang="Arial" sz="100"/>
          </a:p>
          <a:p>
            <a:pPr marL="14166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</a:t>
            </a:r>
            <a:endParaRPr lang="Microsoft YaHei" altLang="Microsoft YaHei" sz="2300"/>
          </a:p>
          <a:p>
            <a:pPr algn="l" rtl="0" eaLnBrk="0">
              <a:lnSpc>
                <a:spcPct val="109000"/>
              </a:lnSpc>
            </a:pPr>
            <a:endParaRPr lang="Arial" altLang="Arial" sz="600"/>
          </a:p>
          <a:p>
            <a:pPr marL="12700" indent="761" algn="l" rtl="0" eaLnBrk="0">
              <a:lnSpc>
                <a:spcPct val="151000"/>
              </a:lnSpc>
              <a:spcBef>
                <a:spcPts val="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，中国在大气污染治理方面取得了显著成效，如京津冀地区通过实施严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格的环保政策和措施，成功降低了P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2.5浓度。</a:t>
            </a:r>
            <a:endParaRPr lang="Microsoft YaHei" altLang="Microsoft YaHei" sz="1500"/>
          </a:p>
        </p:txBody>
      </p:sp>
      <p:sp>
        <p:nvSpPr>
          <p:cNvPr id="177" name="textbox 177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分享与启示</a:t>
            </a:r>
            <a:endParaRPr lang="Microsoft YaHei" altLang="Microsoft YaHei" sz="3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8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FF960E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9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0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1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2" name="picture 2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03" name="textbox 203"/>
          <p:cNvSpPr/>
          <p:nvPr/>
        </p:nvSpPr>
        <p:spPr>
          <a:xfrm>
            <a:off x="801535" y="-7132"/>
            <a:ext cx="5029200" cy="3745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  <a:p>
            <a:pPr marL="915118" algn="l" rtl="0" eaLnBrk="0">
              <a:lnSpc>
                <a:spcPct val="85000"/>
              </a:lnSpc>
              <a:spcBef>
                <a:spcPts val="2866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r" rtl="0" eaLnBrk="0">
              <a:lnSpc>
                <a:spcPct val="92000"/>
              </a:lnSpc>
              <a:spcBef>
                <a:spcPts val="6"/>
              </a:spcBef>
            </a:pPr>
            <a:r>
              <a:rPr sz="45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水污染治理领</a:t>
            </a:r>
            <a:r>
              <a:rPr sz="45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5" name="textbox 205"/>
          <p:cNvSpPr/>
          <p:nvPr/>
        </p:nvSpPr>
        <p:spPr>
          <a:xfrm>
            <a:off x="3687533" y="1667322"/>
            <a:ext cx="7705090" cy="9696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152"/>
              </a:lnSpc>
            </a:pPr>
            <a:endParaRPr lang="Arial" altLang="Arial" sz="100"/>
          </a:p>
          <a:p>
            <a:pPr marL="13938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水污染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endParaRPr lang="Microsoft YaHei" altLang="Microsoft YaHei" sz="2300"/>
          </a:p>
          <a:p>
            <a:pPr marL="12700" indent="8743" algn="l" rtl="0" eaLnBrk="0">
              <a:lnSpc>
                <a:spcPct val="157000"/>
              </a:lnSpc>
              <a:spcBef>
                <a:spcPts val="10"/>
              </a:spcBef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随着工业化和城市化的快速发展，我国水污染问题日益严重，主要表现为水体富营养化、重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属污染、  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有机物污染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等。</a:t>
            </a:r>
            <a:endParaRPr lang="Microsoft YaHei" altLang="Microsoft YaHei" sz="1300"/>
          </a:p>
        </p:txBody>
      </p:sp>
      <p:sp>
        <p:nvSpPr>
          <p:cNvPr id="206" name="textbox 206"/>
          <p:cNvSpPr/>
          <p:nvPr/>
        </p:nvSpPr>
        <p:spPr>
          <a:xfrm>
            <a:off x="1310950" y="4216630"/>
            <a:ext cx="7566659" cy="968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142"/>
              </a:lnSpc>
            </a:pPr>
            <a:endParaRPr lang="Arial" altLang="Arial" sz="100"/>
          </a:p>
          <a:p>
            <a:pPr marL="14262" algn="l" rtl="0" eaLnBrk="0">
              <a:lnSpc>
                <a:spcPct val="91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害</a:t>
            </a:r>
            <a:endParaRPr lang="Microsoft YaHei" altLang="Microsoft YaHei" sz="2300"/>
          </a:p>
          <a:p>
            <a:pPr marL="13385" indent="-685" algn="l" rtl="0" eaLnBrk="0">
              <a:lnSpc>
                <a:spcPct val="157000"/>
              </a:lnSpc>
              <a:spcBef>
                <a:spcPts val="7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水污染对人类健康、生态环境和经济发展造成了严重影响，如引发疾病、破坏生态平衡、制约工业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业发展等。</a:t>
            </a:r>
            <a:endParaRPr lang="Microsoft YaHei" altLang="Microsoft YaHei" sz="1300"/>
          </a:p>
        </p:txBody>
      </p:sp>
      <p:sp>
        <p:nvSpPr>
          <p:cNvPr id="207" name="textbox 207"/>
          <p:cNvSpPr/>
          <p:nvPr/>
        </p:nvSpPr>
        <p:spPr>
          <a:xfrm>
            <a:off x="442263" y="318468"/>
            <a:ext cx="3837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7978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水污染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现状及危害</a:t>
            </a:r>
            <a:endParaRPr lang="Microsoft YaHei" altLang="Microsoft YaHei" sz="30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8" name="rect"/>
          <p:cNvSpPr/>
          <p:nvPr/>
        </p:nvSpPr>
        <p:spPr>
          <a:xfrm>
            <a:off x="3499343" y="3306001"/>
            <a:ext cx="805749" cy="12299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9" name="rect"/>
          <p:cNvSpPr/>
          <p:nvPr/>
        </p:nvSpPr>
        <p:spPr>
          <a:xfrm>
            <a:off x="4253724" y="3373087"/>
            <a:ext cx="10254151" cy="1428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0" name="rect"/>
          <p:cNvSpPr/>
          <p:nvPr/>
        </p:nvSpPr>
        <p:spPr>
          <a:xfrm>
            <a:off x="1197253" y="5955115"/>
            <a:ext cx="805749" cy="12299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1" name="rect"/>
          <p:cNvSpPr/>
          <p:nvPr/>
        </p:nvSpPr>
        <p:spPr>
          <a:xfrm>
            <a:off x="1951634" y="6022201"/>
            <a:ext cx="10254149" cy="1428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33" name="picture 23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54960" y="1569532"/>
            <a:ext cx="4219249" cy="4219250"/>
          </a:xfrm>
          <a:prstGeom prst="rect">
            <a:avLst/>
          </a:prstGeom>
        </p:spPr>
      </p:pic>
      <p:sp>
        <p:nvSpPr>
          <p:cNvPr id="234" name="textbox 234"/>
          <p:cNvSpPr/>
          <p:nvPr/>
        </p:nvSpPr>
        <p:spPr>
          <a:xfrm>
            <a:off x="5163132" y="1294831"/>
            <a:ext cx="6264909" cy="1487169"/>
          </a:xfrm>
          <a:prstGeom prst="rect">
            <a:avLst/>
          </a:prstGeom>
          <a:solidFill>
            <a:srgbClr val="FF771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6411"/>
              </a:lnSpc>
            </a:pPr>
            <a:endParaRPr lang="Arial" altLang="Arial" sz="100"/>
          </a:p>
          <a:p>
            <a:pPr marL="588211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物理治理技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</a:t>
            </a:r>
            <a:endParaRPr lang="Microsoft YaHei" altLang="Microsoft YaHei" sz="23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586553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采用格栅、沉砂池、气浮等方法去除水中的悬浮物和油脂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5" name="textbox 235"/>
          <p:cNvSpPr/>
          <p:nvPr/>
        </p:nvSpPr>
        <p:spPr>
          <a:xfrm>
            <a:off x="5163132" y="2945065"/>
            <a:ext cx="6264909" cy="1488439"/>
          </a:xfrm>
          <a:prstGeom prst="rect">
            <a:avLst/>
          </a:prstGeom>
          <a:solidFill>
            <a:srgbClr val="FF771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588211" algn="l" rtl="0" eaLnBrk="0">
              <a:lnSpc>
                <a:spcPct val="92000"/>
              </a:lnSpc>
              <a:spcBef>
                <a:spcPts val="4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化学治理技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</a:t>
            </a:r>
            <a:endParaRPr lang="Microsoft YaHei" altLang="Microsoft YaHei" sz="23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586553" indent="-190" algn="l" rtl="0" eaLnBrk="0">
              <a:lnSpc>
                <a:spcPct val="123000"/>
              </a:lnSpc>
              <a:spcBef>
                <a:spcPts val="2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投加化学药剂，使污染物发生化学反应而去除，如中和、沉     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淀、氧化还原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6" name="textbox 236"/>
          <p:cNvSpPr/>
          <p:nvPr/>
        </p:nvSpPr>
        <p:spPr>
          <a:xfrm>
            <a:off x="5163132" y="4595300"/>
            <a:ext cx="6264909" cy="1488439"/>
          </a:xfrm>
          <a:prstGeom prst="rect">
            <a:avLst/>
          </a:prstGeom>
          <a:solidFill>
            <a:srgbClr val="FF771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6402"/>
              </a:lnSpc>
            </a:pPr>
            <a:endParaRPr lang="Arial" altLang="Arial" sz="100"/>
          </a:p>
          <a:p>
            <a:pPr marL="589982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生物治理技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1100"/>
          </a:p>
          <a:p>
            <a:pPr marL="586743" indent="-380" algn="l" rtl="0" eaLnBrk="0">
              <a:lnSpc>
                <a:spcPct val="122000"/>
              </a:lnSpc>
              <a:spcBef>
                <a:spcPts val="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微生物的代谢作用，将有机物分解为无害物质，如活性污泥     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法、生物膜法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7" name="textbox 237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治理技术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与方法探讨</a:t>
            </a:r>
            <a:endParaRPr lang="Microsoft YaHei" altLang="Microsoft YaHei" sz="30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3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1104132" y="1348301"/>
            <a:ext cx="10266446" cy="1333500"/>
            <a:chExt cx="10266446" cy="1333500"/>
          </a:xfrm>
        </p:grpSpPr>
        <p:grpSp>
          <p:nvGrpSpPr>
            <p:cNvPr id="50" name="group 50"/>
            <p:cNvGrpSpPr/>
            <p:nvPr/>
          </p:nvGrpSpPr>
          <p:grpSpPr>
            <a:xfrm rot="21600000">
              <a:off x="0" y="0"/>
              <a:ext cx="10266446" cy="1333500"/>
              <a:chExt cx="10266446" cy="1333500"/>
            </a:xfrm>
          </p:grpSpPr>
          <p:sp>
            <p:nvSpPr>
              <p:cNvPr id="259" name="path"/>
              <p:cNvSpPr/>
              <p:nvPr/>
            </p:nvSpPr>
            <p:spPr>
              <a:xfrm>
                <a:off x="1273072" y="0"/>
                <a:ext cx="8305834" cy="1333500"/>
              </a:xfrm>
              <a:custGeom>
                <a:rect l="0" t="0" r="0" b="0"/>
                <a:pathLst>
                  <a:path w="13079" h="2100">
                    <a:moveTo>
                      <a:pt x="0" y="0"/>
                    </a:moveTo>
                    <a:lnTo>
                      <a:pt x="13080" y="0"/>
                    </a:lnTo>
                    <a:lnTo>
                      <a:pt x="13080" y="2100"/>
                    </a:lnTo>
                    <a:lnTo>
                      <a:pt x="0" y="21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EAC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0" name="path"/>
              <p:cNvSpPr/>
              <p:nvPr/>
            </p:nvSpPr>
            <p:spPr>
              <a:xfrm>
                <a:off x="0" y="0"/>
                <a:ext cx="2210567" cy="1333500"/>
              </a:xfrm>
              <a:custGeom>
                <a:rect l="0" t="0" r="0" b="0"/>
                <a:pathLst>
                  <a:path w="3480" h="2100">
                    <a:moveTo>
                      <a:pt x="884" y="1041"/>
                    </a:moveTo>
                    <a:lnTo>
                      <a:pt x="0" y="2100"/>
                    </a:lnTo>
                    <a:lnTo>
                      <a:pt x="2610" y="2100"/>
                    </a:lnTo>
                    <a:lnTo>
                      <a:pt x="3481" y="1041"/>
                    </a:lnTo>
                    <a:lnTo>
                      <a:pt x="2610" y="0"/>
                    </a:lnTo>
                    <a:lnTo>
                      <a:pt x="0" y="0"/>
                    </a:lnTo>
                    <a:lnTo>
                      <a:pt x="884" y="1041"/>
                    </a:lnTo>
                  </a:path>
                </a:pathLst>
              </a:custGeom>
              <a:solidFill>
                <a:srgbClr val="FF960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1" name="path"/>
              <p:cNvSpPr/>
              <p:nvPr/>
            </p:nvSpPr>
            <p:spPr>
              <a:xfrm>
                <a:off x="8055878" y="0"/>
                <a:ext cx="2210567" cy="1333500"/>
              </a:xfrm>
              <a:custGeom>
                <a:rect l="0" t="0" r="0" b="0"/>
                <a:pathLst>
                  <a:path w="3480" h="2100">
                    <a:moveTo>
                      <a:pt x="884" y="1041"/>
                    </a:moveTo>
                    <a:lnTo>
                      <a:pt x="0" y="2100"/>
                    </a:lnTo>
                    <a:lnTo>
                      <a:pt x="2610" y="2100"/>
                    </a:lnTo>
                    <a:lnTo>
                      <a:pt x="3481" y="1041"/>
                    </a:lnTo>
                    <a:lnTo>
                      <a:pt x="2610" y="0"/>
                    </a:lnTo>
                    <a:lnTo>
                      <a:pt x="0" y="0"/>
                    </a:lnTo>
                    <a:lnTo>
                      <a:pt x="884" y="1041"/>
                    </a:lnTo>
                  </a:path>
                </a:pathLst>
              </a:custGeom>
              <a:solidFill>
                <a:srgbClr val="FFEAC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62" name="textbox 262"/>
            <p:cNvSpPr/>
            <p:nvPr/>
          </p:nvSpPr>
          <p:spPr>
            <a:xfrm>
              <a:off x="2409363" y="187557"/>
              <a:ext cx="7261225" cy="102933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5179"/>
                </a:lnSpc>
              </a:pPr>
              <a:endParaRPr lang="Arial" altLang="Arial" sz="100"/>
            </a:p>
            <a:p>
              <a:pPr marL="14157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960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960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例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960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</a:t>
              </a:r>
              <a:endParaRPr lang="Microsoft YaHei" altLang="Microsoft YaHei" sz="2000"/>
            </a:p>
            <a:p>
              <a:pPr marL="12700" algn="l" rtl="0" eaLnBrk="0">
                <a:lnSpc>
                  <a:spcPct val="83000"/>
                </a:lnSpc>
                <a:spcBef>
                  <a:spcPts val="866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某市通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过建设污水处理厂和配套管网，实现了城市污水的集中处理和达标排放，有效改</a:t>
              </a:r>
              <a:endParaRPr lang="Microsoft YaHei" altLang="Microsoft YaHei" sz="1500"/>
            </a:p>
            <a:p>
              <a:pPr marL="13271" algn="l" rtl="0" eaLnBrk="0">
                <a:lnSpc>
                  <a:spcPts val="3343"/>
                </a:lnSpc>
              </a:pPr>
              <a:r>
                <a:rPr sz="1500" spc="-1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善了当地水环境质量</a:t>
              </a:r>
              <a:r>
                <a:rPr sz="1500" spc="-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263" name="path"/>
            <p:cNvSpPr/>
            <p:nvPr/>
          </p:nvSpPr>
          <p:spPr>
            <a:xfrm>
              <a:off x="831346" y="298132"/>
              <a:ext cx="719895" cy="555402"/>
            </a:xfrm>
            <a:custGeom>
              <a:rect l="0" t="0" r="0" b="0"/>
              <a:pathLst>
                <a:path w="1133" h="874">
                  <a:moveTo>
                    <a:pt x="896" y="29"/>
                  </a:moveTo>
                  <a:cubicBezTo>
                    <a:pt x="896" y="14"/>
                    <a:pt x="879" y="0"/>
                    <a:pt x="862" y="0"/>
                  </a:cubicBezTo>
                  <a:lnTo>
                    <a:pt x="862" y="0"/>
                  </a:lnTo>
                  <a:cubicBezTo>
                    <a:pt x="778" y="0"/>
                    <a:pt x="778" y="0"/>
                    <a:pt x="778" y="0"/>
                  </a:cubicBezTo>
                  <a:lnTo>
                    <a:pt x="778" y="0"/>
                  </a:lnTo>
                  <a:cubicBezTo>
                    <a:pt x="761" y="0"/>
                    <a:pt x="744" y="14"/>
                    <a:pt x="744" y="29"/>
                  </a:cubicBezTo>
                  <a:lnTo>
                    <a:pt x="744" y="29"/>
                  </a:lnTo>
                  <a:cubicBezTo>
                    <a:pt x="744" y="72"/>
                    <a:pt x="744" y="72"/>
                    <a:pt x="744" y="72"/>
                  </a:cubicBezTo>
                  <a:lnTo>
                    <a:pt x="744" y="72"/>
                  </a:lnTo>
                  <a:cubicBezTo>
                    <a:pt x="896" y="204"/>
                    <a:pt x="896" y="204"/>
                    <a:pt x="896" y="204"/>
                  </a:cubicBezTo>
                  <a:lnTo>
                    <a:pt x="896" y="204"/>
                  </a:lnTo>
                  <a:lnTo>
                    <a:pt x="896" y="29"/>
                  </a:lnTo>
                  <a:close/>
                  <a:moveTo>
                    <a:pt x="1116" y="451"/>
                  </a:moveTo>
                  <a:cubicBezTo>
                    <a:pt x="609" y="29"/>
                    <a:pt x="609" y="29"/>
                    <a:pt x="609" y="29"/>
                  </a:cubicBezTo>
                  <a:lnTo>
                    <a:pt x="609" y="29"/>
                  </a:lnTo>
                  <a:cubicBezTo>
                    <a:pt x="592" y="0"/>
                    <a:pt x="558" y="0"/>
                    <a:pt x="524" y="29"/>
                  </a:cubicBezTo>
                  <a:lnTo>
                    <a:pt x="524" y="29"/>
                  </a:lnTo>
                  <a:cubicBezTo>
                    <a:pt x="33" y="451"/>
                    <a:pt x="33" y="451"/>
                    <a:pt x="33" y="451"/>
                  </a:cubicBezTo>
                  <a:lnTo>
                    <a:pt x="33" y="451"/>
                  </a:lnTo>
                  <a:cubicBezTo>
                    <a:pt x="0" y="481"/>
                    <a:pt x="0" y="510"/>
                    <a:pt x="33" y="524"/>
                  </a:cubicBezTo>
                  <a:lnTo>
                    <a:pt x="33" y="524"/>
                  </a:lnTo>
                  <a:cubicBezTo>
                    <a:pt x="33" y="539"/>
                    <a:pt x="50" y="539"/>
                    <a:pt x="67" y="539"/>
                  </a:cubicBezTo>
                  <a:lnTo>
                    <a:pt x="67" y="539"/>
                  </a:lnTo>
                  <a:cubicBezTo>
                    <a:pt x="84" y="539"/>
                    <a:pt x="101" y="539"/>
                    <a:pt x="118" y="524"/>
                  </a:cubicBezTo>
                  <a:lnTo>
                    <a:pt x="118" y="524"/>
                  </a:lnTo>
                  <a:cubicBezTo>
                    <a:pt x="575" y="131"/>
                    <a:pt x="575" y="131"/>
                    <a:pt x="575" y="131"/>
                  </a:cubicBezTo>
                  <a:lnTo>
                    <a:pt x="575" y="131"/>
                  </a:lnTo>
                  <a:cubicBezTo>
                    <a:pt x="1032" y="524"/>
                    <a:pt x="1032" y="524"/>
                    <a:pt x="1032" y="524"/>
                  </a:cubicBezTo>
                  <a:lnTo>
                    <a:pt x="1032" y="524"/>
                  </a:lnTo>
                  <a:cubicBezTo>
                    <a:pt x="1049" y="553"/>
                    <a:pt x="1099" y="553"/>
                    <a:pt x="1116" y="524"/>
                  </a:cubicBezTo>
                  <a:lnTo>
                    <a:pt x="1116" y="524"/>
                  </a:lnTo>
                  <a:cubicBezTo>
                    <a:pt x="1133" y="510"/>
                    <a:pt x="1133" y="481"/>
                    <a:pt x="1116" y="451"/>
                  </a:cubicBezTo>
                  <a:moveTo>
                    <a:pt x="152" y="539"/>
                  </a:moveTo>
                  <a:cubicBezTo>
                    <a:pt x="152" y="830"/>
                    <a:pt x="152" y="830"/>
                    <a:pt x="152" y="830"/>
                  </a:cubicBezTo>
                  <a:lnTo>
                    <a:pt x="152" y="830"/>
                  </a:lnTo>
                  <a:cubicBezTo>
                    <a:pt x="152" y="860"/>
                    <a:pt x="186" y="874"/>
                    <a:pt x="219" y="874"/>
                  </a:cubicBezTo>
                  <a:lnTo>
                    <a:pt x="219" y="874"/>
                  </a:lnTo>
                  <a:cubicBezTo>
                    <a:pt x="473" y="874"/>
                    <a:pt x="473" y="874"/>
                    <a:pt x="473" y="874"/>
                  </a:cubicBezTo>
                  <a:lnTo>
                    <a:pt x="473" y="874"/>
                  </a:lnTo>
                  <a:cubicBezTo>
                    <a:pt x="473" y="612"/>
                    <a:pt x="473" y="612"/>
                    <a:pt x="473" y="612"/>
                  </a:cubicBezTo>
                  <a:lnTo>
                    <a:pt x="473" y="612"/>
                  </a:lnTo>
                  <a:cubicBezTo>
                    <a:pt x="473" y="612"/>
                    <a:pt x="490" y="597"/>
                    <a:pt x="490" y="597"/>
                  </a:cubicBezTo>
                  <a:lnTo>
                    <a:pt x="490" y="597"/>
                  </a:lnTo>
                  <a:cubicBezTo>
                    <a:pt x="642" y="597"/>
                    <a:pt x="642" y="597"/>
                    <a:pt x="642" y="597"/>
                  </a:cubicBezTo>
                  <a:lnTo>
                    <a:pt x="642" y="597"/>
                  </a:lnTo>
                  <a:cubicBezTo>
                    <a:pt x="659" y="597"/>
                    <a:pt x="659" y="612"/>
                    <a:pt x="659" y="612"/>
                  </a:cubicBezTo>
                  <a:lnTo>
                    <a:pt x="659" y="612"/>
                  </a:lnTo>
                  <a:cubicBezTo>
                    <a:pt x="659" y="874"/>
                    <a:pt x="659" y="874"/>
                    <a:pt x="659" y="874"/>
                  </a:cubicBezTo>
                  <a:lnTo>
                    <a:pt x="659" y="874"/>
                  </a:lnTo>
                  <a:cubicBezTo>
                    <a:pt x="930" y="874"/>
                    <a:pt x="930" y="874"/>
                    <a:pt x="930" y="874"/>
                  </a:cubicBezTo>
                  <a:lnTo>
                    <a:pt x="930" y="874"/>
                  </a:lnTo>
                  <a:cubicBezTo>
                    <a:pt x="964" y="874"/>
                    <a:pt x="981" y="860"/>
                    <a:pt x="981" y="830"/>
                  </a:cubicBezTo>
                  <a:lnTo>
                    <a:pt x="981" y="830"/>
                  </a:lnTo>
                  <a:cubicBezTo>
                    <a:pt x="981" y="553"/>
                    <a:pt x="981" y="553"/>
                    <a:pt x="981" y="553"/>
                  </a:cubicBezTo>
                  <a:lnTo>
                    <a:pt x="981" y="553"/>
                  </a:lnTo>
                  <a:cubicBezTo>
                    <a:pt x="575" y="189"/>
                    <a:pt x="575" y="189"/>
                    <a:pt x="575" y="189"/>
                  </a:cubicBezTo>
                  <a:lnTo>
                    <a:pt x="575" y="189"/>
                  </a:lnTo>
                  <a:lnTo>
                    <a:pt x="152" y="53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1104132" y="4838782"/>
            <a:ext cx="10266446" cy="1333500"/>
            <a:chExt cx="10266446" cy="1333500"/>
          </a:xfrm>
        </p:grpSpPr>
        <p:grpSp>
          <p:nvGrpSpPr>
            <p:cNvPr id="54" name="group 54"/>
            <p:cNvGrpSpPr/>
            <p:nvPr/>
          </p:nvGrpSpPr>
          <p:grpSpPr>
            <a:xfrm rot="21600000">
              <a:off x="0" y="0"/>
              <a:ext cx="10266446" cy="1333500"/>
              <a:chExt cx="10266446" cy="1333500"/>
            </a:xfrm>
          </p:grpSpPr>
          <p:sp>
            <p:nvSpPr>
              <p:cNvPr id="264" name="path"/>
              <p:cNvSpPr/>
              <p:nvPr/>
            </p:nvSpPr>
            <p:spPr>
              <a:xfrm>
                <a:off x="1273072" y="0"/>
                <a:ext cx="8305834" cy="1333500"/>
              </a:xfrm>
              <a:custGeom>
                <a:rect l="0" t="0" r="0" b="0"/>
                <a:pathLst>
                  <a:path w="13079" h="2100">
                    <a:moveTo>
                      <a:pt x="0" y="0"/>
                    </a:moveTo>
                    <a:lnTo>
                      <a:pt x="13080" y="0"/>
                    </a:lnTo>
                    <a:lnTo>
                      <a:pt x="13080" y="2100"/>
                    </a:lnTo>
                    <a:lnTo>
                      <a:pt x="0" y="21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EAC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5" name="path"/>
              <p:cNvSpPr/>
              <p:nvPr/>
            </p:nvSpPr>
            <p:spPr>
              <a:xfrm>
                <a:off x="0" y="0"/>
                <a:ext cx="2210567" cy="1333500"/>
              </a:xfrm>
              <a:custGeom>
                <a:rect l="0" t="0" r="0" b="0"/>
                <a:pathLst>
                  <a:path w="3480" h="2100">
                    <a:moveTo>
                      <a:pt x="884" y="1041"/>
                    </a:moveTo>
                    <a:lnTo>
                      <a:pt x="0" y="2100"/>
                    </a:lnTo>
                    <a:lnTo>
                      <a:pt x="2610" y="2100"/>
                    </a:lnTo>
                    <a:lnTo>
                      <a:pt x="3481" y="1041"/>
                    </a:lnTo>
                    <a:lnTo>
                      <a:pt x="2610" y="0"/>
                    </a:lnTo>
                    <a:lnTo>
                      <a:pt x="0" y="0"/>
                    </a:lnTo>
                    <a:lnTo>
                      <a:pt x="884" y="1041"/>
                    </a:lnTo>
                  </a:path>
                </a:pathLst>
              </a:custGeom>
              <a:solidFill>
                <a:srgbClr val="FF960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6" name="path"/>
              <p:cNvSpPr/>
              <p:nvPr/>
            </p:nvSpPr>
            <p:spPr>
              <a:xfrm>
                <a:off x="8055878" y="0"/>
                <a:ext cx="2210567" cy="1333500"/>
              </a:xfrm>
              <a:custGeom>
                <a:rect l="0" t="0" r="0" b="0"/>
                <a:pathLst>
                  <a:path w="3480" h="2100">
                    <a:moveTo>
                      <a:pt x="884" y="1041"/>
                    </a:moveTo>
                    <a:lnTo>
                      <a:pt x="0" y="2100"/>
                    </a:lnTo>
                    <a:lnTo>
                      <a:pt x="2610" y="2100"/>
                    </a:lnTo>
                    <a:lnTo>
                      <a:pt x="3481" y="1041"/>
                    </a:lnTo>
                    <a:lnTo>
                      <a:pt x="2610" y="0"/>
                    </a:lnTo>
                    <a:lnTo>
                      <a:pt x="0" y="0"/>
                    </a:lnTo>
                    <a:lnTo>
                      <a:pt x="884" y="1041"/>
                    </a:lnTo>
                  </a:path>
                </a:pathLst>
              </a:custGeom>
              <a:solidFill>
                <a:srgbClr val="FFEAC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67" name="textbox 267"/>
            <p:cNvSpPr/>
            <p:nvPr/>
          </p:nvSpPr>
          <p:spPr>
            <a:xfrm>
              <a:off x="2266541" y="120589"/>
              <a:ext cx="7261859" cy="115760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422"/>
                </a:lnSpc>
              </a:pPr>
              <a:endParaRPr lang="Arial" altLang="Arial" sz="100"/>
            </a:p>
            <a:p>
              <a:pPr marL="13376" algn="l" rtl="0" eaLnBrk="0">
                <a:lnSpc>
                  <a:spcPct val="91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960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启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960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示</a:t>
              </a:r>
              <a:endParaRPr lang="Microsoft YaHei" altLang="Microsoft YaHei" sz="2000"/>
            </a:p>
            <a:p>
              <a:pPr marL="12700" indent="190" algn="l" rtl="0" eaLnBrk="0">
                <a:lnSpc>
                  <a:spcPct val="185000"/>
                </a:lnSpc>
                <a:spcBef>
                  <a:spcPts val="74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水污染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治理需要综合运用各种技术手段，同时注重生态系统的保护与修复。此外，加强 </a:t>
              </a:r>
              <a:r>
                <a:rPr sz="1500" spc="-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政策引导和资金投入也是推动水污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染治理工作的重要保障。</a:t>
              </a:r>
              <a:endParaRPr lang="Microsoft YaHei" altLang="Microsoft YaHei" sz="1500"/>
            </a:p>
          </p:txBody>
        </p:sp>
        <p:sp>
          <p:nvSpPr>
            <p:cNvPr id="268" name="path"/>
            <p:cNvSpPr/>
            <p:nvPr/>
          </p:nvSpPr>
          <p:spPr>
            <a:xfrm>
              <a:off x="871280" y="422579"/>
              <a:ext cx="613870" cy="613870"/>
            </a:xfrm>
            <a:custGeom>
              <a:rect l="0" t="0" r="0" b="0"/>
              <a:pathLst>
                <a:path w="964" h="964">
                  <a:moveTo>
                    <a:pt x="0" y="290"/>
                  </a:moveTo>
                  <a:lnTo>
                    <a:pt x="483" y="0"/>
                  </a:lnTo>
                  <a:lnTo>
                    <a:pt x="966" y="290"/>
                  </a:lnTo>
                  <a:lnTo>
                    <a:pt x="966" y="386"/>
                  </a:lnTo>
                  <a:lnTo>
                    <a:pt x="0" y="386"/>
                  </a:lnTo>
                  <a:lnTo>
                    <a:pt x="0" y="290"/>
                  </a:lnTo>
                  <a:close/>
                  <a:moveTo>
                    <a:pt x="0" y="870"/>
                  </a:moveTo>
                  <a:lnTo>
                    <a:pt x="966" y="870"/>
                  </a:lnTo>
                  <a:lnTo>
                    <a:pt x="966" y="966"/>
                  </a:lnTo>
                  <a:lnTo>
                    <a:pt x="0" y="966"/>
                  </a:lnTo>
                  <a:lnTo>
                    <a:pt x="0" y="870"/>
                  </a:lnTo>
                  <a:close/>
                  <a:moveTo>
                    <a:pt x="96" y="773"/>
                  </a:moveTo>
                  <a:lnTo>
                    <a:pt x="870" y="773"/>
                  </a:lnTo>
                  <a:lnTo>
                    <a:pt x="870" y="870"/>
                  </a:lnTo>
                  <a:lnTo>
                    <a:pt x="96" y="870"/>
                  </a:lnTo>
                  <a:lnTo>
                    <a:pt x="96" y="773"/>
                  </a:lnTo>
                  <a:close/>
                  <a:moveTo>
                    <a:pt x="96" y="386"/>
                  </a:moveTo>
                  <a:lnTo>
                    <a:pt x="290" y="386"/>
                  </a:lnTo>
                  <a:lnTo>
                    <a:pt x="290" y="773"/>
                  </a:lnTo>
                  <a:lnTo>
                    <a:pt x="96" y="773"/>
                  </a:lnTo>
                  <a:lnTo>
                    <a:pt x="96" y="386"/>
                  </a:lnTo>
                  <a:close/>
                  <a:moveTo>
                    <a:pt x="386" y="386"/>
                  </a:moveTo>
                  <a:lnTo>
                    <a:pt x="580" y="386"/>
                  </a:lnTo>
                  <a:lnTo>
                    <a:pt x="580" y="773"/>
                  </a:lnTo>
                  <a:lnTo>
                    <a:pt x="386" y="773"/>
                  </a:lnTo>
                  <a:lnTo>
                    <a:pt x="386" y="386"/>
                  </a:lnTo>
                  <a:close/>
                  <a:moveTo>
                    <a:pt x="676" y="386"/>
                  </a:moveTo>
                  <a:lnTo>
                    <a:pt x="870" y="386"/>
                  </a:lnTo>
                  <a:lnTo>
                    <a:pt x="870" y="773"/>
                  </a:lnTo>
                  <a:lnTo>
                    <a:pt x="676" y="773"/>
                  </a:lnTo>
                  <a:lnTo>
                    <a:pt x="676" y="38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1032010" y="3081146"/>
            <a:ext cx="10266444" cy="1333500"/>
            <a:chExt cx="10266444" cy="1333500"/>
          </a:xfrm>
        </p:grpSpPr>
        <p:grpSp>
          <p:nvGrpSpPr>
            <p:cNvPr id="58" name="group 58"/>
            <p:cNvGrpSpPr/>
            <p:nvPr/>
          </p:nvGrpSpPr>
          <p:grpSpPr>
            <a:xfrm rot="21600000">
              <a:off x="0" y="0"/>
              <a:ext cx="10266444" cy="1333500"/>
              <a:chExt cx="10266444" cy="1333500"/>
            </a:xfrm>
          </p:grpSpPr>
          <p:sp>
            <p:nvSpPr>
              <p:cNvPr id="269" name="path"/>
              <p:cNvSpPr/>
              <p:nvPr/>
            </p:nvSpPr>
            <p:spPr>
              <a:xfrm>
                <a:off x="0" y="0"/>
                <a:ext cx="9578906" cy="1333500"/>
              </a:xfrm>
              <a:custGeom>
                <a:rect l="0" t="0" r="0" b="0"/>
                <a:pathLst>
                  <a:path w="15083" h="2100">
                    <a:moveTo>
                      <a:pt x="2004" y="0"/>
                    </a:moveTo>
                    <a:lnTo>
                      <a:pt x="15084" y="0"/>
                    </a:lnTo>
                    <a:lnTo>
                      <a:pt x="15084" y="2100"/>
                    </a:lnTo>
                    <a:lnTo>
                      <a:pt x="2004" y="2100"/>
                    </a:lnTo>
                    <a:lnTo>
                      <a:pt x="2004" y="0"/>
                    </a:lnTo>
                    <a:close/>
                  </a:path>
                  <a:path w="15083" h="2100">
                    <a:moveTo>
                      <a:pt x="884" y="1041"/>
                    </a:moveTo>
                    <a:lnTo>
                      <a:pt x="0" y="2100"/>
                    </a:lnTo>
                    <a:lnTo>
                      <a:pt x="2610" y="2100"/>
                    </a:lnTo>
                    <a:lnTo>
                      <a:pt x="3481" y="1041"/>
                    </a:lnTo>
                    <a:lnTo>
                      <a:pt x="2610" y="0"/>
                    </a:lnTo>
                    <a:lnTo>
                      <a:pt x="0" y="0"/>
                    </a:lnTo>
                    <a:lnTo>
                      <a:pt x="884" y="1041"/>
                    </a:lnTo>
                  </a:path>
                </a:pathLst>
              </a:custGeom>
              <a:solidFill>
                <a:srgbClr val="FFEAC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0" name="path"/>
              <p:cNvSpPr/>
              <p:nvPr/>
            </p:nvSpPr>
            <p:spPr>
              <a:xfrm>
                <a:off x="8055876" y="0"/>
                <a:ext cx="2210568" cy="1333500"/>
              </a:xfrm>
              <a:custGeom>
                <a:rect l="0" t="0" r="0" b="0"/>
                <a:pathLst>
                  <a:path w="3480" h="2100">
                    <a:moveTo>
                      <a:pt x="884" y="1041"/>
                    </a:moveTo>
                    <a:lnTo>
                      <a:pt x="0" y="2100"/>
                    </a:lnTo>
                    <a:lnTo>
                      <a:pt x="2610" y="2100"/>
                    </a:lnTo>
                    <a:lnTo>
                      <a:pt x="3481" y="1041"/>
                    </a:lnTo>
                    <a:lnTo>
                      <a:pt x="2610" y="0"/>
                    </a:lnTo>
                    <a:lnTo>
                      <a:pt x="0" y="0"/>
                    </a:lnTo>
                    <a:lnTo>
                      <a:pt x="884" y="1041"/>
                    </a:lnTo>
                  </a:path>
                </a:pathLst>
              </a:custGeom>
              <a:solidFill>
                <a:srgbClr val="FF960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71" name="textbox 271"/>
            <p:cNvSpPr/>
            <p:nvPr/>
          </p:nvSpPr>
          <p:spPr>
            <a:xfrm>
              <a:off x="729644" y="120589"/>
              <a:ext cx="7261225" cy="115760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5179"/>
                </a:lnSpc>
              </a:pPr>
              <a:endParaRPr lang="Arial" altLang="Arial" sz="100"/>
            </a:p>
            <a:p>
              <a:pPr marL="14157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960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960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例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960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</a:t>
              </a:r>
              <a:endParaRPr lang="Microsoft YaHei" altLang="Microsoft YaHei" sz="2000"/>
            </a:p>
            <a:p>
              <a:pPr marL="15366" indent="-2666" algn="l" rtl="0" eaLnBrk="0">
                <a:lnSpc>
                  <a:spcPct val="185000"/>
                </a:lnSpc>
                <a:spcBef>
                  <a:spcPts val="54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某河流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采用生态修复技术，通过恢复河流自然岸线、植被和生物多样性，提高了河流自 </a:t>
              </a:r>
              <a:r>
                <a:rPr sz="15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净能力，使水质得到明</a:t>
              </a:r>
              <a:r>
                <a:rPr sz="1500" spc="-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显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改善。</a:t>
              </a:r>
              <a:endParaRPr lang="Microsoft YaHei" altLang="Microsoft YaHei" sz="1500"/>
            </a:p>
          </p:txBody>
        </p:sp>
        <p:sp>
          <p:nvSpPr>
            <p:cNvPr id="272" name="path"/>
            <p:cNvSpPr/>
            <p:nvPr/>
          </p:nvSpPr>
          <p:spPr>
            <a:xfrm>
              <a:off x="8965321" y="318896"/>
              <a:ext cx="684967" cy="694950"/>
            </a:xfrm>
            <a:custGeom>
              <a:rect l="0" t="0" r="0" b="0"/>
              <a:pathLst>
                <a:path w="1078" h="1094">
                  <a:moveTo>
                    <a:pt x="58" y="919"/>
                  </a:moveTo>
                  <a:cubicBezTo>
                    <a:pt x="58" y="939"/>
                    <a:pt x="67" y="959"/>
                    <a:pt x="87" y="959"/>
                  </a:cubicBezTo>
                  <a:lnTo>
                    <a:pt x="87" y="959"/>
                  </a:lnTo>
                  <a:cubicBezTo>
                    <a:pt x="156" y="959"/>
                    <a:pt x="156" y="959"/>
                    <a:pt x="156" y="959"/>
                  </a:cubicBezTo>
                  <a:lnTo>
                    <a:pt x="156" y="959"/>
                  </a:lnTo>
                  <a:cubicBezTo>
                    <a:pt x="175" y="959"/>
                    <a:pt x="195" y="939"/>
                    <a:pt x="195" y="919"/>
                  </a:cubicBezTo>
                  <a:lnTo>
                    <a:pt x="195" y="919"/>
                  </a:lnTo>
                  <a:cubicBezTo>
                    <a:pt x="195" y="704"/>
                    <a:pt x="195" y="704"/>
                    <a:pt x="195" y="704"/>
                  </a:cubicBezTo>
                  <a:lnTo>
                    <a:pt x="195" y="704"/>
                  </a:lnTo>
                  <a:cubicBezTo>
                    <a:pt x="78" y="811"/>
                    <a:pt x="78" y="811"/>
                    <a:pt x="78" y="811"/>
                  </a:cubicBezTo>
                  <a:lnTo>
                    <a:pt x="78" y="811"/>
                  </a:lnTo>
                  <a:cubicBezTo>
                    <a:pt x="58" y="792"/>
                    <a:pt x="58" y="792"/>
                    <a:pt x="58" y="792"/>
                  </a:cubicBezTo>
                  <a:lnTo>
                    <a:pt x="58" y="792"/>
                  </a:lnTo>
                  <a:lnTo>
                    <a:pt x="58" y="919"/>
                  </a:lnTo>
                  <a:close/>
                  <a:moveTo>
                    <a:pt x="58" y="919"/>
                  </a:moveTo>
                  <a:lnTo>
                    <a:pt x="58" y="919"/>
                  </a:lnTo>
                  <a:close/>
                </a:path>
                <a:path w="1078" h="1094">
                  <a:moveTo>
                    <a:pt x="283" y="919"/>
                  </a:moveTo>
                  <a:cubicBezTo>
                    <a:pt x="283" y="939"/>
                    <a:pt x="303" y="960"/>
                    <a:pt x="323" y="960"/>
                  </a:cubicBezTo>
                  <a:lnTo>
                    <a:pt x="323" y="960"/>
                  </a:lnTo>
                  <a:cubicBezTo>
                    <a:pt x="381" y="960"/>
                    <a:pt x="381" y="960"/>
                    <a:pt x="381" y="960"/>
                  </a:cubicBezTo>
                  <a:lnTo>
                    <a:pt x="381" y="960"/>
                  </a:lnTo>
                  <a:cubicBezTo>
                    <a:pt x="401" y="960"/>
                    <a:pt x="420" y="939"/>
                    <a:pt x="420" y="919"/>
                  </a:cubicBezTo>
                  <a:lnTo>
                    <a:pt x="420" y="919"/>
                  </a:lnTo>
                  <a:cubicBezTo>
                    <a:pt x="420" y="652"/>
                    <a:pt x="420" y="652"/>
                    <a:pt x="420" y="652"/>
                  </a:cubicBezTo>
                  <a:lnTo>
                    <a:pt x="420" y="652"/>
                  </a:lnTo>
                  <a:cubicBezTo>
                    <a:pt x="332" y="562"/>
                    <a:pt x="332" y="562"/>
                    <a:pt x="332" y="562"/>
                  </a:cubicBezTo>
                  <a:lnTo>
                    <a:pt x="332" y="562"/>
                  </a:lnTo>
                  <a:cubicBezTo>
                    <a:pt x="283" y="612"/>
                    <a:pt x="283" y="612"/>
                    <a:pt x="283" y="612"/>
                  </a:cubicBezTo>
                  <a:lnTo>
                    <a:pt x="283" y="612"/>
                  </a:lnTo>
                  <a:lnTo>
                    <a:pt x="283" y="919"/>
                  </a:lnTo>
                  <a:close/>
                  <a:moveTo>
                    <a:pt x="283" y="919"/>
                  </a:moveTo>
                  <a:lnTo>
                    <a:pt x="283" y="919"/>
                  </a:lnTo>
                  <a:close/>
                </a:path>
                <a:path w="1078" h="1094">
                  <a:moveTo>
                    <a:pt x="616" y="960"/>
                  </a:moveTo>
                  <a:cubicBezTo>
                    <a:pt x="634" y="960"/>
                    <a:pt x="645" y="939"/>
                    <a:pt x="645" y="919"/>
                  </a:cubicBezTo>
                  <a:lnTo>
                    <a:pt x="645" y="919"/>
                  </a:lnTo>
                  <a:cubicBezTo>
                    <a:pt x="645" y="562"/>
                    <a:pt x="645" y="562"/>
                    <a:pt x="645" y="562"/>
                  </a:cubicBezTo>
                  <a:lnTo>
                    <a:pt x="645" y="562"/>
                  </a:lnTo>
                  <a:cubicBezTo>
                    <a:pt x="508" y="702"/>
                    <a:pt x="508" y="702"/>
                    <a:pt x="508" y="702"/>
                  </a:cubicBezTo>
                  <a:lnTo>
                    <a:pt x="508" y="702"/>
                  </a:lnTo>
                  <a:cubicBezTo>
                    <a:pt x="508" y="919"/>
                    <a:pt x="508" y="919"/>
                    <a:pt x="508" y="919"/>
                  </a:cubicBezTo>
                  <a:lnTo>
                    <a:pt x="508" y="919"/>
                  </a:lnTo>
                  <a:cubicBezTo>
                    <a:pt x="508" y="939"/>
                    <a:pt x="527" y="960"/>
                    <a:pt x="547" y="960"/>
                  </a:cubicBezTo>
                  <a:lnTo>
                    <a:pt x="547" y="960"/>
                  </a:lnTo>
                  <a:lnTo>
                    <a:pt x="616" y="960"/>
                  </a:lnTo>
                  <a:close/>
                  <a:moveTo>
                    <a:pt x="616" y="960"/>
                  </a:moveTo>
                  <a:lnTo>
                    <a:pt x="616" y="960"/>
                  </a:lnTo>
                  <a:close/>
                </a:path>
                <a:path w="1078" h="1094">
                  <a:moveTo>
                    <a:pt x="728" y="475"/>
                  </a:moveTo>
                  <a:cubicBezTo>
                    <a:pt x="728" y="924"/>
                    <a:pt x="728" y="924"/>
                    <a:pt x="728" y="924"/>
                  </a:cubicBezTo>
                  <a:lnTo>
                    <a:pt x="728" y="924"/>
                  </a:lnTo>
                  <a:cubicBezTo>
                    <a:pt x="728" y="944"/>
                    <a:pt x="748" y="965"/>
                    <a:pt x="767" y="965"/>
                  </a:cubicBezTo>
                  <a:lnTo>
                    <a:pt x="767" y="965"/>
                  </a:lnTo>
                  <a:cubicBezTo>
                    <a:pt x="837" y="965"/>
                    <a:pt x="837" y="965"/>
                    <a:pt x="837" y="965"/>
                  </a:cubicBezTo>
                  <a:lnTo>
                    <a:pt x="837" y="965"/>
                  </a:lnTo>
                  <a:cubicBezTo>
                    <a:pt x="857" y="965"/>
                    <a:pt x="876" y="944"/>
                    <a:pt x="876" y="924"/>
                  </a:cubicBezTo>
                  <a:lnTo>
                    <a:pt x="876" y="924"/>
                  </a:lnTo>
                  <a:cubicBezTo>
                    <a:pt x="876" y="505"/>
                    <a:pt x="876" y="505"/>
                    <a:pt x="876" y="505"/>
                  </a:cubicBezTo>
                  <a:lnTo>
                    <a:pt x="876" y="505"/>
                  </a:lnTo>
                  <a:cubicBezTo>
                    <a:pt x="787" y="426"/>
                    <a:pt x="787" y="426"/>
                    <a:pt x="787" y="426"/>
                  </a:cubicBezTo>
                  <a:lnTo>
                    <a:pt x="787" y="426"/>
                  </a:lnTo>
                  <a:lnTo>
                    <a:pt x="728" y="475"/>
                  </a:lnTo>
                  <a:close/>
                  <a:moveTo>
                    <a:pt x="728" y="475"/>
                  </a:moveTo>
                  <a:lnTo>
                    <a:pt x="728" y="475"/>
                  </a:lnTo>
                  <a:close/>
                </a:path>
                <a:path w="1078" h="1094">
                  <a:moveTo>
                    <a:pt x="293" y="524"/>
                  </a:moveTo>
                  <a:cubicBezTo>
                    <a:pt x="312" y="504"/>
                    <a:pt x="342" y="504"/>
                    <a:pt x="361" y="524"/>
                  </a:cubicBezTo>
                  <a:lnTo>
                    <a:pt x="361" y="524"/>
                  </a:lnTo>
                  <a:cubicBezTo>
                    <a:pt x="438" y="604"/>
                    <a:pt x="438" y="604"/>
                    <a:pt x="438" y="604"/>
                  </a:cubicBezTo>
                  <a:lnTo>
                    <a:pt x="438" y="604"/>
                  </a:lnTo>
                  <a:cubicBezTo>
                    <a:pt x="458" y="624"/>
                    <a:pt x="467" y="624"/>
                    <a:pt x="487" y="624"/>
                  </a:cubicBezTo>
                  <a:lnTo>
                    <a:pt x="487" y="624"/>
                  </a:lnTo>
                  <a:cubicBezTo>
                    <a:pt x="507" y="624"/>
                    <a:pt x="516" y="624"/>
                    <a:pt x="525" y="604"/>
                  </a:cubicBezTo>
                  <a:lnTo>
                    <a:pt x="525" y="604"/>
                  </a:lnTo>
                  <a:cubicBezTo>
                    <a:pt x="787" y="345"/>
                    <a:pt x="787" y="345"/>
                    <a:pt x="787" y="345"/>
                  </a:cubicBezTo>
                  <a:lnTo>
                    <a:pt x="787" y="345"/>
                  </a:lnTo>
                  <a:cubicBezTo>
                    <a:pt x="827" y="384"/>
                    <a:pt x="827" y="384"/>
                    <a:pt x="827" y="384"/>
                  </a:cubicBezTo>
                  <a:lnTo>
                    <a:pt x="827" y="384"/>
                  </a:lnTo>
                  <a:cubicBezTo>
                    <a:pt x="836" y="394"/>
                    <a:pt x="845" y="394"/>
                    <a:pt x="845" y="394"/>
                  </a:cubicBezTo>
                  <a:lnTo>
                    <a:pt x="845" y="394"/>
                  </a:lnTo>
                  <a:cubicBezTo>
                    <a:pt x="856" y="394"/>
                    <a:pt x="865" y="384"/>
                    <a:pt x="865" y="375"/>
                  </a:cubicBezTo>
                  <a:lnTo>
                    <a:pt x="865" y="375"/>
                  </a:lnTo>
                  <a:cubicBezTo>
                    <a:pt x="865" y="224"/>
                    <a:pt x="865" y="224"/>
                    <a:pt x="865" y="224"/>
                  </a:cubicBezTo>
                  <a:lnTo>
                    <a:pt x="865" y="224"/>
                  </a:lnTo>
                  <a:cubicBezTo>
                    <a:pt x="865" y="215"/>
                    <a:pt x="865" y="204"/>
                    <a:pt x="856" y="194"/>
                  </a:cubicBezTo>
                  <a:lnTo>
                    <a:pt x="856" y="194"/>
                  </a:lnTo>
                  <a:cubicBezTo>
                    <a:pt x="845" y="185"/>
                    <a:pt x="836" y="185"/>
                    <a:pt x="827" y="185"/>
                  </a:cubicBezTo>
                  <a:lnTo>
                    <a:pt x="827" y="185"/>
                  </a:lnTo>
                  <a:cubicBezTo>
                    <a:pt x="681" y="185"/>
                    <a:pt x="681" y="185"/>
                    <a:pt x="681" y="185"/>
                  </a:cubicBezTo>
                  <a:lnTo>
                    <a:pt x="681" y="185"/>
                  </a:lnTo>
                  <a:cubicBezTo>
                    <a:pt x="671" y="185"/>
                    <a:pt x="661" y="185"/>
                    <a:pt x="661" y="194"/>
                  </a:cubicBezTo>
                  <a:lnTo>
                    <a:pt x="661" y="194"/>
                  </a:lnTo>
                  <a:cubicBezTo>
                    <a:pt x="652" y="204"/>
                    <a:pt x="661" y="215"/>
                    <a:pt x="661" y="224"/>
                  </a:cubicBezTo>
                  <a:lnTo>
                    <a:pt x="661" y="224"/>
                  </a:lnTo>
                  <a:cubicBezTo>
                    <a:pt x="700" y="254"/>
                    <a:pt x="700" y="254"/>
                    <a:pt x="700" y="254"/>
                  </a:cubicBezTo>
                  <a:lnTo>
                    <a:pt x="700" y="254"/>
                  </a:lnTo>
                  <a:cubicBezTo>
                    <a:pt x="516" y="444"/>
                    <a:pt x="516" y="444"/>
                    <a:pt x="516" y="444"/>
                  </a:cubicBezTo>
                  <a:lnTo>
                    <a:pt x="516" y="444"/>
                  </a:lnTo>
                  <a:cubicBezTo>
                    <a:pt x="516" y="453"/>
                    <a:pt x="496" y="453"/>
                    <a:pt x="487" y="453"/>
                  </a:cubicBezTo>
                  <a:lnTo>
                    <a:pt x="487" y="453"/>
                  </a:lnTo>
                  <a:cubicBezTo>
                    <a:pt x="478" y="453"/>
                    <a:pt x="458" y="453"/>
                    <a:pt x="449" y="444"/>
                  </a:cubicBezTo>
                  <a:lnTo>
                    <a:pt x="449" y="444"/>
                  </a:lnTo>
                  <a:cubicBezTo>
                    <a:pt x="361" y="354"/>
                    <a:pt x="361" y="354"/>
                    <a:pt x="361" y="354"/>
                  </a:cubicBezTo>
                  <a:lnTo>
                    <a:pt x="361" y="354"/>
                  </a:lnTo>
                  <a:cubicBezTo>
                    <a:pt x="342" y="334"/>
                    <a:pt x="312" y="334"/>
                    <a:pt x="293" y="354"/>
                  </a:cubicBezTo>
                  <a:lnTo>
                    <a:pt x="293" y="354"/>
                  </a:lnTo>
                  <a:cubicBezTo>
                    <a:pt x="31" y="614"/>
                    <a:pt x="31" y="614"/>
                    <a:pt x="31" y="614"/>
                  </a:cubicBezTo>
                  <a:lnTo>
                    <a:pt x="31" y="614"/>
                  </a:lnTo>
                  <a:cubicBezTo>
                    <a:pt x="22" y="624"/>
                    <a:pt x="22" y="643"/>
                    <a:pt x="22" y="654"/>
                  </a:cubicBezTo>
                  <a:lnTo>
                    <a:pt x="22" y="654"/>
                  </a:lnTo>
                  <a:cubicBezTo>
                    <a:pt x="22" y="674"/>
                    <a:pt x="22" y="684"/>
                    <a:pt x="31" y="694"/>
                  </a:cubicBezTo>
                  <a:lnTo>
                    <a:pt x="31" y="694"/>
                  </a:lnTo>
                  <a:cubicBezTo>
                    <a:pt x="51" y="704"/>
                    <a:pt x="51" y="704"/>
                    <a:pt x="51" y="704"/>
                  </a:cubicBezTo>
                  <a:lnTo>
                    <a:pt x="51" y="704"/>
                  </a:lnTo>
                  <a:cubicBezTo>
                    <a:pt x="69" y="723"/>
                    <a:pt x="100" y="723"/>
                    <a:pt x="118" y="704"/>
                  </a:cubicBezTo>
                  <a:lnTo>
                    <a:pt x="118" y="704"/>
                  </a:lnTo>
                  <a:lnTo>
                    <a:pt x="293" y="524"/>
                  </a:lnTo>
                  <a:close/>
                  <a:moveTo>
                    <a:pt x="293" y="524"/>
                  </a:moveTo>
                  <a:lnTo>
                    <a:pt x="293" y="524"/>
                  </a:lnTo>
                  <a:close/>
                </a:path>
                <a:path w="1078" h="1094">
                  <a:moveTo>
                    <a:pt x="1031" y="0"/>
                  </a:moveTo>
                  <a:cubicBezTo>
                    <a:pt x="1001" y="0"/>
                    <a:pt x="971" y="30"/>
                    <a:pt x="971" y="59"/>
                  </a:cubicBezTo>
                  <a:lnTo>
                    <a:pt x="971" y="59"/>
                  </a:lnTo>
                  <a:cubicBezTo>
                    <a:pt x="971" y="995"/>
                    <a:pt x="971" y="995"/>
                    <a:pt x="971" y="995"/>
                  </a:cubicBezTo>
                  <a:lnTo>
                    <a:pt x="971" y="995"/>
                  </a:lnTo>
                  <a:cubicBezTo>
                    <a:pt x="59" y="995"/>
                    <a:pt x="59" y="995"/>
                    <a:pt x="59" y="995"/>
                  </a:cubicBezTo>
                  <a:lnTo>
                    <a:pt x="59" y="995"/>
                  </a:lnTo>
                  <a:cubicBezTo>
                    <a:pt x="30" y="995"/>
                    <a:pt x="0" y="1014"/>
                    <a:pt x="0" y="1044"/>
                  </a:cubicBezTo>
                  <a:lnTo>
                    <a:pt x="0" y="1044"/>
                  </a:lnTo>
                  <a:cubicBezTo>
                    <a:pt x="0" y="1074"/>
                    <a:pt x="30" y="1094"/>
                    <a:pt x="59" y="1094"/>
                  </a:cubicBezTo>
                  <a:lnTo>
                    <a:pt x="59" y="1094"/>
                  </a:lnTo>
                  <a:cubicBezTo>
                    <a:pt x="1031" y="1094"/>
                    <a:pt x="1031" y="1094"/>
                    <a:pt x="1031" y="1094"/>
                  </a:cubicBezTo>
                  <a:lnTo>
                    <a:pt x="1031" y="1094"/>
                  </a:lnTo>
                  <a:cubicBezTo>
                    <a:pt x="1060" y="1094"/>
                    <a:pt x="1078" y="1074"/>
                    <a:pt x="1078" y="1044"/>
                  </a:cubicBezTo>
                  <a:lnTo>
                    <a:pt x="1078" y="1044"/>
                  </a:lnTo>
                  <a:cubicBezTo>
                    <a:pt x="1078" y="59"/>
                    <a:pt x="1078" y="59"/>
                    <a:pt x="1078" y="59"/>
                  </a:cubicBezTo>
                  <a:lnTo>
                    <a:pt x="1078" y="59"/>
                  </a:lnTo>
                  <a:cubicBezTo>
                    <a:pt x="1078" y="30"/>
                    <a:pt x="1049" y="0"/>
                    <a:pt x="1031" y="0"/>
                  </a:cubicBezTo>
                  <a:moveTo>
                    <a:pt x="1031" y="0"/>
                  </a:moveTo>
                  <a:lnTo>
                    <a:pt x="1031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3" name="textbox 273"/>
          <p:cNvSpPr/>
          <p:nvPr/>
        </p:nvSpPr>
        <p:spPr>
          <a:xfrm>
            <a:off x="1211301" y="376742"/>
            <a:ext cx="3449320" cy="4419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52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分享与启示</a:t>
            </a:r>
            <a:endParaRPr lang="Microsoft YaHei" altLang="Microsoft YaHei" sz="3000"/>
          </a:p>
        </p:txBody>
      </p:sp>
      <p:grpSp>
        <p:nvGrpSpPr>
          <p:cNvPr id="60" name="group 60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74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2" name="group 62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7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8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6" name="group 66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8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4" name="picture 2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95" name="textbox 295"/>
          <p:cNvSpPr/>
          <p:nvPr/>
        </p:nvSpPr>
        <p:spPr>
          <a:xfrm>
            <a:off x="801535" y="-7132"/>
            <a:ext cx="6191250" cy="3745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  <a:p>
            <a:pPr marL="915118" algn="l" rtl="0" eaLnBrk="0">
              <a:lnSpc>
                <a:spcPct val="85000"/>
              </a:lnSpc>
              <a:spcBef>
                <a:spcPts val="2866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76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algn="r" rtl="0" eaLnBrk="0">
              <a:lnSpc>
                <a:spcPct val="92000"/>
              </a:lnSpc>
            </a:pPr>
            <a:r>
              <a:rPr sz="45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固体废弃物处理领</a:t>
            </a:r>
            <a:r>
              <a:rPr sz="4500" spc="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https://d.book118.com/505040033210011121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2024-09-24T16:08:39.302</cp:lastPrinted>
  <dcterms:created xsi:type="dcterms:W3CDTF">2024-09-24T08:08:39Z</dcterms:created>
  <dcterms:modified xsi:type="dcterms:W3CDTF">2024-09-24T08:08:40Z</dcterms:modified>
</cp:coreProperties>
</file>