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093BBD9-5C6B-4B01-B146-D964543151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5371FB-9DD6-4147-9C1F-9C46FD256F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68C5C93-BA38-4C9F-9F81-C01EADEF91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71BB4C1-B218-4340-AB10-45EC3FD7B8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434187-B5F6-49A0-B6C6-20D605520D3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EA632CD-C8E3-49B7-A277-1B1F4AEE17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9D18A02-A563-4675-AA70-619525CABC7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45491A9-A329-49D5-9C95-F034F6280A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2FB6DB-EA81-4BC3-A1F1-DAAEA3EA095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9FA6E07-76EA-4C3C-A9AB-32AF89FFDA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60916EF-E228-41D8-BB3D-B3A51750CF6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511033202201112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质量管理会计培训</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质量管理会计的核心概念</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质量管理会计的实践应用</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质量管理会计的工具与技术</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质量管理会计的挑战与解决方案</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质量管理会计案例研究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质量管理会计概述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质量管理会计是一门将质量管理和财务管理相结合的学科，旨在为企业提供有关产品质量和过程质量的决策、控制和评价的信息。</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质量管理会计关注质量成本、质量改进、质量绩效等方面的信息，通过财务数据和非财务数据的整合，为企业提供全面的质量管理视角。</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提高产品质量</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通过质量管理会计的分析和报告，企业可以更好地了解产品质量和过程质量的状况，从而采取措施改进产品质量，提高客户满意度。</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降低质量成本</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质量管理会计关注质量成本，通过分析和控制质量成本，企业可以降低总成本，提高盈利能力。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提升企业竞争力</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在竞争激烈的市场环境中，高质量的产品和服务是企业的重要竞争优势。通过质量管理会计的应用，企业可以提升产品质量和服务水平，增强竞争力。</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质量管理会计的重要性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起源</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质量管理会计起源于20世纪50年代的美国，当时的企业开始意识到质量对于产品竞争的重要性。</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发展</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随着质量管理理论和实践的不断演进，质量管理会计也不断发展和完善。现代质量管理会计融合了质量管理和财务管理的思想和方法，为企业提供更加全面和准确的信息支持。</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应用</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质量管理会计在许多行业中得到了广泛应用，如制造业、服务业、医疗保健等。通过应用质量管理会计，企业可以更好地管理产品质量和过程质量，提高客户满意度和竞争优势。</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质量管理会计的发展历程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质量管理会计的核心概念</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883977"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外部失败成本</a:t>
            </a:r>
          </a:p>
        </p:txBody>
      </p:sp>
      <p:sp>
        <p:nvSpPr>
          <p:cNvPr id="3" name="TextBox 3"/>
          <p:cNvSpPr txBox="1"/>
          <p:nvPr/>
        </p:nvSpPr>
        <p:spPr>
          <a:xfrm>
            <a:off x="8883977" y="4727993"/>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因产品或服务不符合要求而在企业外部发生的退货、维修、索赔等成本。</a:t>
            </a:r>
          </a:p>
        </p:txBody>
      </p:sp>
      <p:sp>
        <p:nvSpPr>
          <p:cNvPr id="4" name="Freeform 4"/>
          <p:cNvSpPr/>
          <p:nvPr/>
        </p:nvSpPr>
        <p:spPr>
          <a:xfrm>
            <a:off x="90957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138331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84110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30206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349434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952140"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31648"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05381"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06317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42682"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7716414"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817420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9353716"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827449"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285243" y="3581229"/>
            <a:ext cx="947465" cy="433493"/>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6755784" y="1326066"/>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内部失败成本</a:t>
            </a:r>
          </a:p>
        </p:txBody>
      </p:sp>
      <p:sp>
        <p:nvSpPr>
          <p:cNvPr id="20" name="TextBox 20"/>
          <p:cNvSpPr txBox="1"/>
          <p:nvPr/>
        </p:nvSpPr>
        <p:spPr>
          <a:xfrm>
            <a:off x="6755784" y="1852616"/>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因产品或服务不符合要求而在企业内部发生的返工、废品等成本。</a:t>
            </a:r>
          </a:p>
        </p:txBody>
      </p:sp>
      <p:sp>
        <p:nvSpPr>
          <p:cNvPr id="21" name="TextBox 21"/>
          <p:cNvSpPr txBox="1"/>
          <p:nvPr/>
        </p:nvSpPr>
        <p:spPr>
          <a:xfrm>
            <a:off x="4585608"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鉴定成本</a:t>
            </a:r>
          </a:p>
        </p:txBody>
      </p:sp>
      <p:sp>
        <p:nvSpPr>
          <p:cNvPr id="22" name="TextBox 22"/>
          <p:cNvSpPr txBox="1"/>
          <p:nvPr/>
        </p:nvSpPr>
        <p:spPr>
          <a:xfrm>
            <a:off x="4585608"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为确保产品或服务符合要求而进行的检验、测试和评估等活动的成本。</a:t>
            </a:r>
          </a:p>
        </p:txBody>
      </p:sp>
      <p:sp>
        <p:nvSpPr>
          <p:cNvPr id="23" name="TextBox 23"/>
          <p:cNvSpPr txBox="1"/>
          <p:nvPr/>
        </p:nvSpPr>
        <p:spPr>
          <a:xfrm>
            <a:off x="413234" y="4209792"/>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质量成本</a:t>
            </a:r>
          </a:p>
        </p:txBody>
      </p:sp>
      <p:sp>
        <p:nvSpPr>
          <p:cNvPr id="24" name="TextBox 24"/>
          <p:cNvSpPr txBox="1"/>
          <p:nvPr/>
        </p:nvSpPr>
        <p:spPr>
          <a:xfrm>
            <a:off x="413234" y="4753712"/>
            <a:ext cx="273384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指企业为确保产品或服务质量达到一定水平而支出的所有费用和成本。</a:t>
            </a:r>
          </a:p>
        </p:txBody>
      </p:sp>
      <p:sp>
        <p:nvSpPr>
          <p:cNvPr id="25" name="TextBox 25"/>
          <p:cNvSpPr txBox="1"/>
          <p:nvPr/>
        </p:nvSpPr>
        <p:spPr>
          <a:xfrm>
            <a:off x="2488463" y="1338258"/>
            <a:ext cx="28956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预防成本</a:t>
            </a:r>
          </a:p>
        </p:txBody>
      </p:sp>
      <p:sp>
        <p:nvSpPr>
          <p:cNvPr id="26" name="TextBox 26"/>
          <p:cNvSpPr txBox="1"/>
          <p:nvPr/>
        </p:nvSpPr>
        <p:spPr>
          <a:xfrm>
            <a:off x="2488463" y="1852616"/>
            <a:ext cx="2733675" cy="1390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预防产品或服务出现缺陷而发生的成本，如质量策划、员工培训等费用。</a:t>
            </a:r>
          </a:p>
        </p:txBody>
      </p:sp>
      <p:cxnSp>
        <p:nvCxnSpPr>
          <p:cNvPr id="27" name="Connector 27"/>
          <p:cNvCxnSpPr/>
          <p:nvPr/>
        </p:nvCxnSpPr>
        <p:spPr>
          <a:xfrm flipH="1" flipV="1">
            <a:off x="1820468" y="2574173"/>
            <a:ext cx="0" cy="970187"/>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28" name="AutoShape 28"/>
          <p:cNvSpPr/>
          <p:nvPr/>
        </p:nvSpPr>
        <p:spPr>
          <a:xfrm>
            <a:off x="1716131" y="3695836"/>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777091" y="375679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1449074"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640033" y="2043387"/>
            <a:ext cx="356542" cy="35654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2" name="Connector 32"/>
          <p:cNvCxnSpPr/>
          <p:nvPr/>
        </p:nvCxnSpPr>
        <p:spPr>
          <a:xfrm flipH="1" flipV="1">
            <a:off x="6061516" y="2590940"/>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3" name="AutoShape 33"/>
          <p:cNvSpPr/>
          <p:nvPr/>
        </p:nvSpPr>
        <p:spPr>
          <a:xfrm>
            <a:off x="5957179" y="3676027"/>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018139" y="3736987"/>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5" name="Connector 35"/>
          <p:cNvCxnSpPr/>
          <p:nvPr/>
        </p:nvCxnSpPr>
        <p:spPr>
          <a:xfrm flipH="1" flipV="1">
            <a:off x="10265608" y="2571732"/>
            <a:ext cx="0" cy="961926"/>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36" name="AutoShape 36"/>
          <p:cNvSpPr/>
          <p:nvPr/>
        </p:nvSpPr>
        <p:spPr>
          <a:xfrm>
            <a:off x="10161272" y="3681204"/>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10222231" y="3742164"/>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07718"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9" name="Connector 39"/>
          <p:cNvCxnSpPr/>
          <p:nvPr/>
        </p:nvCxnSpPr>
        <p:spPr>
          <a:xfrm flipH="1" flipV="1">
            <a:off x="3943694" y="3835635"/>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0" name="AutoShape 40"/>
          <p:cNvSpPr/>
          <p:nvPr/>
        </p:nvSpPr>
        <p:spPr>
          <a:xfrm>
            <a:off x="3833953"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3894913"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2" name="Connector 42"/>
          <p:cNvCxnSpPr/>
          <p:nvPr/>
        </p:nvCxnSpPr>
        <p:spPr>
          <a:xfrm flipH="1" flipV="1">
            <a:off x="8191601" y="3822284"/>
            <a:ext cx="0" cy="1284763"/>
          </a:xfrm>
          <a:prstGeom prst="line">
            <a:avLst/>
          </a:prstGeom>
          <a:ln w="19050">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43" name="AutoShape 43"/>
          <p:cNvSpPr/>
          <p:nvPr/>
        </p:nvSpPr>
        <p:spPr>
          <a:xfrm>
            <a:off x="8081859" y="3688233"/>
            <a:ext cx="219484" cy="21948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8142819" y="3749193"/>
            <a:ext cx="97564" cy="9756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3560108"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820207" y="5063734"/>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5856595" y="2003865"/>
            <a:ext cx="452190" cy="45219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900600" y="1852616"/>
            <a:ext cx="742789" cy="74278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10075821" y="2040441"/>
            <a:ext cx="383872" cy="38387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3785185" y="5283154"/>
            <a:ext cx="355388" cy="355388"/>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7917111" y="5228967"/>
            <a:ext cx="409575" cy="409575"/>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52" name="Group 52"/>
          <p:cNvGrpSpPr/>
          <p:nvPr/>
        </p:nvGrpSpPr>
        <p:grpSpPr>
          <a:xfrm>
            <a:off x="454963" y="93878"/>
            <a:ext cx="10641129" cy="914400"/>
            <a:chOff x="454963" y="93878"/>
            <a:chExt cx="10641129" cy="914400"/>
          </a:xfrm>
        </p:grpSpPr>
        <p:sp>
          <p:nvSpPr>
            <p:cNvPr id="53" name="AutoShape 5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TextBox 7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质量成本</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企业为确保产品或服务质量而建立的一套完整的管理体系，包括质量策划、质量控制、质量保证和质量改进等方面。</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质量管理体系</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国际标准化组织制定的质量管理标准，旨在帮助企业建立有效的质量管理体系，提高产品质量和客户满意度。</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ISO 9001质量管理体系</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一种以客户为中心、全员参与、全过程控制的质量管理方法，强调预防为主、持续改进。</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全面质量管理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一种追求卓越质量的管理方法，通过减少变异、消除浪费、降低成本来提高客户满意度和竞争优势。</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六西格玛管理</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质量管理体系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EED8"/>
                </a:solidFill>
                <a:latin typeface="Calibri"/>
                <a:ea typeface="+mn-ea"/>
                <a:cs typeface="+mn-cs"/>
              </a:defRPr>
            </a:lvl1pPr>
            <a:lvl2pPr marL="457200" algn="l" defTabSz="914400" rtl="0" eaLnBrk="1" latinLnBrk="0" hangingPunct="1">
              <a:defRPr sz="1800" kern="1200">
                <a:solidFill>
                  <a:srgbClr val="EFEED8"/>
                </a:solidFill>
                <a:latin typeface="Calibri"/>
                <a:ea typeface="+mn-ea"/>
                <a:cs typeface="+mn-cs"/>
              </a:defRPr>
            </a:lvl2pPr>
            <a:lvl3pPr marL="914400" algn="l" defTabSz="914400" rtl="0" eaLnBrk="1" latinLnBrk="0" hangingPunct="1">
              <a:defRPr sz="1800" kern="1200">
                <a:solidFill>
                  <a:srgbClr val="EFEED8"/>
                </a:solidFill>
                <a:latin typeface="Calibri"/>
                <a:ea typeface="+mn-ea"/>
                <a:cs typeface="+mn-cs"/>
              </a:defRPr>
            </a:lvl3pPr>
            <a:lvl4pPr marL="1371600" algn="l" defTabSz="914400" rtl="0" eaLnBrk="1" latinLnBrk="0" hangingPunct="1">
              <a:defRPr sz="1800" kern="1200">
                <a:solidFill>
                  <a:srgbClr val="EFEED8"/>
                </a:solidFill>
                <a:latin typeface="Calibri"/>
                <a:ea typeface="+mn-ea"/>
                <a:cs typeface="+mn-cs"/>
              </a:defRPr>
            </a:lvl4pPr>
            <a:lvl5pPr marL="1828800" algn="l" defTabSz="914400" rtl="0" eaLnBrk="1" latinLnBrk="0" hangingPunct="1">
              <a:defRPr sz="1800" kern="1200">
                <a:solidFill>
                  <a:srgbClr val="EFEED8"/>
                </a:solidFill>
                <a:latin typeface="Calibri"/>
                <a:ea typeface="+mn-ea"/>
                <a:cs typeface="+mn-cs"/>
              </a:defRPr>
            </a:lvl5pPr>
            <a:lvl6pPr marL="2286000" algn="l" defTabSz="914400" rtl="0" eaLnBrk="1" latinLnBrk="0" hangingPunct="1">
              <a:defRPr sz="1800" kern="1200">
                <a:solidFill>
                  <a:srgbClr val="EFEED8"/>
                </a:solidFill>
                <a:latin typeface="Calibri"/>
                <a:ea typeface="+mn-ea"/>
                <a:cs typeface="+mn-cs"/>
              </a:defRPr>
            </a:lvl6pPr>
            <a:lvl7pPr marL="2743200" algn="l" defTabSz="914400" rtl="0" eaLnBrk="1" latinLnBrk="0" hangingPunct="1">
              <a:defRPr sz="1800" kern="1200">
                <a:solidFill>
                  <a:srgbClr val="EFEED8"/>
                </a:solidFill>
                <a:latin typeface="Calibri"/>
                <a:ea typeface="+mn-ea"/>
                <a:cs typeface="+mn-cs"/>
              </a:defRPr>
            </a:lvl7pPr>
            <a:lvl8pPr marL="3200400" algn="l" defTabSz="914400" rtl="0" eaLnBrk="1" latinLnBrk="0" hangingPunct="1">
              <a:defRPr sz="1800" kern="1200">
                <a:solidFill>
                  <a:srgbClr val="EFEED8"/>
                </a:solidFill>
                <a:latin typeface="Calibri"/>
                <a:ea typeface="+mn-ea"/>
                <a:cs typeface="+mn-cs"/>
              </a:defRPr>
            </a:lvl8pPr>
            <a:lvl9pPr marL="3657600" algn="l" defTabSz="914400" rtl="0" eaLnBrk="1" latinLnBrk="0" hangingPunct="1">
              <a:defRPr sz="1800" kern="1200">
                <a:solidFill>
                  <a:srgbClr val="EFEED8"/>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对企业质量管理体系的有效性、符合性和一致性进行检查和评估的过程。</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质量审计</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由企业内部人员对质量管理体系进行自我评估和改进的过程。</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内部审计</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由第三方机构对企业的质量管理体系进行评估和认证的过程，如ISO 9001认证。</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外部审计</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对企业生产或服务过程中的关键环节进行评估和监控，确保过程质量稳定可控。</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过程审计</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质量审计</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质量改进</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持续改进</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突破性改进</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质量管理小组</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质量改进</a:t>
              </a:r>
            </a:p>
          </p:txBody>
        </p:sp>
      </p:grpSp>
      <p:pic>
        <p:nvPicPr>
          <p:cNvPr id="28" name="Picture 28"/>
          <p:cNvPicPr>
            <a:picLocks noChangeAspect="1"/>
          </p:cNvPicPr>
          <p:nvPr/>
        </p:nvPicPr>
        <p:blipFill>
          <a:blip r:embed="rId2"/>
          <a:srcRect l="14885" r="14885"/>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通过消除或减少产品或服务的缺陷和变异，提高其整体性能和质量的过程。</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企业不断寻求改进机会，并采取措施不断完善和优化产品或服务的过程。</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针对产品或服务存在的重大问题或缺陷，采取一系列措施进行彻底解决和改进的过程。</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企业内自发组成的员工团队，通过自主管理和持续改进，提高产品或服务的质量和效率。</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grpSp>
        <p:nvGrpSpPr>
          <p:cNvPr id="2" name="Group 2"/>
          <p:cNvGrpSpPr/>
          <p:nvPr/>
        </p:nvGrpSpPr>
        <p:grpSpPr>
          <a:xfrm>
            <a:off x="-1706803" y="1236400"/>
            <a:ext cx="7392082" cy="1138956"/>
            <a:chOff x="-1706803" y="1236400"/>
            <a:chExt cx="7392082" cy="1138956"/>
          </a:xfrm>
        </p:grpSpPr>
        <p:sp>
          <p:nvSpPr>
            <p:cNvPr id="3" name="TextBox 3"/>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质量管理会计的实践应用</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43534"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43534"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867"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质量成本定义</a:t>
            </a:r>
          </a:p>
        </p:txBody>
      </p:sp>
      <p:sp>
        <p:nvSpPr>
          <p:cNvPr id="5" name="TextBox 5"/>
          <p:cNvSpPr txBox="1"/>
          <p:nvPr/>
        </p:nvSpPr>
        <p:spPr>
          <a:xfrm>
            <a:off x="912791"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质量成本是指企业为确保和提高产品质量而投入的所有资源，包括预防成本、鉴定成本、内部故障成本和外部故障成本。</a:t>
            </a:r>
          </a:p>
        </p:txBody>
      </p:sp>
      <p:sp>
        <p:nvSpPr>
          <p:cNvPr id="6" name="AutoShape 6"/>
          <p:cNvSpPr/>
          <p:nvPr/>
        </p:nvSpPr>
        <p:spPr>
          <a:xfrm>
            <a:off x="4429171"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429171"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624504"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质量成本分类</a:t>
            </a:r>
          </a:p>
        </p:txBody>
      </p:sp>
      <p:sp>
        <p:nvSpPr>
          <p:cNvPr id="9" name="TextBox 9"/>
          <p:cNvSpPr txBox="1"/>
          <p:nvPr/>
        </p:nvSpPr>
        <p:spPr>
          <a:xfrm>
            <a:off x="4624504"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预防成本主要包括质量管理体系的建立、员工培训等方面的投入；鉴定成本涉及产品检验、过程控制等方面的费用；内部故障成本是由于产品未达到质量要求而造成的损失；外部故障成本则是由于产品未达到客户要求而产生的赔偿、退货等费用。</a:t>
            </a:r>
          </a:p>
        </p:txBody>
      </p:sp>
      <p:sp>
        <p:nvSpPr>
          <p:cNvPr id="10" name="AutoShape 10"/>
          <p:cNvSpPr/>
          <p:nvPr/>
        </p:nvSpPr>
        <p:spPr>
          <a:xfrm>
            <a:off x="8118788" y="1338101"/>
            <a:ext cx="3333658" cy="4817902"/>
          </a:xfrm>
          <a:prstGeom prst="rec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118788" y="1338101"/>
            <a:ext cx="3333658" cy="126801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8314120" y="1440614"/>
            <a:ext cx="2995145" cy="104851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质量成本分析</a:t>
            </a:r>
          </a:p>
        </p:txBody>
      </p:sp>
      <p:sp>
        <p:nvSpPr>
          <p:cNvPr id="13" name="TextBox 13"/>
          <p:cNvSpPr txBox="1"/>
          <p:nvPr/>
        </p:nvSpPr>
        <p:spPr>
          <a:xfrm>
            <a:off x="8314120" y="2963397"/>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通过对质量成本的核算和分析，企业可以了解产品质量对经济效益的影响，从而制定针对性的改进措施，提高产品质量和降低生产成本。</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质量成本核算</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质量管理体系的建立与实施</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质量管理体系的要素</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包括质量方针、质量目标、组织结构、资源管理、过程控制和持续改进等方面的内容。</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质量管理体系的建立</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企业应结合自身实际情况，建立符合国际标准的质量管理体系，并通过第三方认证，确保体系的有效性和合规性。</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质量管理体系的实施</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企业应将质量管理体系融入日常管理，确保各项质量活动得到有效控制和协调，实现持续改进和提升产品质量的目标。</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质量审计是对企业质量管理活动的独立检查和评估，旨在发现潜在的问题和改进机会，促进质量管理水平的提高。</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质量审计的定义</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包括审计计划制定、审计实施、问题分析和整改措施制定等步骤。</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质量审计的流程</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审计结束后，应编制质量审计报告，总结审计发现的问题和改进建议，并跟踪整改措施的落实情况。</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质量审计报告</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质量审计的实施</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https://d.book118.com/505110332022011121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2024-09-23T23:18:51.766</cp:lastPrinted>
  <dcterms:created xsi:type="dcterms:W3CDTF">2024-09-23T15:18:51Z</dcterms:created>
  <dcterms:modified xsi:type="dcterms:W3CDTF">2024-09-23T15:18:54Z</dcterms:modified>
</cp:coreProperties>
</file>