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8AC42-27C6-419E-8C13-0181C20D9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48214-4C69-450E-AE55-F19CED42D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62070-94A7-43C5-9FA5-7DBD6FE3E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39748-2147-4587-B6E1-AB045FBCC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5CFDF-D3D0-4D03-8C10-07D8F6E80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C9715-2D51-49A5-BA0F-962040F65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6DCE0-D77C-4C78-959A-4A12EC7A5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9BD31-1D44-457F-A84F-01A89CAF0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CA638-315C-4908-A3C3-0CE75E48C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FF32A-5DCA-4FF9-94FE-EA70ECC30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D47F5-25E2-4581-B217-14E56533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232312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33385" y="1890601"/>
            <a:ext cx="5678804" cy="15487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354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金华汽车配件行业</a:t>
            </a:r>
            <a:r>
              <a:rPr sz="49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4900"/>
          </a:p>
          <a:p>
            <a:pPr marL="23387" algn="l" rtl="0" eaLnBrk="0">
              <a:lnSpc>
                <a:spcPts val="7098"/>
              </a:lnSpc>
            </a:pP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  <p:sp>
        <p:nvSpPr>
          <p:cNvPr id="3" name="textbox 3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277"/>
            <a:ext cx="2346325" cy="2918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395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4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4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7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Microsoft YaHei" altLang="Microsoft YaHei" sz="24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0122" y="362771"/>
            <a:ext cx="2304414" cy="284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6961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9335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9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8393714" y="2719952"/>
            <a:ext cx="2517139" cy="276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9"/>
              </a:lnSpc>
            </a:pPr>
            <a:endParaRPr lang="Arial" altLang="Arial" sz="100"/>
          </a:p>
          <a:p>
            <a:pPr marL="105854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汽车配件是指用于汽车制造和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</a:t>
            </a:r>
            <a:endParaRPr lang="Microsoft YaHei" altLang="Microsoft YaHei" sz="1300"/>
          </a:p>
          <a:p>
            <a:pPr marL="107396" indent="-1028" algn="l" rtl="0" eaLnBrk="0">
              <a:lnSpc>
                <a:spcPct val="158000"/>
              </a:lnSpc>
              <a:spcBef>
                <a:spcPts val="2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修的零部件和辅助材料，包括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动机、底盘、电气系统、车身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内饰等众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领域。</a:t>
            </a:r>
            <a:endParaRPr lang="Microsoft YaHei" altLang="Microsoft YaHei" sz="1300"/>
          </a:p>
          <a:p>
            <a:pPr marL="508000" algn="l" rtl="0" eaLnBrk="0">
              <a:lnSpc>
                <a:spcPct val="85000"/>
              </a:lnSpc>
              <a:spcBef>
                <a:spcPts val="1606"/>
              </a:spcBef>
              <a:tabLst>
                <a:tab pos="132968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06196" indent="-686" algn="l" rtl="0" eaLnBrk="0">
              <a:lnSpc>
                <a:spcPct val="156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金华汽车配件行业是指位于中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浙江省金华市辖区内的汽车配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制造和销售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企业。</a:t>
            </a:r>
            <a:endParaRPr lang="Microsoft YaHei" altLang="Microsoft YaHei" sz="1300"/>
          </a:p>
        </p:txBody>
      </p:sp>
      <p:sp>
        <p:nvSpPr>
          <p:cNvPr id="16" name="path"/>
          <p:cNvSpPr/>
          <p:nvPr/>
        </p:nvSpPr>
        <p:spPr>
          <a:xfrm>
            <a:off x="8406414" y="4012207"/>
            <a:ext cx="495300" cy="456010"/>
          </a:xfrm>
          <a:custGeom>
            <a:rect l="0" t="0" r="0" b="0"/>
            <a:pathLst>
              <a:path w="780" h="718">
                <a:moveTo>
                  <a:pt x="220" y="704"/>
                </a:moveTo>
                <a:cubicBezTo>
                  <a:pt x="231" y="716"/>
                  <a:pt x="250" y="718"/>
                  <a:pt x="263" y="706"/>
                </a:cubicBezTo>
                <a:lnTo>
                  <a:pt x="263" y="706"/>
                </a:lnTo>
                <a:lnTo>
                  <a:pt x="766" y="251"/>
                </a:lnTo>
                <a:lnTo>
                  <a:pt x="766" y="251"/>
                </a:lnTo>
                <a:cubicBezTo>
                  <a:pt x="778" y="240"/>
                  <a:pt x="780" y="221"/>
                  <a:pt x="769" y="208"/>
                </a:cubicBezTo>
                <a:lnTo>
                  <a:pt x="769" y="208"/>
                </a:lnTo>
                <a:lnTo>
                  <a:pt x="638" y="65"/>
                </a:lnTo>
                <a:lnTo>
                  <a:pt x="638" y="65"/>
                </a:lnTo>
                <a:cubicBezTo>
                  <a:pt x="626" y="52"/>
                  <a:pt x="607" y="52"/>
                  <a:pt x="595" y="63"/>
                </a:cubicBezTo>
                <a:lnTo>
                  <a:pt x="595" y="63"/>
                </a:lnTo>
                <a:lnTo>
                  <a:pt x="166" y="449"/>
                </a:lnTo>
                <a:lnTo>
                  <a:pt x="166" y="449"/>
                </a:lnTo>
                <a:cubicBezTo>
                  <a:pt x="154" y="461"/>
                  <a:pt x="153" y="480"/>
                  <a:pt x="165" y="492"/>
                </a:cubicBezTo>
                <a:lnTo>
                  <a:pt x="165" y="492"/>
                </a:lnTo>
                <a:lnTo>
                  <a:pt x="235" y="570"/>
                </a:lnTo>
                <a:lnTo>
                  <a:pt x="235" y="570"/>
                </a:lnTo>
                <a:cubicBezTo>
                  <a:pt x="246" y="582"/>
                  <a:pt x="266" y="583"/>
                  <a:pt x="278" y="571"/>
                </a:cubicBezTo>
                <a:lnTo>
                  <a:pt x="278" y="571"/>
                </a:lnTo>
                <a:lnTo>
                  <a:pt x="458" y="409"/>
                </a:lnTo>
                <a:lnTo>
                  <a:pt x="458" y="409"/>
                </a:lnTo>
                <a:cubicBezTo>
                  <a:pt x="470" y="398"/>
                  <a:pt x="472" y="378"/>
                  <a:pt x="461" y="366"/>
                </a:cubicBezTo>
                <a:lnTo>
                  <a:pt x="461" y="366"/>
                </a:lnTo>
                <a:lnTo>
                  <a:pt x="439" y="343"/>
                </a:lnTo>
                <a:lnTo>
                  <a:pt x="259" y="507"/>
                </a:lnTo>
                <a:lnTo>
                  <a:pt x="231" y="475"/>
                </a:lnTo>
                <a:lnTo>
                  <a:pt x="614" y="128"/>
                </a:lnTo>
                <a:lnTo>
                  <a:pt x="703" y="226"/>
                </a:lnTo>
                <a:lnTo>
                  <a:pt x="244" y="641"/>
                </a:lnTo>
                <a:lnTo>
                  <a:pt x="77" y="456"/>
                </a:lnTo>
                <a:lnTo>
                  <a:pt x="543" y="34"/>
                </a:lnTo>
                <a:lnTo>
                  <a:pt x="523" y="13"/>
                </a:lnTo>
                <a:lnTo>
                  <a:pt x="523" y="13"/>
                </a:lnTo>
                <a:cubicBezTo>
                  <a:pt x="511" y="0"/>
                  <a:pt x="492" y="0"/>
                  <a:pt x="480" y="10"/>
                </a:cubicBezTo>
                <a:lnTo>
                  <a:pt x="480" y="10"/>
                </a:lnTo>
                <a:lnTo>
                  <a:pt x="13" y="432"/>
                </a:lnTo>
                <a:lnTo>
                  <a:pt x="13" y="432"/>
                </a:lnTo>
                <a:cubicBezTo>
                  <a:pt x="1" y="442"/>
                  <a:pt x="0" y="461"/>
                  <a:pt x="12" y="475"/>
                </a:cubicBezTo>
                <a:lnTo>
                  <a:pt x="12" y="475"/>
                </a:lnTo>
                <a:lnTo>
                  <a:pt x="220" y="704"/>
                </a:lnTo>
                <a:close/>
              </a:path>
            </a:pathLst>
          </a:custGeom>
          <a:solidFill>
            <a:srgbClr val="0F5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2694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8" name="path"/>
          <p:cNvSpPr/>
          <p:nvPr/>
        </p:nvSpPr>
        <p:spPr>
          <a:xfrm>
            <a:off x="8497344" y="2041070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F5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39"/>
          <p:cNvSpPr/>
          <p:nvPr/>
        </p:nvSpPr>
        <p:spPr>
          <a:xfrm>
            <a:off x="9710723" y="2083293"/>
            <a:ext cx="480694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4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" name="textbox 47"/>
          <p:cNvSpPr/>
          <p:nvPr/>
        </p:nvSpPr>
        <p:spPr>
          <a:xfrm>
            <a:off x="7813710" y="2125399"/>
            <a:ext cx="3247389" cy="1366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4"/>
              </a:lnSpc>
            </a:pPr>
            <a:endParaRPr lang="Arial" altLang="Arial" sz="100"/>
          </a:p>
          <a:p>
            <a:pPr marL="13557" algn="l" rtl="0" eaLnBrk="0">
              <a:lnSpc>
                <a:spcPct val="94000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来，金华汽车配件行业规模不断扩大，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15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产值逐年增长。根据统计数据，金华市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</a:t>
            </a:r>
            <a:endParaRPr lang="Microsoft YaHei" altLang="Microsoft YaHei" sz="1300"/>
          </a:p>
          <a:p>
            <a:pPr marL="14758" algn="l" rtl="0" eaLnBrk="0">
              <a:lnSpc>
                <a:spcPct val="94000"/>
              </a:lnSpc>
              <a:spcBef>
                <a:spcPts val="156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车配件行业规模以上企业数量已超过1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00</a:t>
            </a:r>
            <a:endParaRPr lang="Microsoft YaHei" altLang="Microsoft YaHei" sz="13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marL="14758" algn="l" rtl="0" eaLnBrk="0">
              <a:lnSpc>
                <a:spcPct val="95000"/>
              </a:lnSpc>
              <a:spcBef>
                <a:spcPts val="6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家，年产值超过100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0亿元人民币。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7917400" y="4431527"/>
            <a:ext cx="3072764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23176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随着中国汽车市场的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不断扩大和消费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对汽车品质要求的提高，金华汽车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7271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配件行业将继续保持稳定增长态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9" name="textbox 49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与增长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1" name="textbox 71"/>
          <p:cNvSpPr/>
          <p:nvPr/>
        </p:nvSpPr>
        <p:spPr>
          <a:xfrm>
            <a:off x="1296996" y="4532354"/>
            <a:ext cx="7567294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3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该行业的快速发展对于促进金华市乃至浙江省的经济发展、增加就业机会、推动产业升级等方面具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3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重要作用。同时，金华汽车配件行业的发展也将进一步推动中国汽车工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的整体进步。</a:t>
            </a:r>
            <a:endParaRPr lang="Microsoft YaHei" altLang="Microsoft YaHei" sz="1300"/>
          </a:p>
        </p:txBody>
      </p:sp>
      <p:sp>
        <p:nvSpPr>
          <p:cNvPr id="72" name="textbox 72"/>
          <p:cNvSpPr/>
          <p:nvPr/>
        </p:nvSpPr>
        <p:spPr>
          <a:xfrm>
            <a:off x="3673407" y="1985082"/>
            <a:ext cx="7567930" cy="518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金华汽车配件行业在中国汽车产业链中占据重要地位，为国内外汽车制造商提供优质的零部件和配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</a:t>
            </a:r>
            <a:endParaRPr lang="Microsoft YaHei" altLang="Microsoft YaHei" sz="1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14585" algn="l" rtl="0" eaLnBrk="0">
              <a:lnSpc>
                <a:spcPts val="1461"/>
              </a:lnSpc>
              <a:spcBef>
                <a:spcPts val="1"/>
              </a:spcBef>
            </a:pPr>
            <a:r>
              <a:rPr sz="12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服务。</a:t>
            </a:r>
            <a:endParaRPr lang="Microsoft YaHei" altLang="Microsoft YaHei" sz="1200"/>
          </a:p>
        </p:txBody>
      </p:sp>
      <p:sp>
        <p:nvSpPr>
          <p:cNvPr id="73" name="textbox 73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与作用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4" name="rect"/>
          <p:cNvSpPr/>
          <p:nvPr/>
        </p:nvSpPr>
        <p:spPr>
          <a:xfrm>
            <a:off x="1183470" y="5823337"/>
            <a:ext cx="805750" cy="122999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rect"/>
          <p:cNvSpPr/>
          <p:nvPr/>
        </p:nvSpPr>
        <p:spPr>
          <a:xfrm>
            <a:off x="1937851" y="5890424"/>
            <a:ext cx="10254149" cy="1428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385647" y="3291156"/>
            <a:ext cx="7773409" cy="14288"/>
            <a:chExt cx="7773409" cy="14288"/>
          </a:xfrm>
        </p:grpSpPr>
        <p:sp>
          <p:nvSpPr>
            <p:cNvPr id="96" name="path"/>
            <p:cNvSpPr/>
            <p:nvPr/>
          </p:nvSpPr>
          <p:spPr>
            <a:xfrm>
              <a:off x="0" y="7144"/>
              <a:ext cx="7773409" cy="0"/>
            </a:xfrm>
            <a:custGeom>
              <a:rect l="0" t="0" r="0" b="0"/>
              <a:pathLst>
                <a:path w="12241">
                  <a:moveTo>
                    <a:pt x="0" y="0"/>
                  </a:moveTo>
                  <a:lnTo>
                    <a:pt x="12241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0"/>
              <a:ext cx="7773409" cy="14288"/>
            </a:xfrm>
            <a:custGeom>
              <a:rect l="0" t="0" r="0" b="0"/>
              <a:pathLst>
                <a:path w="12241" h="22">
                  <a:moveTo>
                    <a:pt x="0" y="11"/>
                  </a:moveTo>
                  <a:lnTo>
                    <a:pt x="12241" y="11"/>
                  </a:lnTo>
                </a:path>
              </a:pathLst>
            </a:custGeom>
            <a:noFill/>
            <a:ln w="14287" cap="flat">
              <a:solidFill>
                <a:srgbClr val="82DD99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8" name="rect"/>
          <p:cNvSpPr/>
          <p:nvPr/>
        </p:nvSpPr>
        <p:spPr>
          <a:xfrm>
            <a:off x="3631266" y="3236262"/>
            <a:ext cx="805750" cy="122997"/>
          </a:xfrm>
          <a:prstGeom prst="rect">
            <a:avLst/>
          </a:prstGeom>
          <a:solidFill>
            <a:srgbClr val="82DD99">
              <a:alpha val="94901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9" name="picture 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946758" y="362771"/>
            <a:ext cx="2297429" cy="2842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9208" algn="l" rtl="0" eaLnBrk="0">
              <a:lnSpc>
                <a:spcPct val="91000"/>
              </a:lnSpc>
              <a:spcBef>
                <a:spcPts val="4"/>
              </a:spcBef>
            </a:pPr>
            <a:r>
              <a:rPr sz="45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  <p:sp>
        <p:nvSpPr>
          <p:cNvPr id="101" name="textbox 101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0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textbox 104"/>
            <p:cNvSpPr/>
            <p:nvPr/>
          </p:nvSpPr>
          <p:spPr>
            <a:xfrm>
              <a:off x="371077" y="384938"/>
              <a:ext cx="2691129" cy="19208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830"/>
                </a:lnSpc>
              </a:pPr>
              <a:endParaRPr lang="Arial" altLang="Arial" sz="100"/>
            </a:p>
            <a:p>
              <a:pPr marL="833225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5938" indent="-3238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金华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市政府出台了一系列鼓励汽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车消费的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政策，为汽车配件市场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的发展提供了政策支持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05" name="picture 10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0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34C158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textbox 107"/>
            <p:cNvSpPr/>
            <p:nvPr/>
          </p:nvSpPr>
          <p:spPr>
            <a:xfrm>
              <a:off x="371838" y="385528"/>
              <a:ext cx="2690495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32"/>
                </a:lnSpc>
              </a:pPr>
              <a:endParaRPr lang="Arial" altLang="Arial" sz="100"/>
            </a:p>
            <a:p>
              <a:pPr marL="390142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汽车保有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增长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9334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随着金华地区经济的快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速发展和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收入水平的提高，汽车保有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年增长，带动了汽车配件市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场的需求。</a:t>
              </a:r>
              <a:endParaRPr lang="Microsoft YaHei" altLang="Microsoft YaHei" sz="1500"/>
            </a:p>
          </p:txBody>
        </p:sp>
        <p:pic>
          <p:nvPicPr>
            <p:cNvPr id="108" name="picture 10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09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34C158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textbox 110"/>
            <p:cNvSpPr/>
            <p:nvPr/>
          </p:nvSpPr>
          <p:spPr>
            <a:xfrm>
              <a:off x="371076" y="385528"/>
              <a:ext cx="2691129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706"/>
                </a:lnSpc>
              </a:pPr>
              <a:endParaRPr lang="Arial" altLang="Arial" sz="100"/>
            </a:p>
            <a:p>
              <a:pPr marL="53854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汽车消费升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级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3461" indent="-761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金华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地区的消费者对汽车品质和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的要求不断提高，推动了汽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车配件市场的升级换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需求。</a:t>
              </a:r>
              <a:endParaRPr lang="Microsoft YaHei" altLang="Microsoft YaHei" sz="1500"/>
            </a:p>
          </p:txBody>
        </p:sp>
        <p:pic>
          <p:nvPicPr>
            <p:cNvPr id="111" name="picture 11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12" name="textbox 112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994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35" name="textbox 135"/>
          <p:cNvSpPr/>
          <p:nvPr/>
        </p:nvSpPr>
        <p:spPr>
          <a:xfrm>
            <a:off x="2360612" y="1471203"/>
            <a:ext cx="4025265" cy="4453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0"/>
              </a:lnSpc>
            </a:pPr>
            <a:endParaRPr lang="Arial" altLang="Arial" sz="100"/>
          </a:p>
          <a:p>
            <a:pPr marL="23780" algn="l" rtl="0" eaLnBrk="0">
              <a:lnSpc>
                <a:spcPct val="92000"/>
              </a:lnSpc>
            </a:pPr>
            <a:r>
              <a:rPr sz="16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</a:t>
            </a:r>
            <a:endParaRPr lang="Microsoft YaHei" altLang="Microsoft YaHei" sz="1600"/>
          </a:p>
          <a:p>
            <a:pPr marL="14795" indent="-1524" algn="l" rtl="0" eaLnBrk="0">
              <a:lnSpc>
                <a:spcPct val="151000"/>
              </a:lnSpc>
              <a:spcBef>
                <a:spcPts val="72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汽车配件市场上品牌众多，各品牌之间的竞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争激烈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，价格战、品质战、服务战等竞争手段不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断涌现。</a:t>
            </a:r>
            <a:endParaRPr lang="Microsoft YaHei" altLang="Microsoft YaHei" sz="15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5010" algn="l" rtl="0" eaLnBrk="0">
              <a:lnSpc>
                <a:spcPct val="91000"/>
              </a:lnSpc>
              <a:spcBef>
                <a:spcPts val="491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术创新</a:t>
            </a:r>
            <a:endParaRPr lang="Microsoft YaHei" altLang="Microsoft YaHei" sz="1600"/>
          </a:p>
          <a:p>
            <a:pPr marL="22415" indent="952" algn="l" rtl="0" eaLnBrk="0">
              <a:lnSpc>
                <a:spcPct val="151000"/>
              </a:lnSpc>
              <a:spcBef>
                <a:spcPts val="54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金华汽车配件市场上涌现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出越来越多的新技术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、新产品，提高了市场竞争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的门槛。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5010" algn="l" rtl="0" eaLnBrk="0">
              <a:lnSpc>
                <a:spcPct val="92000"/>
              </a:lnSpc>
              <a:spcBef>
                <a:spcPts val="480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道竞争</a:t>
            </a:r>
            <a:endParaRPr lang="Microsoft YaHei" altLang="Microsoft YaHei" sz="16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3652" indent="-952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品牌在金华地区的销售渠道各异，如何选择合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适的销售渠道成为市场竞争的关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6" name="textbox 136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34C1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37" name="textbox 137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34C1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38" name="textbox 138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34C1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39" name="textbox 139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61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A3B9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textbox 165"/>
          <p:cNvSpPr/>
          <p:nvPr/>
        </p:nvSpPr>
        <p:spPr>
          <a:xfrm>
            <a:off x="7112592" y="2249588"/>
            <a:ext cx="3792220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1"/>
              </a:lnSpc>
            </a:pPr>
            <a:endParaRPr lang="Arial" altLang="Arial" sz="100"/>
          </a:p>
          <a:p>
            <a:pPr marL="18014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随着消费者对汽车品质和性能的要求提高，对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2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配件的品质要求也越来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越高。</a:t>
            </a:r>
            <a:endParaRPr lang="Microsoft YaHei" altLang="Microsoft YaHei" sz="1300"/>
          </a:p>
        </p:txBody>
      </p:sp>
      <p:sp>
        <p:nvSpPr>
          <p:cNvPr id="166" name="textbox 166"/>
          <p:cNvSpPr/>
          <p:nvPr/>
        </p:nvSpPr>
        <p:spPr>
          <a:xfrm>
            <a:off x="981502" y="3426326"/>
            <a:ext cx="342074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金华地区的消费者对汽车配件的价格敏感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1300"/>
          </a:p>
          <a:p>
            <a:pPr marL="13557" algn="l" rtl="0" eaLnBrk="0">
              <a:lnSpc>
                <a:spcPts val="2432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较高，价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格成为影响消费者选择的重要因素。</a:t>
            </a:r>
            <a:endParaRPr lang="Microsoft YaHei" altLang="Microsoft YaHei" sz="1300"/>
          </a:p>
        </p:txBody>
      </p:sp>
      <p:sp>
        <p:nvSpPr>
          <p:cNvPr id="167" name="textbox 167"/>
          <p:cNvSpPr/>
          <p:nvPr/>
        </p:nvSpPr>
        <p:spPr>
          <a:xfrm>
            <a:off x="8254022" y="4631759"/>
            <a:ext cx="3281679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金华地区的消费者对品牌的忠诚度较高，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4585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牌形象和口碑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对消费者选择的影响较大。</a:t>
            </a:r>
            <a:endParaRPr lang="Microsoft YaHei" altLang="Microsoft YaHei" sz="1300"/>
          </a:p>
        </p:txBody>
      </p:sp>
      <p:sp>
        <p:nvSpPr>
          <p:cNvPr id="168" name="textbox 168"/>
          <p:cNvSpPr/>
          <p:nvPr/>
        </p:nvSpPr>
        <p:spPr>
          <a:xfrm>
            <a:off x="892244" y="331596"/>
            <a:ext cx="3006725" cy="485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300"/>
          </a:p>
          <a:p>
            <a:pPr marL="78294" algn="l" rtl="0" eaLnBrk="0">
              <a:lnSpc>
                <a:spcPct val="90000"/>
              </a:lnSpc>
              <a:spcBef>
                <a:spcPts val="1"/>
              </a:spcBef>
              <a:tabLst>
                <a:tab pos="33147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为分析</a:t>
            </a:r>
            <a:endParaRPr lang="Microsoft YaHei" altLang="Microsoft YaHei" sz="3000"/>
          </a:p>
        </p:txBody>
      </p:sp>
      <p:sp>
        <p:nvSpPr>
          <p:cNvPr id="169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4283F2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textbox 170"/>
          <p:cNvSpPr/>
          <p:nvPr/>
        </p:nvSpPr>
        <p:spPr>
          <a:xfrm>
            <a:off x="984264" y="2491034"/>
            <a:ext cx="1497964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8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</p:txBody>
      </p:sp>
      <p:sp>
        <p:nvSpPr>
          <p:cNvPr id="171" name="textbox 171"/>
          <p:cNvSpPr/>
          <p:nvPr/>
        </p:nvSpPr>
        <p:spPr>
          <a:xfrm>
            <a:off x="8257879" y="3696220"/>
            <a:ext cx="1484630" cy="34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9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牌忠诚度</a:t>
            </a:r>
            <a:endParaRPr lang="Microsoft YaHei" altLang="Microsoft YaHei" sz="2300"/>
          </a:p>
        </p:txBody>
      </p:sp>
      <p:sp>
        <p:nvSpPr>
          <p:cNvPr id="172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D9E6F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DDE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textbox 174"/>
          <p:cNvSpPr/>
          <p:nvPr/>
        </p:nvSpPr>
        <p:spPr>
          <a:xfrm>
            <a:off x="7124868" y="1402681"/>
            <a:ext cx="1189355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品质追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</p:txBody>
      </p:sp>
      <p:sp>
        <p:nvSpPr>
          <p:cNvPr id="175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8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9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1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2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3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283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283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283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8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4283F2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9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283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283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1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283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2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4283F2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283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4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283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5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283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6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4283F2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>
            <a:off x="938979" y="362771"/>
            <a:ext cx="2305685" cy="284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8104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20478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9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  <a:endParaRPr lang="Microsoft YaHei" altLang="Microsoft YaHei" sz="4500"/>
          </a:p>
        </p:txBody>
      </p:sp>
      <p:sp>
        <p:nvSpPr>
          <p:cNvPr id="199" name="textbox 199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picture 2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01" name="picture 20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202" name="picture 2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203" name="textbox 203"/>
          <p:cNvSpPr/>
          <p:nvPr/>
        </p:nvSpPr>
        <p:spPr>
          <a:xfrm>
            <a:off x="9096075" y="2127290"/>
            <a:ext cx="2218689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94"/>
              </a:lnSpc>
            </a:pPr>
            <a:endParaRPr lang="Arial" altLang="Arial" sz="100"/>
          </a:p>
          <a:p>
            <a:pPr marL="22473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电气系统配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16471" indent="-3771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如电池、发电机、起动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 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为汽车提供电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300"/>
          </a:p>
        </p:txBody>
      </p:sp>
      <p:sp>
        <p:nvSpPr>
          <p:cNvPr id="204" name="textbox 204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主要产品类型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5" name="textbox 225"/>
          <p:cNvSpPr/>
          <p:nvPr/>
        </p:nvSpPr>
        <p:spPr>
          <a:xfrm>
            <a:off x="7896290" y="5190819"/>
            <a:ext cx="256286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0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包括座椅、方向盘、仪表盘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356113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提升汽车的舒适度和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观度。</a:t>
            </a:r>
            <a:endParaRPr lang="Microsoft YaHei" altLang="Microsoft YaHei" sz="1300"/>
          </a:p>
        </p:txBody>
      </p:sp>
      <p:sp>
        <p:nvSpPr>
          <p:cNvPr id="226" name="textbox 226"/>
          <p:cNvSpPr/>
          <p:nvPr/>
        </p:nvSpPr>
        <p:spPr>
          <a:xfrm>
            <a:off x="855632" y="2527840"/>
            <a:ext cx="2391410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包括活塞、气缸、曲轴等，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1300"/>
          </a:p>
          <a:p>
            <a:pPr algn="r" rtl="0" eaLnBrk="0">
              <a:lnSpc>
                <a:spcPts val="2423"/>
              </a:lnSpc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于提供汽车动力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7" name="textbox 227"/>
          <p:cNvSpPr/>
          <p:nvPr/>
        </p:nvSpPr>
        <p:spPr>
          <a:xfrm>
            <a:off x="2021325" y="5237633"/>
            <a:ext cx="225234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08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如刹车片、减震器、悬挂系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等，影响汽车的操控性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8" name="textbox 228"/>
          <p:cNvSpPr/>
          <p:nvPr/>
        </p:nvSpPr>
        <p:spPr>
          <a:xfrm>
            <a:off x="9300150" y="4751557"/>
            <a:ext cx="1020444" cy="24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9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车身及内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饰</a:t>
            </a:r>
            <a:endParaRPr lang="Microsoft YaHei" altLang="Microsoft YaHei" sz="1500"/>
          </a:p>
        </p:txBody>
      </p:sp>
      <p:sp>
        <p:nvSpPr>
          <p:cNvPr id="229" name="textbox 229"/>
          <p:cNvSpPr/>
          <p:nvPr/>
        </p:nvSpPr>
        <p:spPr>
          <a:xfrm>
            <a:off x="2085242" y="2093914"/>
            <a:ext cx="1022985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发动机配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1500"/>
          </a:p>
        </p:txBody>
      </p:sp>
      <p:sp>
        <p:nvSpPr>
          <p:cNvPr id="230" name="textbox 230"/>
          <p:cNvSpPr/>
          <p:nvPr/>
        </p:nvSpPr>
        <p:spPr>
          <a:xfrm>
            <a:off x="2022068" y="4751157"/>
            <a:ext cx="82296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4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底盘配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232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0F59D8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DB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8" name="textbox 238"/>
          <p:cNvSpPr/>
          <p:nvPr/>
        </p:nvSpPr>
        <p:spPr>
          <a:xfrm>
            <a:off x="306292" y="4660662"/>
            <a:ext cx="3987800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80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algn="l" rtl="0" eaLnBrk="0">
              <a:lnSpc>
                <a:spcPct val="7580"/>
              </a:lnSpc>
            </a:pPr>
            <a:endParaRPr lang="Arial" altLang="Arial" sz="100"/>
          </a:p>
          <a:p>
            <a:pPr marL="1538414" indent="-1525714" algn="l" rtl="0" eaLnBrk="0">
              <a:lnSpc>
                <a:spcPct val="122000"/>
              </a:lnSpc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汽车配件是汽车制造过程中的重要组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成部分，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直接影响汽车的性能和品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9" name="textbox 239"/>
          <p:cNvSpPr/>
          <p:nvPr/>
        </p:nvSpPr>
        <p:spPr>
          <a:xfrm>
            <a:off x="4309205" y="1383812"/>
            <a:ext cx="3643629" cy="1035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40"/>
              </a:lnSpc>
            </a:pPr>
            <a:endParaRPr lang="Arial" altLang="Arial" sz="100"/>
          </a:p>
          <a:p>
            <a:pPr marL="792854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汽车维修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algn="l" rtl="0" eaLnBrk="0">
              <a:lnSpc>
                <a:spcPct val="6731"/>
              </a:lnSpc>
            </a:pPr>
            <a:endParaRPr lang="Arial" altLang="Arial" sz="100"/>
          </a:p>
          <a:p>
            <a:pPr marL="1346961" indent="-1334261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配件主要用于维护和修理汽车，确保其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正常运行。</a:t>
            </a:r>
            <a:endParaRPr lang="Microsoft YaHei" altLang="Microsoft YaHei" sz="1500"/>
          </a:p>
        </p:txBody>
      </p:sp>
      <p:sp>
        <p:nvSpPr>
          <p:cNvPr id="240" name="textbox 240"/>
          <p:cNvSpPr/>
          <p:nvPr/>
        </p:nvSpPr>
        <p:spPr>
          <a:xfrm>
            <a:off x="8167261" y="4661252"/>
            <a:ext cx="3797934" cy="758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2229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改装与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818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满足消费者对汽车性能和外观的个性化需求。</a:t>
            </a:r>
            <a:endParaRPr lang="Microsoft YaHei" altLang="Microsoft YaHei" sz="1500"/>
          </a:p>
        </p:txBody>
      </p:sp>
      <p:sp>
        <p:nvSpPr>
          <p:cNvPr id="241" name="textbox 241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产品应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用领域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https://d.book118.com/505123231202011121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2024-09-24T14:51:49.337</cp:lastPrinted>
  <dcterms:created xsi:type="dcterms:W3CDTF">2024-09-24T06:51:49Z</dcterms:created>
  <dcterms:modified xsi:type="dcterms:W3CDTF">2024-09-24T06:51:50Z</dcterms:modified>
</cp:coreProperties>
</file>