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D4F0-37FF-4BC3-908A-F55D0307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35511-9347-4655-A5C0-CA4931043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44647-DD4A-452A-A796-C13C488D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DB035-3BE0-4CAD-B3D9-CBF8B2CD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D7D6D-5663-4AE5-97E1-25E1384EF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541ED-484D-4954-885E-30153683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29A88-4E71-4298-A9DE-14A90F64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23FF5-E833-4B08-93C0-A75B0B1D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7DBBF-6B76-42F3-A741-8EBEF393C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220FD-102D-4503-879F-A7689A51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1D0B-1D0E-4709-A8CC-FBA098A7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1_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35714" name="任意多边形 2035713"/>
          <p:cNvSpPr/>
          <p:nvPr/>
        </p:nvSpPr>
        <p:spPr>
          <a:xfrm>
            <a:off x="0" y="6048375"/>
            <a:ext cx="3683000" cy="809625"/>
          </a:xfrm>
          <a:custGeom>
            <a:rect l="l" t="t" r="r" b="b"/>
            <a:pathLst>
              <a:path w="1740" h="510">
                <a:moveTo>
                  <a:pt x="0" y="0"/>
                </a:moveTo>
                <a:lnTo>
                  <a:pt x="0" y="510"/>
                </a:lnTo>
                <a:cubicBezTo>
                  <a:pt x="0" y="510"/>
                  <a:pt x="870" y="510"/>
                  <a:pt x="1740" y="510"/>
                </a:cubicBezTo>
                <a:cubicBezTo>
                  <a:pt x="1650" y="258"/>
                  <a:pt x="1595" y="30"/>
                  <a:pt x="1595" y="30"/>
                </a:cubicBezTo>
                <a:cubicBezTo>
                  <a:pt x="798" y="54"/>
                  <a:pt x="0" y="0"/>
                  <a:pt x="0" y="0"/>
                </a:cubicBezTo>
                <a:close/>
              </a:path>
            </a:pathLst>
          </a:custGeom>
          <a:solidFill>
            <a:schemeClr val="fol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5" name="任意多边形 2035714"/>
          <p:cNvSpPr/>
          <p:nvPr/>
        </p:nvSpPr>
        <p:spPr>
          <a:xfrm>
            <a:off x="3454400" y="4705350"/>
            <a:ext cx="8534400" cy="2152650"/>
          </a:xfrm>
          <a:custGeom>
            <a:rect l="l" t="t" r="r" b="b"/>
            <a:pathLst>
              <a:path w="4031" h="1356">
                <a:moveTo>
                  <a:pt x="1116" y="0"/>
                </a:moveTo>
                <a:cubicBezTo>
                  <a:pt x="2370" y="1254"/>
                  <a:pt x="3840" y="636"/>
                  <a:pt x="3840" y="636"/>
                </a:cubicBezTo>
                <a:cubicBezTo>
                  <a:pt x="4032" y="966"/>
                  <a:pt x="4032" y="1356"/>
                  <a:pt x="4032" y="1356"/>
                </a:cubicBezTo>
                <a:cubicBezTo>
                  <a:pt x="4032" y="1356"/>
                  <a:pt x="2160" y="1356"/>
                  <a:pt x="288" y="1356"/>
                </a:cubicBezTo>
                <a:cubicBezTo>
                  <a:pt x="120" y="1140"/>
                  <a:pt x="0" y="828"/>
                  <a:pt x="0" y="828"/>
                </a:cubicBezTo>
                <a:lnTo>
                  <a:pt x="1116" y="0"/>
                </a:lnTo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6" name="任意多边形 2035715"/>
          <p:cNvSpPr/>
          <p:nvPr/>
        </p:nvSpPr>
        <p:spPr>
          <a:xfrm>
            <a:off x="5867400" y="781050"/>
            <a:ext cx="6324600" cy="5048250"/>
          </a:xfrm>
          <a:custGeom>
            <a:rect l="l" t="t" r="r" b="b"/>
            <a:pathLst>
              <a:path w="2988" h="3180">
                <a:moveTo>
                  <a:pt x="510" y="1098"/>
                </a:moveTo>
                <a:cubicBezTo>
                  <a:pt x="1710" y="840"/>
                  <a:pt x="2280" y="0"/>
                  <a:pt x="2280" y="0"/>
                </a:cubicBezTo>
                <a:cubicBezTo>
                  <a:pt x="2700" y="96"/>
                  <a:pt x="2988" y="342"/>
                  <a:pt x="2988" y="342"/>
                </a:cubicBezTo>
                <a:lnTo>
                  <a:pt x="2988" y="2772"/>
                </a:lnTo>
                <a:cubicBezTo>
                  <a:pt x="2988" y="2772"/>
                  <a:pt x="2202" y="3180"/>
                  <a:pt x="1452" y="3060"/>
                </a:cubicBezTo>
                <a:cubicBezTo>
                  <a:pt x="636" y="2940"/>
                  <a:pt x="0" y="2406"/>
                  <a:pt x="0" y="2406"/>
                </a:cubicBezTo>
                <a:lnTo>
                  <a:pt x="510" y="1098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7" name="任意多边形 2035716"/>
          <p:cNvSpPr/>
          <p:nvPr/>
        </p:nvSpPr>
        <p:spPr>
          <a:xfrm>
            <a:off x="6400800" y="0"/>
            <a:ext cx="4368800" cy="2409825"/>
          </a:xfrm>
          <a:custGeom>
            <a:rect l="l" t="t" r="r" b="b"/>
            <a:pathLst>
              <a:path w="2064" h="1518">
                <a:moveTo>
                  <a:pt x="0" y="0"/>
                </a:moveTo>
                <a:cubicBezTo>
                  <a:pt x="0" y="0"/>
                  <a:pt x="138" y="759"/>
                  <a:pt x="276" y="1518"/>
                </a:cubicBezTo>
                <a:cubicBezTo>
                  <a:pt x="1518" y="1194"/>
                  <a:pt x="2064" y="0"/>
                  <a:pt x="2064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8" name="任意多边形 2035717"/>
          <p:cNvSpPr/>
          <p:nvPr/>
        </p:nvSpPr>
        <p:spPr>
          <a:xfrm>
            <a:off x="0" y="0"/>
            <a:ext cx="8777817" cy="7267575"/>
          </a:xfrm>
          <a:custGeom>
            <a:rect l="l" t="t" r="r" b="b"/>
            <a:pathLst>
              <a:path w="4014" h="4455">
                <a:moveTo>
                  <a:pt x="0" y="0"/>
                </a:moveTo>
                <a:lnTo>
                  <a:pt x="3612" y="0"/>
                </a:lnTo>
                <a:cubicBezTo>
                  <a:pt x="4014" y="984"/>
                  <a:pt x="3812" y="2307"/>
                  <a:pt x="3222" y="3042"/>
                </a:cubicBezTo>
                <a:cubicBezTo>
                  <a:pt x="1988" y="4455"/>
                  <a:pt x="0" y="3744"/>
                  <a:pt x="0" y="3744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9" name="任意多边形 2035718"/>
          <p:cNvSpPr/>
          <p:nvPr/>
        </p:nvSpPr>
        <p:spPr>
          <a:xfrm>
            <a:off x="0" y="0"/>
            <a:ext cx="8496300" cy="7072313"/>
          </a:xfrm>
          <a:custGeom>
            <a:rect l="l" t="t" r="r" b="b"/>
            <a:pathLst>
              <a:path w="4014" h="4455">
                <a:moveTo>
                  <a:pt x="0" y="0"/>
                </a:moveTo>
                <a:lnTo>
                  <a:pt x="3612" y="0"/>
                </a:lnTo>
                <a:cubicBezTo>
                  <a:pt x="4014" y="984"/>
                  <a:pt x="3812" y="2307"/>
                  <a:pt x="3222" y="3042"/>
                </a:cubicBezTo>
                <a:cubicBezTo>
                  <a:pt x="1988" y="4455"/>
                  <a:pt x="0" y="3744"/>
                  <a:pt x="0" y="3744"/>
                </a:cubicBez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chemeClr val="bg1">
                  <a:gamma/>
                  <a:tint val="25490"/>
                  <a:invGamma/>
                  <a:alpha val="100000"/>
                </a:schemeClr>
              </a:gs>
              <a:gs pos="100000">
                <a:schemeClr val="bg1">
                  <a:alpha val="100000"/>
                </a:schemeClr>
              </a:gs>
            </a:gsLst>
            <a:lin ang="27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20" name="直接连接符 2035719"/>
          <p:cNvSpPr/>
          <p:nvPr/>
        </p:nvSpPr>
        <p:spPr>
          <a:xfrm flipH="1">
            <a:off x="334433" y="1588"/>
            <a:ext cx="0" cy="601503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1" name="直接连接符 2035720"/>
          <p:cNvSpPr/>
          <p:nvPr/>
        </p:nvSpPr>
        <p:spPr>
          <a:xfrm flipH="1">
            <a:off x="1725084" y="1588"/>
            <a:ext cx="0" cy="62071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2" name="直接连接符 2035721"/>
          <p:cNvSpPr/>
          <p:nvPr/>
        </p:nvSpPr>
        <p:spPr>
          <a:xfrm flipH="1">
            <a:off x="3117851" y="1588"/>
            <a:ext cx="0" cy="6183312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3" name="直接连接符 2035722"/>
          <p:cNvSpPr/>
          <p:nvPr/>
        </p:nvSpPr>
        <p:spPr>
          <a:xfrm flipH="1">
            <a:off x="4510617" y="1588"/>
            <a:ext cx="0" cy="597217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4" name="直接连接符 2035723"/>
          <p:cNvSpPr/>
          <p:nvPr/>
        </p:nvSpPr>
        <p:spPr>
          <a:xfrm flipH="1">
            <a:off x="5903384" y="1588"/>
            <a:ext cx="0" cy="544988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5" name="直接连接符 2035724"/>
          <p:cNvSpPr/>
          <p:nvPr/>
        </p:nvSpPr>
        <p:spPr>
          <a:xfrm rot="5400000" flipH="1">
            <a:off x="3884084" y="-2654300"/>
            <a:ext cx="0" cy="58134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6" name="直接连接符 2035725"/>
          <p:cNvSpPr/>
          <p:nvPr/>
        </p:nvSpPr>
        <p:spPr>
          <a:xfrm rot="5400000" flipH="1">
            <a:off x="4008967" y="-1682750"/>
            <a:ext cx="0" cy="6000750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7" name="直接连接符 2035726"/>
          <p:cNvSpPr/>
          <p:nvPr/>
        </p:nvSpPr>
        <p:spPr>
          <a:xfrm rot="5400000" flipH="1">
            <a:off x="4015317" y="-622300"/>
            <a:ext cx="0" cy="601027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8" name="直接连接符 2035727"/>
          <p:cNvSpPr/>
          <p:nvPr/>
        </p:nvSpPr>
        <p:spPr>
          <a:xfrm rot="5400000" flipH="1">
            <a:off x="3875617" y="547688"/>
            <a:ext cx="0" cy="5802312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9" name="直接连接符 2035728"/>
          <p:cNvSpPr/>
          <p:nvPr/>
        </p:nvSpPr>
        <p:spPr>
          <a:xfrm rot="5400000" flipH="1">
            <a:off x="3553884" y="1854200"/>
            <a:ext cx="0" cy="5319713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30" name="直接连接符 2035729"/>
          <p:cNvSpPr/>
          <p:nvPr/>
        </p:nvSpPr>
        <p:spPr>
          <a:xfrm rot="5400000" flipH="1">
            <a:off x="2819400" y="3471863"/>
            <a:ext cx="0" cy="421798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31" name="矩形 2035730"/>
          <p:cNvSpPr/>
          <p:nvPr/>
        </p:nvSpPr>
        <p:spPr>
          <a:xfrm>
            <a:off x="3149600" y="277813"/>
            <a:ext cx="1350433" cy="1025525"/>
          </a:xfrm>
          <a:prstGeom prst="rect">
            <a:avLst/>
          </a:prstGeom>
          <a:solidFill>
            <a:srgbClr val="FFFFFF">
              <a:alpha val="5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2" name="矩形 2035731"/>
          <p:cNvSpPr/>
          <p:nvPr/>
        </p:nvSpPr>
        <p:spPr>
          <a:xfrm>
            <a:off x="381000" y="2427288"/>
            <a:ext cx="13504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3" name="矩形 2035732"/>
          <p:cNvSpPr/>
          <p:nvPr/>
        </p:nvSpPr>
        <p:spPr>
          <a:xfrm>
            <a:off x="0" y="271463"/>
            <a:ext cx="3344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4" name="矩形 2035733"/>
          <p:cNvSpPr/>
          <p:nvPr/>
        </p:nvSpPr>
        <p:spPr>
          <a:xfrm>
            <a:off x="1775884" y="1588"/>
            <a:ext cx="1350433" cy="234950"/>
          </a:xfrm>
          <a:prstGeom prst="rect">
            <a:avLst/>
          </a:prstGeom>
          <a:solidFill>
            <a:srgbClr val="FFFFFF">
              <a:alpha val="5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5" name="任意多边形 2035734"/>
          <p:cNvSpPr/>
          <p:nvPr/>
        </p:nvSpPr>
        <p:spPr>
          <a:xfrm>
            <a:off x="3153833" y="4541838"/>
            <a:ext cx="1346200" cy="1033462"/>
          </a:xfrm>
          <a:custGeom>
            <a:rect l="l" t="t" r="r" b="b"/>
            <a:pathLst>
              <a:path w="636" h="651">
                <a:moveTo>
                  <a:pt x="0" y="0"/>
                </a:moveTo>
                <a:lnTo>
                  <a:pt x="0" y="645"/>
                </a:lnTo>
                <a:lnTo>
                  <a:pt x="636" y="651"/>
                </a:lnTo>
                <a:lnTo>
                  <a:pt x="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6" name="矩形 2035735"/>
          <p:cNvSpPr/>
          <p:nvPr/>
        </p:nvSpPr>
        <p:spPr>
          <a:xfrm>
            <a:off x="381000" y="2435225"/>
            <a:ext cx="1350433" cy="1025525"/>
          </a:xfrm>
          <a:prstGeom prst="rect">
            <a:avLst/>
          </a:prstGeom>
          <a:solidFill>
            <a:srgbClr val="FFFFFF">
              <a:alpha val="3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8" name="日期占位符 2035737"/>
          <p:cNvSpPr>
            <a:spLocks noGrp="1"/>
          </p:cNvSpPr>
          <p:nvPr>
            <p:ph type="dt" sz="half" idx="2"/>
          </p:nvPr>
        </p:nvSpPr>
        <p:spPr>
          <a:xfrm>
            <a:off x="609600" y="6407150"/>
            <a:ext cx="2844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latin typeface="Arial" pitchFamily="34" charset="0"/>
              </a:defRPr>
            </a:lvl1pPr>
          </a:lstStyle>
          <a:p>
            <a:fld id="{BB962C8B-B14F-4D97-AF65-F5344CB8AC3E}" type="datetimeFigureOut">
              <a:rPr lang="zh-CN" altLang="en-US">
                <a:ea typeface="宋体" pitchFamily="2" charset="-122"/>
              </a:rPr>
              <a:t/>
            </a:fld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35739" name="页脚占位符 2035738"/>
          <p:cNvSpPr>
            <a:spLocks noGrp="1"/>
          </p:cNvSpPr>
          <p:nvPr>
            <p:ph type="ftr" sz="quarter" idx="3"/>
          </p:nvPr>
        </p:nvSpPr>
        <p:spPr>
          <a:xfrm>
            <a:off x="4165600" y="6407150"/>
            <a:ext cx="3860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latin typeface="Arial" pitchFamily="34" charset="0"/>
              </a:defRPr>
            </a:lvl1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035740" name="灯片编号占位符 2035739"/>
          <p:cNvSpPr>
            <a:spLocks noGrp="1"/>
          </p:cNvSpPr>
          <p:nvPr>
            <p:ph type="sldNum" sz="quarter" idx="4"/>
          </p:nvPr>
        </p:nvSpPr>
        <p:spPr>
          <a:xfrm>
            <a:off x="8737600" y="6407150"/>
            <a:ext cx="2844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latin typeface="Arial" pitchFamily="34" charset="0"/>
              </a:defRPr>
            </a:lvl1pPr>
          </a:lstStyle>
          <a:p>
            <a:fld id="{9A0DB2DC-4C9A-4742-B13C-FB6460FD3503}" type="slidenum">
              <a:rPr lang="zh-CN" altLang="en-US">
                <a:ea typeface="宋体" pitchFamily="2" charset="-122"/>
              </a:rPr>
              <a:t/>
            </a:fld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  <p:grpSp>
        <p:nvGrpSpPr>
          <p:cNvPr id="2035742" name="组合 2035741"/>
          <p:cNvGrpSpPr/>
          <p:nvPr/>
        </p:nvGrpSpPr>
        <p:grpSpPr>
          <a:xfrm>
            <a:off x="10769600" y="0"/>
            <a:ext cx="1435100" cy="6858000"/>
            <a:chOff x="5088" y="0"/>
            <a:chExt cx="678" cy="4320"/>
          </a:xfrm>
        </p:grpSpPr>
        <p:sp>
          <p:nvSpPr>
            <p:cNvPr id="2035743" name="任意多边形 2035742"/>
            <p:cNvSpPr/>
            <p:nvPr userDrawn="1"/>
          </p:nvSpPr>
          <p:spPr>
            <a:xfrm>
              <a:off x="5088" y="0"/>
              <a:ext cx="672" cy="702"/>
            </a:xfrm>
            <a:custGeom>
              <a:rect l="l" t="t" r="r" b="b"/>
              <a:pathLst>
                <a:path w="672" h="720">
                  <a:moveTo>
                    <a:pt x="0" y="432"/>
                  </a:moveTo>
                  <a:cubicBezTo>
                    <a:pt x="186" y="216"/>
                    <a:pt x="288" y="0"/>
                    <a:pt x="288" y="0"/>
                  </a:cubicBezTo>
                  <a:lnTo>
                    <a:pt x="672" y="0"/>
                  </a:lnTo>
                  <a:lnTo>
                    <a:pt x="672" y="720"/>
                  </a:lnTo>
                  <a:cubicBezTo>
                    <a:pt x="672" y="720"/>
                    <a:pt x="384" y="516"/>
                    <a:pt x="0" y="432"/>
                  </a:cubicBezTo>
                  <a:close/>
                </a:path>
              </a:pathLst>
            </a:custGeom>
            <a:solidFill>
              <a:srgbClr val="E8E8E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35744" name="任意多边形 2035743"/>
            <p:cNvSpPr/>
            <p:nvPr userDrawn="1"/>
          </p:nvSpPr>
          <p:spPr>
            <a:xfrm>
              <a:off x="5602" y="3496"/>
              <a:ext cx="164" cy="824"/>
            </a:xfrm>
            <a:custGeom>
              <a:rect l="l" t="t" r="r" b="b"/>
              <a:pathLst>
                <a:path w="211" h="824">
                  <a:moveTo>
                    <a:pt x="206" y="0"/>
                  </a:moveTo>
                  <a:cubicBezTo>
                    <a:pt x="104" y="54"/>
                    <a:pt x="0" y="82"/>
                    <a:pt x="0" y="82"/>
                  </a:cubicBezTo>
                  <a:cubicBezTo>
                    <a:pt x="0" y="82"/>
                    <a:pt x="148" y="378"/>
                    <a:pt x="168" y="824"/>
                  </a:cubicBezTo>
                  <a:lnTo>
                    <a:pt x="212" y="822"/>
                  </a:lnTo>
                  <a:cubicBezTo>
                    <a:pt x="212" y="822"/>
                    <a:pt x="209" y="411"/>
                    <a:pt x="206" y="0"/>
                  </a:cubicBezTo>
                  <a:close/>
                </a:path>
              </a:pathLst>
            </a:custGeom>
            <a:solidFill>
              <a:srgbClr val="E8E8E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35745" name="矩形 2035744"/>
          <p:cNvSpPr/>
          <p:nvPr/>
        </p:nvSpPr>
        <p:spPr>
          <a:xfrm>
            <a:off x="7327900" y="1333500"/>
            <a:ext cx="8805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46" name="直接连接符 2035745"/>
          <p:cNvSpPr/>
          <p:nvPr/>
        </p:nvSpPr>
        <p:spPr>
          <a:xfrm flipH="1">
            <a:off x="7306733" y="1588"/>
            <a:ext cx="0" cy="42386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47" name="矩形 2035746"/>
          <p:cNvSpPr/>
          <p:nvPr/>
        </p:nvSpPr>
        <p:spPr>
          <a:xfrm>
            <a:off x="5943600" y="3495675"/>
            <a:ext cx="1350433" cy="1025525"/>
          </a:xfrm>
          <a:prstGeom prst="rect">
            <a:avLst/>
          </a:prstGeom>
          <a:solidFill>
            <a:srgbClr val="FFFFFF">
              <a:alpha val="3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35750" name="图片 2035749" descr="water"/>
          <p:cNvPicPr>
            <a:picLocks noChangeAspect="1"/>
          </p:cNvPicPr>
          <p:nvPr userDrawn="1"/>
        </p:nvPicPr>
        <p:blipFill>
          <a:blip r:embed="rId1"/>
          <a:srcRect l="22409" t="16374" b="27486"/>
          <a:stretch>
            <a:fillRect/>
          </a:stretch>
        </p:blipFill>
        <p:spPr>
          <a:xfrm rot="393398">
            <a:off x="3556000" y="620713"/>
            <a:ext cx="3551767" cy="2197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35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035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35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03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035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35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035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035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35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035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35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035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35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035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35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35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035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2035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035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35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035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035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2035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2035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35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ntr" presetSubtype="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035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035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2035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2035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2035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6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35738" grpId="0"/>
      <p:bldP spid="2035739" grpId="1"/>
      <p:bldP spid="2035740" grpId="2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我的简化模板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F8F9F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900" b="0" i="0">
                <a:solidFill>
                  <a:srgbClr val="F8B358"/>
                </a:solidFill>
                <a:latin typeface="微软雅黑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B8FF5E-AD09-40C0-A391-B4E5CA93E68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BECA118-6545-41D3-8C8E-CA86BFE4F9D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32212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3573" name="文本框 2413572"/>
          <p:cNvSpPr txBox="1"/>
          <p:nvPr/>
        </p:nvSpPr>
        <p:spPr>
          <a:xfrm>
            <a:off x="819150" y="1797050"/>
            <a:ext cx="10885488" cy="31648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r>
              <a:rPr lang="zh-CN" sz="6600" b="1" noProof="1">
                <a:solidFill>
                  <a:srgbClr val="F9B359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思维导图破解高中英语</a:t>
            </a:r>
            <a:endParaRPr lang="zh-CN" altLang="zh-CN" sz="7000" b="1" noProof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charset="-122"/>
              <a:ea typeface="微软雅黑" charset="-122"/>
              <a:cs typeface="微软雅黑" panose="020b0503020204020204" charset="-122"/>
              <a:sym typeface="+mn-ea"/>
            </a:endParaRPr>
          </a:p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r>
              <a:rPr lang="zh-CN" altLang="en-US" sz="8000" b="1" noProof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charset="-122"/>
                <a:ea typeface="微软雅黑" charset="-122"/>
                <a:cs typeface="微软雅黑" panose="020b0503020204020204" charset="-122"/>
              </a:rPr>
              <a:t>  </a:t>
            </a:r>
            <a:r>
              <a:rPr lang="zh-CN" altLang="en-US" sz="40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第0</a:t>
            </a:r>
            <a:r>
              <a:rPr lang="en-US" altLang="zh-CN" sz="40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4</a:t>
            </a:r>
            <a:r>
              <a:rPr lang="zh-CN" altLang="en-US" sz="40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讲 </a:t>
            </a:r>
            <a:r>
              <a:rPr lang="zh-CN" altLang="en-US" sz="40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时态与被动</a:t>
            </a:r>
            <a:r>
              <a:rPr lang="en-US" altLang="zh-CN" sz="40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二合一</a:t>
            </a:r>
            <a:r>
              <a:rPr lang="en-US" altLang="zh-CN" sz="40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”</a:t>
            </a:r>
            <a:r>
              <a:rPr lang="zh-CN" altLang="en-US" sz="40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技术</a:t>
            </a:r>
            <a:endParaRPr lang="zh-CN" altLang="en-US" sz="4800" b="1">
              <a:solidFill>
                <a:srgbClr val="3F403E"/>
              </a:solidFill>
              <a:latin typeface="微软雅黑" charset="-122"/>
              <a:ea typeface="微软雅黑" charset="-122"/>
            </a:endParaRPr>
          </a:p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endParaRPr lang="zh-CN" altLang="en-US" sz="4800" b="1" noProof="1">
              <a:solidFill>
                <a:srgbClr val="3F403E"/>
              </a:solidFill>
              <a:latin typeface="微软雅黑" charset="-122"/>
              <a:ea typeface="微软雅黑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25088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0" y="4800600"/>
            <a:ext cx="1905000" cy="18716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/>
        </p:nvSpPr>
        <p:spPr>
          <a:xfrm>
            <a:off x="0" y="0"/>
            <a:ext cx="7488238" cy="6858000"/>
          </a:xfrm>
          <a:custGeom>
            <a:gdLst>
              <a:gd name="connsiteX0" fmla="*/ 0 w 7488464"/>
              <a:gd name="connsiteY0" fmla="*/ 0 h 6858000"/>
              <a:gd name="connsiteX1" fmla="*/ 1392464 w 7488464"/>
              <a:gd name="connsiteY1" fmla="*/ 0 h 6858000"/>
              <a:gd name="connsiteX2" fmla="*/ 7488464 w 7488464"/>
              <a:gd name="connsiteY2" fmla="*/ 6858000 h 6858000"/>
              <a:gd name="connsiteX3" fmla="*/ 1392464 w 7488464"/>
              <a:gd name="connsiteY3" fmla="*/ 6858000 h 6858000"/>
              <a:gd name="connsiteX4" fmla="*/ 0 w 7488464"/>
              <a:gd name="connsiteY4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8464" h="6858000">
                <a:moveTo>
                  <a:pt x="0" y="0"/>
                </a:moveTo>
                <a:lnTo>
                  <a:pt x="1392464" y="0"/>
                </a:lnTo>
                <a:lnTo>
                  <a:pt x="7488464" y="6858000"/>
                </a:lnTo>
                <a:lnTo>
                  <a:pt x="139246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9B359"/>
          </a:solidFill>
          <a:ln>
            <a:noFill/>
          </a:ln>
          <a:effectLst>
            <a:outerShdw blurRad="2540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0" name="矩形 39"/>
          <p:cNvSpPr/>
          <p:nvPr/>
        </p:nvSpPr>
        <p:spPr>
          <a:xfrm>
            <a:off x="1135063" y="1552575"/>
            <a:ext cx="8983663" cy="4725988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39" name="文本框 38"/>
          <p:cNvSpPr txBox="1"/>
          <p:nvPr/>
        </p:nvSpPr>
        <p:spPr>
          <a:xfrm>
            <a:off x="-635" y="5864225"/>
            <a:ext cx="6443345" cy="922020"/>
          </a:xfrm>
          <a:prstGeom prst="rect">
            <a:avLst/>
          </a:prstGeom>
          <a:solidFill>
            <a:srgbClr val="F9B359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使用说明</a:t>
            </a:r>
            <a:r>
              <a:rPr lang="en-US" altLang="zh-CN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-</a:t>
            </a:r>
            <a:r>
              <a:rPr lang="zh-CN" altLang="en-US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内容说明</a:t>
            </a:r>
            <a:endParaRPr lang="zh-CN" altLang="en-US" sz="5400" b="1" noProof="1">
              <a:solidFill>
                <a:schemeClr val="bg1">
                  <a:alpha val="3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362075" y="1141413"/>
            <a:ext cx="9209088" cy="4724400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27" name="矩形 26"/>
          <p:cNvSpPr/>
          <p:nvPr/>
        </p:nvSpPr>
        <p:spPr>
          <a:xfrm>
            <a:off x="6353175" y="1209675"/>
            <a:ext cx="90488" cy="4587875"/>
          </a:xfrm>
          <a:prstGeom prst="rect">
            <a:avLst/>
          </a:prstGeom>
          <a:solidFill>
            <a:srgbClr val="F9B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1" name="文本框 10"/>
          <p:cNvSpPr txBox="1"/>
          <p:nvPr/>
        </p:nvSpPr>
        <p:spPr>
          <a:xfrm>
            <a:off x="1746250" y="1552575"/>
            <a:ext cx="4279900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400" b="1">
                <a:solidFill>
                  <a:srgbClr val="F9B359"/>
                </a:solidFill>
                <a:latin typeface="微软雅黑" charset="-122"/>
                <a:ea typeface="微软雅黑" charset="-122"/>
                <a:sym typeface="微软雅黑 Light" charset="0"/>
              </a:rPr>
              <a:t>被动的组合原理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1816100" y="2719388"/>
            <a:ext cx="447992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1.</a:t>
            </a: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被动与时态可以组合</a:t>
            </a:r>
            <a:endParaRPr lang="zh-CN" altLang="en-US" sz="2400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2.被动与情态动词可以组合</a:t>
            </a:r>
            <a:endParaRPr lang="zh-CN" altLang="en-US" sz="2400" b="1">
              <a:solidFill>
                <a:srgbClr val="FF0000"/>
              </a:solidFill>
              <a:latin typeface="等线 Light"/>
              <a:ea typeface="微软雅黑 Light"/>
              <a:sym typeface="微软雅黑 Light" charset="0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10334625" y="1284288"/>
            <a:ext cx="200025" cy="152400"/>
            <a:chOff x="10299021" y="1341120"/>
            <a:chExt cx="261708" cy="152400"/>
          </a:xfrm>
        </p:grpSpPr>
        <p:cxnSp>
          <p:nvCxnSpPr>
            <p:cNvPr id="35" name="直接连接符 34"/>
            <p:cNvCxnSpPr/>
            <p:nvPr/>
          </p:nvCxnSpPr>
          <p:spPr>
            <a:xfrm>
              <a:off x="10299021" y="13411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/>
          </p:nvCxnSpPr>
          <p:spPr>
            <a:xfrm>
              <a:off x="10299021" y="14173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/>
          </p:nvCxnSpPr>
          <p:spPr>
            <a:xfrm>
              <a:off x="10299021" y="14935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2940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413" y="1208088"/>
            <a:ext cx="3732212" cy="45894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2" presetClass="entr" presetSubtype="0" dur="100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0" presetID="42" presetClass="entr" presetSubtype="0" dur="10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6" presetClass="entr" presetSubtype="42" dur="500" fill="hold" grpId="4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10" presetClass="entr" presetSubtype="0" dur="500" fill="hold" grpId="5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22" presetClass="entr" presetSubtype="1" dur="1000" fill="hold" grpId="6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0" grpId="1"/>
      <p:bldP spid="39" grpId="2"/>
      <p:bldP spid="4" grpId="3"/>
      <p:bldP spid="27" grpId="4"/>
      <p:bldP spid="11" grpId="5"/>
      <p:bldP spid="13" grpId="6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2324100" y="285750"/>
            <a:ext cx="6875463" cy="6286500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8" name="矩形 7"/>
          <p:cNvSpPr/>
          <p:nvPr/>
        </p:nvSpPr>
        <p:spPr>
          <a:xfrm>
            <a:off x="2162175" y="882650"/>
            <a:ext cx="9348788" cy="5016500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cxnSp>
        <p:nvCxnSpPr>
          <p:cNvPr id="9" name="直接连接符 8"/>
          <p:cNvCxnSpPr/>
          <p:nvPr/>
        </p:nvCxnSpPr>
        <p:spPr>
          <a:xfrm flipH="1">
            <a:off x="5918200" y="973138"/>
            <a:ext cx="0" cy="5084763"/>
          </a:xfrm>
          <a:prstGeom prst="line">
            <a:avLst/>
          </a:prstGeom>
          <a:ln>
            <a:solidFill>
              <a:srgbClr val="969F98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/>
          <p:cNvSpPr/>
          <p:nvPr/>
        </p:nvSpPr>
        <p:spPr>
          <a:xfrm>
            <a:off x="695325" y="0"/>
            <a:ext cx="3325813" cy="6858000"/>
          </a:xfrm>
          <a:prstGeom prst="rect">
            <a:avLst/>
          </a:prstGeom>
          <a:solidFill>
            <a:srgbClr val="F9B359"/>
          </a:solidFill>
          <a:ln>
            <a:noFill/>
          </a:ln>
          <a:effectLst>
            <a:outerShdw blurRad="127000" sx="101000" sy="101000" algn="ctr" rotWithShape="0">
              <a:srgbClr val="969F98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" name="文本框 3"/>
          <p:cNvSpPr txBox="1"/>
          <p:nvPr/>
        </p:nvSpPr>
        <p:spPr>
          <a:xfrm rot="5400000">
            <a:off x="-104775" y="2881313"/>
            <a:ext cx="4876800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chemeClr val="bg1"/>
                </a:solidFill>
                <a:latin typeface="微软雅黑" charset="-122"/>
                <a:ea typeface="微软雅黑" charset="-122"/>
              </a:rPr>
              <a:t>CONTENTS</a:t>
            </a:r>
            <a:endParaRPr lang="zh-CN" altLang="en-US" sz="6600" b="1">
              <a:solidFill>
                <a:schemeClr val="bg1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38884" y="1341438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altLang="zh-CN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1</a:t>
            </a:r>
            <a:endParaRPr lang="zh-CN" alt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038884" y="2916238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altLang="zh-CN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2</a:t>
            </a:r>
            <a:endParaRPr lang="zh-CN" alt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393498" y="1479550"/>
            <a:ext cx="24688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构建知识图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273642" y="2974975"/>
            <a:ext cx="29260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利用导图解题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038884" y="4435475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3</a:t>
            </a:r>
            <a:endParaRPr 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486367" y="4573588"/>
            <a:ext cx="2011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复习练习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dur="10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dur="10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1" dur="1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1" presetID="10" presetClass="entr" presetSubtype="0" dur="500" fill="hold" grpId="3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4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28" presetID="10" presetClass="entr" presetSubtype="0" dur="500" fill="hold" grpId="5" nodeType="after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6200"/>
                            </p:stCondLst>
                            <p:childTnLst>
                              <p:par>
                                <p:cTn id="32" presetID="10" presetClass="entr" presetSubtype="0" dur="500" fill="hold" grpId="6" nodeType="after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7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1400"/>
                            </p:stCondLst>
                            <p:childTnLst>
                              <p:par>
                                <p:cTn id="39" presetID="10" presetClass="entr" presetSubtype="0" dur="500" fill="hold" grpId="8" nodeType="after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1000" fill="hold" grpId="9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1"/>
      <p:bldP spid="4" grpId="2"/>
      <p:bldP spid="6" grpId="3"/>
      <p:bldP spid="10" grpId="4"/>
      <p:bldP spid="11" grpId="5"/>
      <p:bldP spid="12" grpId="6"/>
      <p:bldP spid="5" grpId="7"/>
      <p:bldP spid="7" grpId="8"/>
      <p:bldP spid="8" grpId="9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1276350" y="1554163"/>
            <a:ext cx="9636125" cy="3749675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7" name="矩形 6"/>
          <p:cNvSpPr/>
          <p:nvPr/>
        </p:nvSpPr>
        <p:spPr>
          <a:xfrm>
            <a:off x="2525713" y="955675"/>
            <a:ext cx="7140575" cy="4992688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0" name="矩形: 圆角 9"/>
          <p:cNvSpPr/>
          <p:nvPr/>
        </p:nvSpPr>
        <p:spPr>
          <a:xfrm>
            <a:off x="0" y="2246313"/>
            <a:ext cx="12192000" cy="2365375"/>
          </a:xfrm>
          <a:prstGeom prst="roundRect">
            <a:avLst>
              <a:gd name="adj" fmla="val 0"/>
            </a:avLst>
          </a:prstGeom>
          <a:solidFill>
            <a:srgbClr val="F9B359"/>
          </a:solidFill>
          <a:ln>
            <a:noFill/>
          </a:ln>
          <a:effectLst>
            <a:outerShdw blurRad="2540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8" name="文本框 7"/>
          <p:cNvSpPr txBox="1"/>
          <p:nvPr/>
        </p:nvSpPr>
        <p:spPr>
          <a:xfrm>
            <a:off x="4479767" y="2751138"/>
            <a:ext cx="323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FCFCFD"/>
                </a:solidFill>
                <a:latin typeface="微软雅黑" charset="-122"/>
                <a:ea typeface="微软雅黑" charset="-122"/>
              </a:rPr>
              <a:t>构建思维导图</a:t>
            </a:r>
            <a:endParaRPr lang="zh-CN" altLang="zh-CN" sz="4000" b="1">
              <a:solidFill>
                <a:srgbClr val="FCFCFD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208338" y="3459163"/>
            <a:ext cx="577532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000" b="1" err="1">
                <a:solidFill>
                  <a:srgbClr val="00B050"/>
                </a:solidFill>
                <a:latin typeface="微软雅黑" charset="-122"/>
                <a:ea typeface="微软雅黑" charset="-122"/>
              </a:rPr>
              <a:t>帮你快速了解本节课主题，清楚注意事项，</a:t>
            </a:r>
          </a:p>
          <a:p>
            <a:pPr algn="ctr">
              <a:lnSpc>
                <a:spcPct val="130000"/>
              </a:lnSpc>
            </a:pPr>
            <a:r>
              <a:rPr lang="en-US" altLang="zh-CN" sz="2000" b="1" err="1">
                <a:solidFill>
                  <a:srgbClr val="00B050"/>
                </a:solidFill>
                <a:latin typeface="微软雅黑" charset="-122"/>
                <a:ea typeface="微软雅黑" charset="-122"/>
              </a:rPr>
              <a:t>对学习收获了然于心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615339" y="1046163"/>
            <a:ext cx="2959735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F9B359"/>
                </a:solidFill>
                <a:latin typeface="微软雅黑" charset="-122"/>
                <a:ea typeface="微软雅黑" charset="-122"/>
              </a:rPr>
              <a:t>PART 1</a:t>
            </a:r>
            <a:endParaRPr lang="zh-CN" altLang="en-US" sz="6600">
              <a:solidFill>
                <a:srgbClr val="F9B359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917917" y="5172075"/>
            <a:ext cx="23545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rgbClr val="969F98"/>
                </a:solidFill>
                <a:latin typeface="微软雅黑 Light" charset="0"/>
                <a:ea typeface="+mn-ea"/>
              </a:rPr>
              <a:t>DREAM OF THE FUTURE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grpId="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dur="10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1" dur="500" fill="hold" grpId="4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600"/>
                            </p:stCondLst>
                            <p:childTnLst>
                              <p:par>
                                <p:cTn id="25" presetID="21" presetClass="entr" presetSubtype="2" dur="1000" fill="hold" grpId="0" nodeType="after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9200"/>
                            </p:stCondLst>
                            <p:childTnLst>
                              <p:par>
                                <p:cTn id="29" presetID="10" presetClass="entr" presetSubtype="0" dur="500" fill="hold" grpId="6" nodeType="after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7" grpId="1"/>
      <p:bldP spid="10" grpId="2"/>
      <p:bldP spid="8" grpId="3"/>
      <p:bldP spid="9" grpId="4"/>
      <p:bldP spid="5" grpId="5"/>
      <p:bldP spid="16" grpId="6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2324100" y="285750"/>
            <a:ext cx="6875463" cy="6286500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695325" y="0"/>
            <a:ext cx="3325813" cy="6858000"/>
          </a:xfrm>
          <a:prstGeom prst="rect">
            <a:avLst/>
          </a:prstGeom>
          <a:solidFill>
            <a:srgbClr val="F9B359"/>
          </a:solidFill>
          <a:ln>
            <a:noFill/>
          </a:ln>
          <a:effectLst>
            <a:outerShdw blurRad="127000" sx="101000" sy="101000" algn="ctr" rotWithShape="0">
              <a:srgbClr val="969F98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256003" name="文本框 7"/>
          <p:cNvSpPr txBox="1"/>
          <p:nvPr/>
        </p:nvSpPr>
        <p:spPr>
          <a:xfrm>
            <a:off x="1890713" y="260350"/>
            <a:ext cx="1066800" cy="61855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chemeClr val="bg1"/>
                </a:solidFill>
                <a:latin typeface="微软雅黑" charset="-122"/>
                <a:ea typeface="微软雅黑" charset="-122"/>
              </a:rPr>
              <a:t>思维导图体系</a:t>
            </a:r>
            <a:endParaRPr lang="zh-CN" altLang="zh-CN" sz="6600" b="1">
              <a:solidFill>
                <a:schemeClr val="bg1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56004" name="图片 2"/>
          <p:cNvPicPr>
            <a:picLocks noChangeAspect="1"/>
          </p:cNvPicPr>
          <p:nvPr/>
        </p:nvPicPr>
        <p:blipFill>
          <a:blip r:embed="rId2"/>
          <a:srcRect l="6721" r="8678"/>
          <a:stretch>
            <a:fillRect/>
          </a:stretch>
        </p:blipFill>
        <p:spPr>
          <a:xfrm>
            <a:off x="4665663" y="1189038"/>
            <a:ext cx="6607175" cy="41290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1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1276350" y="1554163"/>
            <a:ext cx="9636125" cy="3749675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7" name="矩形 6"/>
          <p:cNvSpPr/>
          <p:nvPr/>
        </p:nvSpPr>
        <p:spPr>
          <a:xfrm>
            <a:off x="2525713" y="955675"/>
            <a:ext cx="7140575" cy="4992688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0" name="矩形: 圆角 9"/>
          <p:cNvSpPr/>
          <p:nvPr/>
        </p:nvSpPr>
        <p:spPr>
          <a:xfrm>
            <a:off x="0" y="2246313"/>
            <a:ext cx="12192000" cy="2365375"/>
          </a:xfrm>
          <a:prstGeom prst="roundRect">
            <a:avLst>
              <a:gd name="adj" fmla="val 0"/>
            </a:avLst>
          </a:prstGeom>
          <a:solidFill>
            <a:srgbClr val="F9B359"/>
          </a:solidFill>
          <a:ln>
            <a:noFill/>
          </a:ln>
          <a:effectLst>
            <a:outerShdw blurRad="2540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8" name="文本框 7"/>
          <p:cNvSpPr txBox="1"/>
          <p:nvPr/>
        </p:nvSpPr>
        <p:spPr>
          <a:xfrm>
            <a:off x="4194175" y="3033713"/>
            <a:ext cx="380365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FCFCFD"/>
                </a:solidFill>
                <a:latin typeface="微软雅黑" charset="-122"/>
                <a:ea typeface="微软雅黑" charset="-122"/>
              </a:rPr>
              <a:t>被动组合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615339" y="1046163"/>
            <a:ext cx="2959735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F9B359"/>
                </a:solidFill>
                <a:latin typeface="微软雅黑" charset="-122"/>
                <a:ea typeface="微软雅黑" charset="-122"/>
              </a:rPr>
              <a:t>PART 2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4917917" y="5172075"/>
            <a:ext cx="23545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rgbClr val="969F98"/>
                </a:solidFill>
                <a:latin typeface="微软雅黑 Light" charset="0"/>
                <a:ea typeface="+mn-ea"/>
              </a:rPr>
              <a:t>DREAM OF THE FUTURE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dur="10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1" presetClass="entr" presetSubtype="2" dur="1000" fill="hold" grpId="0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100"/>
                            </p:stCondLst>
                            <p:childTnLst>
                              <p:par>
                                <p:cTn id="25" presetID="10" presetClass="entr" presetSubtype="0" dur="500" fill="hold" grpId="5" nodeType="after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7" grpId="1"/>
      <p:bldP spid="10" grpId="2"/>
      <p:bldP spid="8" grpId="3"/>
      <p:bldP spid="5" grpId="4"/>
      <p:bldP spid="16" grpId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049" name="文本框 1"/>
          <p:cNvSpPr txBox="1"/>
          <p:nvPr/>
        </p:nvSpPr>
        <p:spPr>
          <a:xfrm>
            <a:off x="3798888" y="1749425"/>
            <a:ext cx="5300662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latin typeface="等线 Light"/>
                <a:ea typeface="+mn-ea"/>
                <a:cs typeface="微软雅黑 Light" charset="0"/>
              </a:rPr>
              <a:t>被动的基本形式</a:t>
            </a: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latin typeface="等线 Light"/>
                <a:ea typeface="+mn-ea"/>
                <a:cs typeface="微软雅黑 Light" charset="0"/>
              </a:rPr>
              <a:t> </a:t>
            </a:r>
            <a:r>
              <a:rPr lang="en-US" altLang="zh-CN" sz="4800" b="1">
                <a:latin typeface="等线 Light"/>
                <a:ea typeface="+mn-ea"/>
              </a:rPr>
              <a:t>be done</a:t>
            </a:r>
            <a:r>
              <a:rPr lang="zh-CN" altLang="en-US" sz="4800" b="1">
                <a:latin typeface="等线 Light"/>
                <a:ea typeface="+mn-ea"/>
                <a:cs typeface="微软雅黑 Light" charset="0"/>
              </a:rPr>
              <a:t> </a:t>
            </a:r>
            <a:endParaRPr lang="zh-CN" altLang="en-US" sz="48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073" name="文本框 1"/>
          <p:cNvSpPr txBox="1"/>
          <p:nvPr/>
        </p:nvSpPr>
        <p:spPr>
          <a:xfrm>
            <a:off x="2035175" y="25400"/>
            <a:ext cx="9304338" cy="51695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举例：</a:t>
            </a: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250000"/>
              </a:lnSpc>
            </a:pP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1.We </a:t>
            </a:r>
            <a:r>
              <a:rPr lang="zh-CN" altLang="en-US" sz="2400" b="1" u="sng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keep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 the piano in the living-room. 我们把钢琴放在客厅。</a:t>
            </a:r>
          </a:p>
          <a:p>
            <a:pPr>
              <a:lnSpc>
                <a:spcPct val="250000"/>
              </a:lnSpc>
            </a:pP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    →The piano</a:t>
            </a:r>
            <a:r>
              <a:rPr lang="zh-CN" altLang="en-US" sz="2400" b="1" u="sng">
                <a:latin typeface="等线 Light"/>
                <a:ea typeface="+mn-ea"/>
                <a:cs typeface="微软雅黑 Light" charset="0"/>
              </a:rPr>
              <a:t>       </a:t>
            </a:r>
            <a:r>
              <a:rPr lang="zh-CN" altLang="en-US" sz="2400" b="1" u="sng">
                <a:solidFill>
                  <a:srgbClr val="CC3300"/>
                </a:solidFill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in the living-room. 钢琴被放在客厅。</a:t>
            </a:r>
          </a:p>
          <a:p>
            <a:pPr>
              <a:lnSpc>
                <a:spcPct val="250000"/>
              </a:lnSpc>
            </a:pP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2.They </a:t>
            </a:r>
            <a:r>
              <a:rPr lang="zh-CN" altLang="en-US" sz="2400" b="1" u="sng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built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 the bridge in 1980. 他们于1980年修建了这座桥。</a:t>
            </a:r>
          </a:p>
          <a:p>
            <a:pPr>
              <a:lnSpc>
                <a:spcPct val="250000"/>
              </a:lnSpc>
            </a:pP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   →The bridge</a:t>
            </a:r>
            <a:r>
              <a:rPr lang="zh-CN" altLang="en-US" sz="2400" b="1" u="sng">
                <a:solidFill>
                  <a:srgbClr val="CC3300"/>
                </a:solidFill>
                <a:latin typeface="等线 Light"/>
                <a:ea typeface="+mn-ea"/>
                <a:cs typeface="微软雅黑 Light" charset="0"/>
              </a:rPr>
              <a:t>     </a:t>
            </a:r>
            <a:r>
              <a:rPr lang="zh-CN" altLang="en-US" sz="2400" b="1" u="sng"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in 1980. 这座桥被修建于1980年。</a:t>
            </a:r>
            <a:endParaRPr lang="zh-CN" altLang="en-US" sz="24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三角形 16"/>
          <p:cNvSpPr/>
          <p:nvPr/>
        </p:nvSpPr>
        <p:spPr>
          <a:xfrm rot="5400000">
            <a:off x="-212725" y="5321300"/>
            <a:ext cx="808038" cy="388938"/>
          </a:xfrm>
          <a:prstGeom prst="triangle">
            <a:avLst/>
          </a:pr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kumimoji="1" lang="zh-CN" altLang="en-US" strike="noStrike" noProof="1"/>
          </a:p>
        </p:txBody>
      </p:sp>
      <p:sp>
        <p:nvSpPr>
          <p:cNvPr id="260098" name="文本框 2"/>
          <p:cNvSpPr txBox="1"/>
          <p:nvPr/>
        </p:nvSpPr>
        <p:spPr>
          <a:xfrm>
            <a:off x="2586038" y="1984375"/>
            <a:ext cx="5575300" cy="2078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4800" b="1">
                <a:latin typeface="等线 Light"/>
                <a:ea typeface="+mn-ea"/>
                <a:cs typeface="微软雅黑 Light" charset="0"/>
              </a:rPr>
              <a:t>被动句的高级运用</a:t>
            </a:r>
            <a:r>
              <a:rPr lang="en-US" altLang="zh-CN" sz="4800" b="1">
                <a:latin typeface="等线 Light"/>
                <a:ea typeface="+mn-ea"/>
              </a:rPr>
              <a:t>1</a:t>
            </a:r>
            <a:endParaRPr lang="zh-CN" altLang="en-US" sz="4800" b="1">
              <a:latin typeface="等线 Light"/>
              <a:ea typeface="+mn-ea"/>
              <a:cs typeface="微软雅黑 Light" charset="0"/>
            </a:endParaRPr>
          </a:p>
          <a:p>
            <a:pPr algn="ctr">
              <a:lnSpc>
                <a:spcPct val="17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被动与时态的“二合一”技术</a:t>
            </a:r>
            <a:endParaRPr lang="zh-CN" altLang="en-US" sz="2800" b="1">
              <a:latin typeface="等线 Light"/>
              <a:ea typeface="微软雅黑 Light"/>
            </a:endParaRPr>
          </a:p>
        </p:txBody>
      </p:sp>
      <p:pic>
        <p:nvPicPr>
          <p:cNvPr id="260099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21625" y="2625725"/>
            <a:ext cx="2343150" cy="1073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三角形 16"/>
          <p:cNvSpPr/>
          <p:nvPr/>
        </p:nvSpPr>
        <p:spPr>
          <a:xfrm rot="5400000">
            <a:off x="-212725" y="5321300"/>
            <a:ext cx="808038" cy="388938"/>
          </a:xfrm>
          <a:prstGeom prst="triangle">
            <a:avLst/>
          </a:pr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kumimoji="1" lang="zh-CN" altLang="en-US" strike="noStrike" noProof="1"/>
          </a:p>
        </p:txBody>
      </p:sp>
      <p:sp>
        <p:nvSpPr>
          <p:cNvPr id="261122" name="文本框 3"/>
          <p:cNvSpPr txBox="1"/>
          <p:nvPr/>
        </p:nvSpPr>
        <p:spPr>
          <a:xfrm>
            <a:off x="882650" y="1844675"/>
            <a:ext cx="4576763" cy="230695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他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正在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  <a:sym typeface="微软雅黑 Light" charset="0"/>
              </a:rPr>
              <a:t>洗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那个盘子。 </a:t>
            </a:r>
          </a:p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他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已经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洗了那个盘子。</a:t>
            </a:r>
          </a:p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他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将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会洗那个盘子。</a:t>
            </a:r>
            <a:endParaRPr lang="zh-CN" altLang="en-US" sz="3200" b="1">
              <a:latin typeface="等线 Light"/>
              <a:ea typeface="微软雅黑 Light"/>
            </a:endParaRPr>
          </a:p>
        </p:txBody>
      </p:sp>
      <p:sp>
        <p:nvSpPr>
          <p:cNvPr id="261123" name="文本框 4"/>
          <p:cNvSpPr txBox="1"/>
          <p:nvPr/>
        </p:nvSpPr>
        <p:spPr>
          <a:xfrm>
            <a:off x="6919913" y="1844675"/>
            <a:ext cx="4240212" cy="230695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那个盘子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正被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洗。 </a:t>
            </a:r>
          </a:p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那个盘子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已经被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洗。</a:t>
            </a:r>
          </a:p>
          <a:p>
            <a:pPr marL="457200" indent="-457200">
              <a:lnSpc>
                <a:spcPct val="150000"/>
              </a:lnSpc>
              <a:buFont typeface="Wingdings"/>
              <a:buChar char="l"/>
            </a:pP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那个盘子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将被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洗。</a:t>
            </a:r>
            <a:endParaRPr lang="zh-CN" altLang="en-US" sz="3200" b="1">
              <a:latin typeface="等线 Light"/>
              <a:ea typeface="微软雅黑 Light"/>
            </a:endParaRPr>
          </a:p>
        </p:txBody>
      </p:sp>
      <p:sp>
        <p:nvSpPr>
          <p:cNvPr id="6" name="右箭头 5"/>
          <p:cNvSpPr/>
          <p:nvPr/>
        </p:nvSpPr>
        <p:spPr>
          <a:xfrm>
            <a:off x="5586413" y="2608263"/>
            <a:ext cx="1208088" cy="77946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Ovr>
    <a:masterClrMapping/>
  </p:clrMapOvr>
  <p:transition spd="slow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三角形 16"/>
          <p:cNvSpPr/>
          <p:nvPr/>
        </p:nvSpPr>
        <p:spPr>
          <a:xfrm rot="5400000">
            <a:off x="-212725" y="5321300"/>
            <a:ext cx="808038" cy="388938"/>
          </a:xfrm>
          <a:prstGeom prst="triangle">
            <a:avLst/>
          </a:pr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kumimoji="1"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326640" y="1979613"/>
            <a:ext cx="8351520" cy="197104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5400" b="1" strike="noStrike" noProof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解决方案：</a:t>
            </a:r>
            <a:endParaRPr lang="zh-CN" altLang="en-US" sz="5400" b="1" strike="noStrike" noProof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 fontAlgn="auto">
              <a:lnSpc>
                <a:spcPct val="130000"/>
              </a:lnSpc>
            </a:pPr>
            <a:r>
              <a:rPr lang="zh-CN" altLang="en-US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汉语敏感词</a:t>
            </a:r>
            <a:r>
              <a:rPr lang="en-US" altLang="zh-CN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“</a:t>
            </a:r>
            <a:r>
              <a:rPr lang="zh-CN" altLang="en-US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组合</a:t>
            </a:r>
            <a:r>
              <a:rPr lang="en-US" altLang="zh-CN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”→</a:t>
            </a:r>
            <a:r>
              <a:rPr lang="zh-CN" altLang="en-US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英语</a:t>
            </a:r>
            <a:r>
              <a:rPr lang="en-US" altLang="zh-CN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“</a:t>
            </a:r>
            <a:r>
              <a:rPr lang="zh-CN" altLang="en-US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组合</a:t>
            </a:r>
            <a:r>
              <a:rPr lang="en-US" altLang="zh-CN" sz="40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”</a:t>
            </a:r>
            <a:endParaRPr lang="en-US" altLang="zh-CN" sz="40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169" name="文本框 1"/>
          <p:cNvSpPr txBox="1"/>
          <p:nvPr/>
        </p:nvSpPr>
        <p:spPr>
          <a:xfrm>
            <a:off x="2635250" y="552450"/>
            <a:ext cx="7623175" cy="922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进行时的被动语态： </a:t>
            </a:r>
            <a:r>
              <a:rPr lang="en-US" altLang="zh-CN" sz="5400" b="1">
                <a:solidFill>
                  <a:srgbClr val="CC0000"/>
                </a:solidFill>
                <a:latin typeface="等线 Light"/>
                <a:ea typeface="+mn-ea"/>
              </a:rPr>
              <a:t>“</a:t>
            </a:r>
            <a:r>
              <a:rPr lang="zh-CN" altLang="en-US" sz="54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正在被</a:t>
            </a:r>
            <a:r>
              <a:rPr lang="en-US" altLang="zh-CN" sz="5400" b="1">
                <a:solidFill>
                  <a:srgbClr val="CC0000"/>
                </a:solidFill>
                <a:latin typeface="等线 Light"/>
                <a:ea typeface="+mn-ea"/>
              </a:rPr>
              <a:t>”</a:t>
            </a:r>
          </a:p>
        </p:txBody>
      </p:sp>
      <p:sp>
        <p:nvSpPr>
          <p:cNvPr id="263170" name="文本框 2"/>
          <p:cNvSpPr txBox="1"/>
          <p:nvPr/>
        </p:nvSpPr>
        <p:spPr>
          <a:xfrm>
            <a:off x="2468563" y="1862138"/>
            <a:ext cx="7543800" cy="3636010"/>
          </a:xfrm>
          <a:prstGeom prst="rect">
            <a:avLst/>
          </a:prstGeom>
          <a:noFill/>
          <a:ln w="28575" cap="flat" cmpd="sng">
            <a:solidFill>
              <a:srgbClr val="7C7C7C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①正在        </a:t>
            </a:r>
            <a:r>
              <a:rPr lang="en-US" altLang="zh-CN" sz="3600" b="1">
                <a:latin typeface="等线 Light"/>
                <a:ea typeface="+mn-ea"/>
              </a:rPr>
              <a:t>be  doing</a:t>
            </a:r>
            <a:endParaRPr lang="zh-CN" altLang="zh-CN" sz="36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60000"/>
              </a:lnSpc>
            </a:pPr>
            <a:r>
              <a:rPr lang="zh-CN" altLang="zh-CN" sz="3600" b="1">
                <a:latin typeface="等线 Light"/>
                <a:ea typeface="+mn-ea"/>
                <a:cs typeface="微软雅黑 Light" charset="0"/>
              </a:rPr>
              <a:t>②被动             </a:t>
            </a:r>
            <a:r>
              <a:rPr lang="en-US" altLang="zh-CN" sz="3600" b="1">
                <a:latin typeface="等线 Light"/>
                <a:ea typeface="+mn-ea"/>
              </a:rPr>
              <a:t>be     done</a:t>
            </a: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3165475" y="3959225"/>
            <a:ext cx="6562725" cy="127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加号 6"/>
          <p:cNvSpPr/>
          <p:nvPr/>
        </p:nvSpPr>
        <p:spPr>
          <a:xfrm>
            <a:off x="5159375" y="3549650"/>
            <a:ext cx="452438" cy="40957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3" name="文本框 1"/>
          <p:cNvSpPr txBox="1"/>
          <p:nvPr/>
        </p:nvSpPr>
        <p:spPr>
          <a:xfrm>
            <a:off x="1766888" y="1385888"/>
            <a:ext cx="9424987" cy="46158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【例句】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◆The piano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is being repaired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by a friend of my father's. 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这件钢琴正被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  <a:sym typeface="微软雅黑 Light" charset="0"/>
              </a:rPr>
              <a:t>父亲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的一个朋友修理。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◆I </a:t>
            </a:r>
            <a:r>
              <a:rPr lang="zh-CN" altLang="en-US" sz="2800" b="1" u="sng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was being tested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for a driving licence 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at that time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我那时候正接受驾驶执照考试。</a:t>
            </a:r>
            <a:endParaRPr lang="zh-CN" altLang="en-US" sz="28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217" name="文本框 1"/>
          <p:cNvSpPr txBox="1"/>
          <p:nvPr/>
        </p:nvSpPr>
        <p:spPr>
          <a:xfrm>
            <a:off x="2530475" y="744538"/>
            <a:ext cx="790575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完成时的被动语态： </a:t>
            </a:r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“</a:t>
            </a:r>
            <a:r>
              <a:rPr lang="zh-CN" altLang="zh-CN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已经</a:t>
            </a:r>
            <a:r>
              <a:rPr lang="zh-CN" altLang="en-US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被</a:t>
            </a:r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”</a:t>
            </a:r>
          </a:p>
        </p:txBody>
      </p:sp>
      <p:sp>
        <p:nvSpPr>
          <p:cNvPr id="265218" name="文本框 2"/>
          <p:cNvSpPr txBox="1"/>
          <p:nvPr/>
        </p:nvSpPr>
        <p:spPr>
          <a:xfrm>
            <a:off x="2024063" y="2185988"/>
            <a:ext cx="8916987" cy="3636010"/>
          </a:xfrm>
          <a:prstGeom prst="rect">
            <a:avLst/>
          </a:prstGeom>
          <a:noFill/>
          <a:ln w="28575" cap="flat" cmpd="sng">
            <a:solidFill>
              <a:srgbClr val="7C7C7C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①已经    </a:t>
            </a:r>
            <a:r>
              <a:rPr lang="en-US" altLang="zh-CN" sz="3600" b="1">
                <a:latin typeface="等线 Light"/>
                <a:ea typeface="+mn-ea"/>
              </a:rPr>
              <a:t>ha?  done</a:t>
            </a:r>
            <a:endParaRPr lang="zh-CN" altLang="zh-CN" sz="36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60000"/>
              </a:lnSpc>
            </a:pPr>
            <a:r>
              <a:rPr lang="zh-CN" altLang="zh-CN" sz="3600" b="1">
                <a:latin typeface="等线 Light"/>
                <a:ea typeface="+mn-ea"/>
                <a:cs typeface="微软雅黑 Light" charset="0"/>
              </a:rPr>
              <a:t>②被             </a:t>
            </a:r>
            <a:r>
              <a:rPr lang="en-US" altLang="zh-CN" sz="3600" b="1">
                <a:latin typeface="等线 Light"/>
                <a:ea typeface="+mn-ea"/>
              </a:rPr>
              <a:t>be    done</a:t>
            </a: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3587750" y="3997325"/>
            <a:ext cx="6561138" cy="127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加号 6"/>
          <p:cNvSpPr/>
          <p:nvPr/>
        </p:nvSpPr>
        <p:spPr>
          <a:xfrm>
            <a:off x="4038600" y="3587750"/>
            <a:ext cx="450850" cy="40957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41" name="文本框 3"/>
          <p:cNvSpPr txBox="1"/>
          <p:nvPr/>
        </p:nvSpPr>
        <p:spPr>
          <a:xfrm>
            <a:off x="2305050" y="1450975"/>
            <a:ext cx="8890000" cy="3449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  【例句】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◆The dishes 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have been washed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by my mother. 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碗已经被我妈妈洗干净了。</a:t>
            </a:r>
          </a:p>
          <a:p>
            <a:pPr>
              <a:lnSpc>
                <a:spcPct val="130000"/>
              </a:lnSpc>
            </a:pPr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Before that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the tables 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had been cleaned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. 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在那之前，桌子就已经被打扫干净了。</a:t>
            </a:r>
            <a:endParaRPr lang="zh-CN" altLang="en-US" sz="28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265" name="文本框 1"/>
          <p:cNvSpPr txBox="1"/>
          <p:nvPr/>
        </p:nvSpPr>
        <p:spPr>
          <a:xfrm>
            <a:off x="2709863" y="946150"/>
            <a:ext cx="6926262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将来时的被动语态：</a:t>
            </a:r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“</a:t>
            </a:r>
            <a:r>
              <a:rPr lang="zh-CN" altLang="en-US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将</a:t>
            </a:r>
            <a:r>
              <a:rPr lang="zh-CN" altLang="en-US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被</a:t>
            </a:r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”</a:t>
            </a:r>
          </a:p>
        </p:txBody>
      </p:sp>
      <p:sp>
        <p:nvSpPr>
          <p:cNvPr id="267266" name="文本框 2"/>
          <p:cNvSpPr txBox="1"/>
          <p:nvPr/>
        </p:nvSpPr>
        <p:spPr>
          <a:xfrm>
            <a:off x="2670175" y="2293938"/>
            <a:ext cx="7432675" cy="3636010"/>
          </a:xfrm>
          <a:prstGeom prst="rect">
            <a:avLst/>
          </a:prstGeom>
          <a:noFill/>
          <a:ln w="28575" cap="flat" cmpd="sng">
            <a:solidFill>
              <a:srgbClr val="7C7C7C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①将       </a:t>
            </a:r>
            <a:r>
              <a:rPr lang="en-US" altLang="zh-CN" sz="3600" b="1">
                <a:latin typeface="等线 Light"/>
                <a:ea typeface="+mn-ea"/>
              </a:rPr>
              <a:t>w?     do</a:t>
            </a:r>
            <a:endParaRPr lang="zh-CN" altLang="zh-CN" sz="36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60000"/>
              </a:lnSpc>
            </a:pPr>
            <a:r>
              <a:rPr lang="zh-CN" altLang="zh-CN" sz="3600" b="1">
                <a:latin typeface="等线 Light"/>
                <a:ea typeface="+mn-ea"/>
                <a:cs typeface="微软雅黑 Light" charset="0"/>
              </a:rPr>
              <a:t>②被              </a:t>
            </a:r>
            <a:r>
              <a:rPr lang="en-US" altLang="zh-CN" sz="3600" b="1">
                <a:latin typeface="等线 Light"/>
                <a:ea typeface="+mn-ea"/>
              </a:rPr>
              <a:t>be     done</a:t>
            </a: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2984500" y="4260850"/>
            <a:ext cx="64484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加号 4"/>
          <p:cNvSpPr/>
          <p:nvPr/>
        </p:nvSpPr>
        <p:spPr>
          <a:xfrm>
            <a:off x="4184650" y="3908425"/>
            <a:ext cx="381000" cy="366713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289" name="文本框 1"/>
          <p:cNvSpPr txBox="1"/>
          <p:nvPr/>
        </p:nvSpPr>
        <p:spPr>
          <a:xfrm>
            <a:off x="1571625" y="852488"/>
            <a:ext cx="9855200" cy="5519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1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  【例句】</a:t>
            </a:r>
          </a:p>
          <a:p>
            <a:pPr>
              <a:lnSpc>
                <a:spcPct val="21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◆A lot of money 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will be paid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for the house. </a:t>
            </a:r>
          </a:p>
          <a:p>
            <a:pPr>
              <a:lnSpc>
                <a:spcPct val="21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一大笔钱将会被用来盖那座房子。</a:t>
            </a:r>
          </a:p>
          <a:p>
            <a:pPr>
              <a:lnSpc>
                <a:spcPct val="21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◆He 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said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Mr. Gilbert 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would be allowed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to go home next week.</a:t>
            </a:r>
          </a:p>
          <a:p>
            <a:pPr>
              <a:lnSpc>
                <a:spcPct val="21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他说吉尔伯特先生下周可以（被）允许回家。</a:t>
            </a:r>
            <a:endParaRPr lang="zh-CN" altLang="en-US" sz="28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313" name="文本框 1"/>
          <p:cNvSpPr txBox="1"/>
          <p:nvPr/>
        </p:nvSpPr>
        <p:spPr>
          <a:xfrm>
            <a:off x="2933700" y="2308225"/>
            <a:ext cx="6724650" cy="1641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4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被动句的高级运用</a:t>
            </a:r>
            <a:r>
              <a:rPr lang="en-US" altLang="zh-CN" sz="4400" b="1">
                <a:latin typeface="等线 Light"/>
                <a:ea typeface="+mn-ea"/>
                <a:sym typeface="微软雅黑 Light" charset="0"/>
              </a:rPr>
              <a:t>2</a:t>
            </a:r>
            <a:endParaRPr lang="zh-CN" altLang="en-US" sz="4400" b="1">
              <a:latin typeface="等线 Light"/>
              <a:ea typeface="+mn-ea"/>
              <a:cs typeface="微软雅黑 Light" charset="0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情态动词与被动的组合</a:t>
            </a:r>
            <a:endParaRPr lang="zh-CN" altLang="en-US" sz="28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337" name="文本框 1"/>
          <p:cNvSpPr txBox="1"/>
          <p:nvPr/>
        </p:nvSpPr>
        <p:spPr>
          <a:xfrm>
            <a:off x="2965450" y="1444625"/>
            <a:ext cx="7218363" cy="39693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“必须被”</a:t>
            </a:r>
            <a:r>
              <a:rPr lang="en-US" altLang="zh-CN" sz="3200" b="1">
                <a:solidFill>
                  <a:srgbClr val="CC0000"/>
                </a:solidFill>
                <a:latin typeface="等线 Light"/>
                <a:ea typeface="+mn-ea"/>
              </a:rPr>
              <a:t>:</a:t>
            </a:r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3200" b="1" u="sng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              </a:t>
            </a:r>
            <a:r>
              <a:rPr lang="zh-CN" altLang="en-US" sz="3200" b="1" u="sng">
                <a:latin typeface="等线 Light"/>
                <a:ea typeface="+mn-ea"/>
                <a:cs typeface="微软雅黑 Light" charset="0"/>
              </a:rPr>
              <a:t>              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           </a:t>
            </a:r>
          </a:p>
          <a:p>
            <a:endParaRPr lang="zh-CN" altLang="en-US" sz="32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“应该被”</a:t>
            </a:r>
            <a:r>
              <a:rPr lang="en-US" altLang="zh-CN" sz="3200">
                <a:solidFill>
                  <a:srgbClr val="CC0000"/>
                </a:solidFill>
                <a:latin typeface="等线 Light"/>
                <a:ea typeface="+mn-ea"/>
              </a:rPr>
              <a:t>:</a:t>
            </a:r>
            <a:r>
              <a:rPr lang="zh-CN" altLang="en-US" sz="3200"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3200" b="1" u="sng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               </a:t>
            </a:r>
            <a:r>
              <a:rPr lang="zh-CN" altLang="en-US" sz="3200" b="1" u="sng">
                <a:latin typeface="等线 Light"/>
                <a:ea typeface="+mn-ea"/>
                <a:cs typeface="微软雅黑 Light" charset="0"/>
                <a:sym typeface="微软雅黑 Light" charset="0"/>
              </a:rPr>
              <a:t> </a:t>
            </a:r>
            <a:r>
              <a:rPr lang="zh-CN" altLang="en-US" sz="3200">
                <a:latin typeface="等线 Light"/>
                <a:ea typeface="+mn-ea"/>
                <a:cs typeface="微软雅黑 Light" charset="0"/>
              </a:rPr>
              <a:t>                        </a:t>
            </a:r>
            <a:endParaRPr lang="zh-CN" altLang="en-US" sz="3200" b="1">
              <a:latin typeface="等线 Light"/>
              <a:ea typeface="+mn-ea"/>
              <a:cs typeface="微软雅黑 Light" charset="0"/>
            </a:endParaRPr>
          </a:p>
          <a:p>
            <a:endParaRPr lang="zh-CN" altLang="en-US" sz="32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“可能被”</a:t>
            </a:r>
            <a:r>
              <a:rPr lang="en-US" altLang="zh-CN" sz="3200" b="1">
                <a:solidFill>
                  <a:srgbClr val="CC0000"/>
                </a:solidFill>
                <a:latin typeface="等线 Light"/>
                <a:ea typeface="+mn-ea"/>
              </a:rPr>
              <a:t>: </a:t>
            </a:r>
            <a:r>
              <a:rPr lang="zh-CN" altLang="en-US" sz="3200" b="1" u="sng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               </a:t>
            </a:r>
            <a:r>
              <a:rPr lang="zh-CN" altLang="en-US" sz="3200" b="1" u="sng">
                <a:latin typeface="等线 Light"/>
                <a:ea typeface="+mn-ea"/>
                <a:cs typeface="微软雅黑 Light" charset="0"/>
                <a:sym typeface="微软雅黑 Light" charset="0"/>
              </a:rPr>
              <a:t> </a:t>
            </a:r>
            <a:endParaRPr lang="zh-CN" altLang="en-US" sz="3200" b="1">
              <a:solidFill>
                <a:srgbClr val="CC0000"/>
              </a:solidFill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                                                                                         </a:t>
            </a:r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“</a:t>
            </a:r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能够被</a:t>
            </a:r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”</a:t>
            </a:r>
            <a:r>
              <a:rPr lang="en-US" altLang="zh-CN" sz="3200" b="1">
                <a:solidFill>
                  <a:srgbClr val="CC0000"/>
                </a:solidFill>
                <a:latin typeface="等线 Light"/>
                <a:ea typeface="+mn-ea"/>
              </a:rPr>
              <a:t>:</a:t>
            </a:r>
            <a:r>
              <a:rPr lang="zh-CN" altLang="en-US" sz="32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</a:t>
            </a:r>
            <a:r>
              <a:rPr lang="zh-CN" altLang="en-US" sz="2800" b="1" u="sng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                 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  <a:sym typeface="微软雅黑 Light" charset="0"/>
              </a:rPr>
              <a:t> </a:t>
            </a:r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                                            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                         </a:t>
            </a:r>
            <a:endParaRPr lang="zh-CN" altLang="en-US" sz="2800" b="1" u="sng">
              <a:latin typeface="等线 Light"/>
              <a:ea typeface="微软雅黑 Light"/>
            </a:endParaRPr>
          </a:p>
        </p:txBody>
      </p:sp>
      <p:sp>
        <p:nvSpPr>
          <p:cNvPr id="270338" name="文本框 2"/>
          <p:cNvSpPr txBox="1"/>
          <p:nvPr/>
        </p:nvSpPr>
        <p:spPr>
          <a:xfrm>
            <a:off x="3548063" y="679450"/>
            <a:ext cx="6053137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>
                <a:latin typeface="微软雅黑" charset="-122"/>
                <a:ea typeface="微软雅黑" charset="-122"/>
              </a:rPr>
              <a:t>根据</a:t>
            </a:r>
            <a:r>
              <a:rPr lang="en-US" altLang="zh-CN" sz="3200">
                <a:latin typeface="微软雅黑" charset="-122"/>
                <a:ea typeface="微软雅黑" charset="-122"/>
              </a:rPr>
              <a:t>“</a:t>
            </a:r>
            <a:r>
              <a:rPr lang="zh-CN" altLang="en-US" sz="3200">
                <a:latin typeface="微软雅黑" charset="-122"/>
                <a:ea typeface="微软雅黑" charset="-122"/>
              </a:rPr>
              <a:t>组合思维</a:t>
            </a:r>
            <a:r>
              <a:rPr lang="en-US" altLang="zh-CN" sz="3200">
                <a:latin typeface="微软雅黑" charset="-122"/>
                <a:ea typeface="微软雅黑" charset="-122"/>
              </a:rPr>
              <a:t>”</a:t>
            </a:r>
            <a:r>
              <a:rPr lang="zh-CN" altLang="en-US" sz="3200">
                <a:latin typeface="微软雅黑" charset="-122"/>
                <a:ea typeface="微软雅黑" charset="-122"/>
              </a:rPr>
              <a:t>挑战以下结构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361" name="文本框 1"/>
          <p:cNvSpPr txBox="1"/>
          <p:nvPr/>
        </p:nvSpPr>
        <p:spPr>
          <a:xfrm>
            <a:off x="2705100" y="803275"/>
            <a:ext cx="790733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“</a:t>
            </a:r>
            <a:r>
              <a:rPr lang="zh-CN" altLang="en-US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应该</a:t>
            </a:r>
            <a:r>
              <a:rPr lang="zh-CN" altLang="en-US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被</a:t>
            </a:r>
            <a:r>
              <a:rPr lang="en-US" altLang="zh-CN" sz="4800" b="1">
                <a:solidFill>
                  <a:srgbClr val="CC0000"/>
                </a:solidFill>
                <a:latin typeface="等线 Light"/>
                <a:ea typeface="+mn-ea"/>
              </a:rPr>
              <a:t>”</a:t>
            </a:r>
            <a:r>
              <a:rPr lang="zh-CN" altLang="zh-CN" sz="4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的结构推导</a:t>
            </a:r>
            <a:endParaRPr lang="zh-CN" altLang="zh-CN" sz="4800" b="1">
              <a:solidFill>
                <a:srgbClr val="CC0000"/>
              </a:solidFill>
              <a:latin typeface="等线 Light"/>
              <a:ea typeface="微软雅黑 Light"/>
            </a:endParaRPr>
          </a:p>
        </p:txBody>
      </p:sp>
      <p:sp>
        <p:nvSpPr>
          <p:cNvPr id="271362" name="文本框 2"/>
          <p:cNvSpPr txBox="1"/>
          <p:nvPr/>
        </p:nvSpPr>
        <p:spPr>
          <a:xfrm>
            <a:off x="1814513" y="2200275"/>
            <a:ext cx="8916987" cy="3636010"/>
          </a:xfrm>
          <a:prstGeom prst="rect">
            <a:avLst/>
          </a:prstGeom>
          <a:noFill/>
          <a:ln w="28575" cap="flat" cmpd="sng">
            <a:solidFill>
              <a:srgbClr val="7C7C7C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①应该    </a:t>
            </a:r>
            <a:r>
              <a:rPr lang="en-US" altLang="zh-CN" sz="3600" b="1">
                <a:latin typeface="等线 Light"/>
                <a:ea typeface="+mn-ea"/>
              </a:rPr>
              <a:t>should  do</a:t>
            </a:r>
            <a:endParaRPr lang="zh-CN" altLang="zh-CN" sz="36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60000"/>
              </a:lnSpc>
            </a:pPr>
            <a:r>
              <a:rPr lang="zh-CN" altLang="zh-CN" sz="3600" b="1">
                <a:latin typeface="等线 Light"/>
                <a:ea typeface="+mn-ea"/>
                <a:cs typeface="微软雅黑 Light" charset="0"/>
              </a:rPr>
              <a:t>②被              </a:t>
            </a:r>
            <a:r>
              <a:rPr lang="en-US" altLang="zh-CN" sz="3600" b="1">
                <a:latin typeface="等线 Light"/>
                <a:ea typeface="+mn-ea"/>
              </a:rPr>
              <a:t>be    done</a:t>
            </a:r>
          </a:p>
          <a:p>
            <a:pPr>
              <a:lnSpc>
                <a:spcPct val="160000"/>
              </a:lnSpc>
            </a:pPr>
            <a:r>
              <a:rPr lang="en-US" altLang="zh-CN" sz="3600" b="1">
                <a:latin typeface="等线 Light"/>
                <a:ea typeface="+mn-ea"/>
              </a:rPr>
              <a:t>         should   be    done</a:t>
            </a:r>
          </a:p>
          <a:p>
            <a:pPr>
              <a:lnSpc>
                <a:spcPct val="160000"/>
              </a:lnSpc>
            </a:pPr>
            <a:endParaRPr lang="en-US" altLang="zh-CN" sz="3600" b="1">
              <a:latin typeface="等线 Light"/>
              <a:ea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3378200" y="4010025"/>
            <a:ext cx="6561138" cy="142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加号 6"/>
          <p:cNvSpPr/>
          <p:nvPr/>
        </p:nvSpPr>
        <p:spPr>
          <a:xfrm>
            <a:off x="3829050" y="3600450"/>
            <a:ext cx="450850" cy="40957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385" name="文本框 1"/>
          <p:cNvSpPr txBox="1"/>
          <p:nvPr/>
        </p:nvSpPr>
        <p:spPr>
          <a:xfrm>
            <a:off x="1649413" y="981075"/>
            <a:ext cx="10010775" cy="43999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2800" b="1">
                <a:solidFill>
                  <a:srgbClr val="CC0000"/>
                </a:solidFill>
                <a:latin typeface="等线 Light"/>
                <a:ea typeface="+mn-ea"/>
                <a:cs typeface="微软雅黑 Light" charset="0"/>
              </a:rPr>
              <a:t>   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                        </a:t>
            </a:r>
          </a:p>
          <a:p>
            <a:r>
              <a:rPr lang="zh-CN" altLang="en-US" sz="2800" b="1">
                <a:latin typeface="微软雅黑" charset="-122"/>
                <a:ea typeface="微软雅黑" charset="-122"/>
              </a:rPr>
              <a:t>【例句</a:t>
            </a:r>
            <a:r>
              <a:rPr lang="en-US" altLang="zh-CN" sz="2800" b="1">
                <a:latin typeface="微软雅黑" charset="-122"/>
                <a:ea typeface="微软雅黑" charset="-122"/>
              </a:rPr>
              <a:t>1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】They </a:t>
            </a:r>
            <a:r>
              <a:rPr lang="zh-CN" altLang="en-US" sz="2800" b="1" u="sng">
                <a:latin typeface="微软雅黑" charset="-122"/>
                <a:ea typeface="微软雅黑" charset="-122"/>
              </a:rPr>
              <a:t>must water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 trees every day.   </a:t>
            </a:r>
          </a:p>
          <a:p>
            <a:r>
              <a:rPr lang="zh-CN" altLang="en-US" sz="28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→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  Trees  </a:t>
            </a:r>
            <a:r>
              <a:rPr lang="zh-CN" altLang="en-US" sz="2800" b="1" u="sng">
                <a:latin typeface="微软雅黑" charset="-122"/>
                <a:ea typeface="微软雅黑" charset="-122"/>
              </a:rPr>
              <a:t>         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（water） by them every day.</a:t>
            </a:r>
          </a:p>
          <a:p>
            <a:endParaRPr lang="zh-CN" altLang="en-US" sz="2800" b="1">
              <a:latin typeface="微软雅黑" charset="-122"/>
              <a:ea typeface="微软雅黑" charset="-122"/>
            </a:endParaRPr>
          </a:p>
          <a:p>
            <a:r>
              <a:rPr lang="zh-CN" altLang="en-US" sz="2800" b="1">
                <a:latin typeface="微软雅黑" charset="-122"/>
                <a:ea typeface="微软雅黑" charset="-122"/>
              </a:rPr>
              <a:t>                        </a:t>
            </a:r>
          </a:p>
          <a:p>
            <a:r>
              <a:rPr lang="zh-CN" altLang="en-US" sz="2800" b="1">
                <a:latin typeface="微软雅黑" charset="-122"/>
                <a:ea typeface="微软雅黑" charset="-122"/>
              </a:rPr>
              <a:t>【例句</a:t>
            </a:r>
            <a:r>
              <a:rPr lang="en-US" altLang="zh-CN" sz="2800" b="1">
                <a:latin typeface="微软雅黑" charset="-122"/>
                <a:ea typeface="微软雅黑" charset="-122"/>
              </a:rPr>
              <a:t>2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】We </a:t>
            </a:r>
            <a:r>
              <a:rPr lang="zh-CN" altLang="en-US" sz="2800" b="1" u="sng">
                <a:latin typeface="微软雅黑" charset="-122"/>
                <a:ea typeface="微软雅黑" charset="-122"/>
              </a:rPr>
              <a:t>should plant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 many more  trees.  </a:t>
            </a:r>
          </a:p>
          <a:p>
            <a:r>
              <a:rPr lang="zh-CN" altLang="en-US" sz="28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→</a:t>
            </a:r>
            <a:r>
              <a:rPr lang="zh-CN" altLang="en-US" sz="2800" b="1">
                <a:latin typeface="微软雅黑" charset="-122"/>
                <a:ea typeface="微软雅黑" charset="-122"/>
              </a:rPr>
              <a:t>  Many more trees</a:t>
            </a:r>
            <a:r>
              <a:rPr lang="zh-CN" altLang="en-US" sz="2800" b="1" u="sng">
                <a:latin typeface="微软雅黑" charset="-122"/>
                <a:ea typeface="微软雅黑" charset="-122"/>
              </a:rPr>
              <a:t>           </a:t>
            </a:r>
            <a:r>
              <a:rPr lang="zh-CN" altLang="en-US" sz="2800" b="1">
                <a:latin typeface="微软雅黑" charset="-122"/>
                <a:ea typeface="微软雅黑" charset="-122"/>
                <a:sym typeface="微软雅黑 Light" charset="0"/>
              </a:rPr>
              <a:t>（plant）.</a:t>
            </a:r>
            <a:r>
              <a:rPr lang="zh-CN" altLang="en-US" sz="2800" b="1" u="sng">
                <a:latin typeface="微软雅黑" charset="-122"/>
                <a:ea typeface="微软雅黑" charset="-122"/>
              </a:rPr>
              <a:t> </a:t>
            </a:r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             </a:t>
            </a:r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sz="2800" b="1" u="sng">
                <a:latin typeface="等线 Light"/>
                <a:ea typeface="+mn-ea"/>
                <a:cs typeface="微软雅黑 Light" charset="0"/>
              </a:rPr>
              <a:t>                       </a:t>
            </a:r>
            <a:endParaRPr lang="zh-CN" altLang="en-US" sz="2800" b="1" u="sng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https://d.book118.com/505132212333011121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2961,&quot;width&quot;:6465}"/>
  <p:tag name="REFSHAPE" val="637248276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灰度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渐变模板字体">
      <a:majorFont>
        <a:latin typeface="等线 Light"/>
        <a:ea typeface="微软雅黑" charset="-122"/>
        <a:cs typeface="Arial"/>
      </a:majorFont>
      <a:minorFont>
        <a:latin typeface="等线 Light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等线 Light</vt:lpstr>
      <vt:lpstr>微软雅黑</vt:lpstr>
      <vt:lpstr>微软雅黑 Light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2024-09-25T05:20:40.833</cp:lastPrinted>
  <dcterms:created xsi:type="dcterms:W3CDTF">2024-09-24T21:20:40Z</dcterms:created>
  <dcterms:modified xsi:type="dcterms:W3CDTF">2024-09-24T21:20:42Z</dcterms:modified>
</cp:coreProperties>
</file>