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" ContentType="application/msword"/>
  <Default Extension="png" ContentType="image/png"/>
  <Default Extension="gif" ContentType="image/gi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5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6" r:id="rId29"/>
  </p:sldIdLst>
  <p:sldSz cx="9144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628BE-458E-4B69-A2DF-1E531E7A8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1C291-35CA-4135-A5AB-E140B9D88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FF318-E54C-4543-93B5-BD75A407E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AC367-6363-4E1E-AE67-04986BA8C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C1849C-0E5C-424C-AEAC-0DAD97C1F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13083D-D64D-4152-98CC-0C30C57C8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EDE4E8-5307-4A1C-9FFB-FE2BB2FCE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3F7FE-F6BF-4129-A42C-26395B25C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2FE81-9A46-4BC6-B746-2F5BAA4F6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9BF51-9BF9-463B-82EA-67F939781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1E4BE-7344-4B3D-8C6E-8EC1D4E7B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3544CB7-30EF-4249-AD1A-77EC5867B7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C231346B-16A4-4D35-8578-FE40F038A2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148F735-E29D-4D23-A98A-40F1DD35BC5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0AF63F7-5878-4BDB-B992-88DAD0BA28F2}" type="hfDateTime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396063D-968A-4519-9351-E4561544764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5AF6CDA-1DE1-448D-AC80-573922D9C0D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A67177-BBFE-4893-BFB8-B98334672D38}" type="slidenum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5B4B0DD-E626-4DBE-8D61-3BE72DD17F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2D5CB0A-758F-485E-81B1-DDFAFB8928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148F735-E29D-4D23-A98A-40F1DD35BC5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0AF63F7-5878-4BDB-B992-88DAD0BA28F2}" type="hfDateTime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396063D-968A-4519-9351-E4561544764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5AF6CDA-1DE1-448D-AC80-573922D9C0D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A67177-BBFE-4893-BFB8-B98334672D38}" type="slidenum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8E14A17-E328-4140-9381-522FEE25E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E5C6A89E-C151-4461-98D5-38C70A93DB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148F735-E29D-4D23-A98A-40F1DD35BC5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0AF63F7-5878-4BDB-B992-88DAD0BA28F2}" type="hfDateTime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396063D-968A-4519-9351-E4561544764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5AF6CDA-1DE1-448D-AC80-573922D9C0D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A67177-BBFE-4893-BFB8-B98334672D38}" type="slidenum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61A016F-FC36-4AE4-A3F8-01F8F94F6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3E8504A-3764-4A94-B5DF-36673C1A1F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B3626FE6-F722-4302-8CA4-C4FF88826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148F735-E29D-4D23-A98A-40F1DD35BC5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0AF63F7-5878-4BDB-B992-88DAD0BA28F2}" type="hfDateTime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396063D-968A-4519-9351-E4561544764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5AF6CDA-1DE1-448D-AC80-573922D9C0D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A67177-BBFE-4893-BFB8-B98334672D38}" type="slidenum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0B50E69-4BC0-4B8F-9B9E-191448E5E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32691C54-63BE-4913-A336-215580E525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F854C16B-8064-4340-9686-5B29823D06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2ED1A5A0-BC6F-4DCA-AF74-213633481E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019C638F-50A7-49FA-B6A4-413571BF76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C148F735-E29D-4D23-A98A-40F1DD35BC5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0AF63F7-5878-4BDB-B992-88DAD0BA28F2}" type="hfDateTime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6396063D-968A-4519-9351-E4561544764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25AF6CDA-1DE1-448D-AC80-573922D9C0D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A67177-BBFE-4893-BFB8-B98334672D38}" type="slidenum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1FE1806-09C1-4BC7-949E-63F5D37349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C148F735-E29D-4D23-A98A-40F1DD35BC5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0AF63F7-5878-4BDB-B992-88DAD0BA28F2}" type="hfDateTime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6396063D-968A-4519-9351-E4561544764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25AF6CDA-1DE1-448D-AC80-573922D9C0D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A67177-BBFE-4893-BFB8-B98334672D38}" type="slidenum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C148F735-E29D-4D23-A98A-40F1DD35BC5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0AF63F7-5878-4BDB-B992-88DAD0BA28F2}" type="hfDateTime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6396063D-968A-4519-9351-E4561544764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25AF6CDA-1DE1-448D-AC80-573922D9C0D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A67177-BBFE-4893-BFB8-B98334672D38}" type="slidenum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0537360-5529-4495-9725-B196DBB9A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1F591A8-4EDB-486E-879B-AF6F832A1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E49B655F-4F4F-4AB3-B91E-AE4923B4D9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148F735-E29D-4D23-A98A-40F1DD35BC5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0AF63F7-5878-4BDB-B992-88DAD0BA28F2}" type="hfDateTime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396063D-968A-4519-9351-E4561544764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5AF6CDA-1DE1-448D-AC80-573922D9C0D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A67177-BBFE-4893-BFB8-B98334672D38}" type="slidenum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61601FF-FE08-4485-9CE3-FD351B5C2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F0E8441A-AE18-4112-803E-711E727697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84B2F471-2CB9-43F9-BE5C-F44B4F89A1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148F735-E29D-4D23-A98A-40F1DD35BC5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0AF63F7-5878-4BDB-B992-88DAD0BA28F2}" type="hfDateTime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396063D-968A-4519-9351-E4561544764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5AF6CDA-1DE1-448D-AC80-573922D9C0D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A67177-BBFE-4893-BFB8-B98334672D38}" type="slidenum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6757A4B-CA49-460D-A495-59F7FE04A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A97B82FA-23E7-4EDC-8F64-962CAD8176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148F735-E29D-4D23-A98A-40F1DD35BC5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0AF63F7-5878-4BDB-B992-88DAD0BA28F2}" type="hfDateTime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396063D-968A-4519-9351-E4561544764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5AF6CDA-1DE1-448D-AC80-573922D9C0D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A67177-BBFE-4893-BFB8-B98334672D38}" type="slidenum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11324CC3-1676-4C30-84E7-FB717C5ACA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3620E3C1-CB36-4D1D-A7C0-8075BA316E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148F735-E29D-4D23-A98A-40F1DD35BC5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0AF63F7-5878-4BDB-B992-88DAD0BA28F2}" type="hfDateTime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396063D-968A-4519-9351-E4561544764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5AF6CDA-1DE1-448D-AC80-573922D9C0D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A67177-BBFE-4893-BFB8-B98334672D38}" type="slidenum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769E437-F8DF-4A39-A7CE-682A0A9B2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043AA66B-9183-4646-8EC5-367D1C746CE8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7031FB76-76D1-4EB2-9C74-CD96D60BAD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148F735-E29D-4D23-A98A-40F1DD35BC5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0AF63F7-5878-4BDB-B992-88DAD0BA28F2}" type="hfDateTime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396063D-968A-4519-9351-E4561544764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5AF6CDA-1DE1-448D-AC80-573922D9C0D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A67177-BBFE-4893-BFB8-B98334672D38}" type="slidenum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026" name="Rectangle 2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Rectangle 3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C148F735-E29D-4D23-A98A-40F1DD35BC51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0AF63F7-5878-4BDB-B992-88DAD0BA28F2}" type="hfDateTime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6396063D-968A-4519-9351-E45615447644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25AF6CDA-1DE1-448D-AC80-573922D9C0DA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A67177-BBFE-4893-BFB8-B98334672D38}" type="slidenum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kern="1200" baseline="0">
          <a:solidFill>
            <a:schemeClr val="tx2"/>
          </a:solidFill>
          <a:effectLst/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gif" /><Relationship Id="rId3" Type="http://schemas.openxmlformats.org/officeDocument/2006/relationships/image" Target="../media/image7.gif" /><Relationship Id="rId4" Type="http://schemas.openxmlformats.org/officeDocument/2006/relationships/slide" Target="slide4.xml" TargetMode="In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audio" Target="NUL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1.doc" TargetMode="Internal" /><Relationship Id="rId3" Type="http://schemas.openxmlformats.org/officeDocument/2006/relationships/image" Target="../media/image9.emf" /><Relationship Id="rId4" Type="http://schemas.openxmlformats.org/officeDocument/2006/relationships/vmlDrawing" Target="../drawings/vmlDrawing1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0003013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074" name="标题 1" title=""/>
          <p:cNvSpPr>
            <a:spLocks noGrp="1"/>
          </p:cNvSpPr>
          <p:nvPr>
            <p:ph type="ctrTitle" idx="4294967295"/>
          </p:nvPr>
        </p:nvSpPr>
        <p:spPr>
          <a:xfrm>
            <a:off x="176213" y="1143000"/>
            <a:ext cx="9004300" cy="52578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itchFamily="2" charset="-122"/>
              </a:defRPr>
            </a:lvl1pPr>
          </a:lstStyle>
          <a:p>
            <a:pPr lvl="0" algn="l" eaLnBrk="1" hangingPunct="1"/>
            <a:r>
              <a:rPr lang="en-US" altLang="zh-CN" sz="4000"/>
              <a:t>       </a:t>
            </a:r>
            <a:r>
              <a:rPr lang="zh-CN" altLang="en-US" sz="3600" b="1"/>
              <a:t>在飘着秦风楚雨的历史天空下，一位踽踽</a:t>
            </a:r>
            <a:r>
              <a:rPr lang="en-US" altLang="zh-CN" sz="3600" b="1"/>
              <a:t>(</a:t>
            </a:r>
            <a:r>
              <a:rPr lang="en-US" altLang="zh-CN" b="1">
                <a:solidFill>
                  <a:schemeClr val="accent2"/>
                </a:solidFill>
              </a:rPr>
              <a:t>jǔ jǔ)</a:t>
            </a:r>
            <a:r>
              <a:rPr lang="zh-CN" altLang="en-US" sz="3600" b="1"/>
              <a:t>独行的歌者唱着“路漫漫其修远兮，吾将上下而求索”，但没落的楚王朝已不是他那枯瘦的双肩所能支撑的。当楚国化作一缕云烟时，他纵身一跃定格为汨罗江的一道风景。在他纵身一跃之前，他那伟大的灵 魂又在思索着什么呢 ？ 今天我们来学习屈原的</a:t>
            </a:r>
            <a:r>
              <a:rPr lang="en-US" altLang="zh-CN" sz="3600" b="1"/>
              <a:t>《</a:t>
            </a:r>
            <a:r>
              <a:rPr lang="zh-CN" altLang="en-US" sz="3600" b="1"/>
              <a:t>离骚</a:t>
            </a:r>
            <a:r>
              <a:rPr lang="en-US" altLang="zh-CN" sz="3600" b="1"/>
              <a:t>》</a:t>
            </a:r>
            <a:r>
              <a:rPr lang="zh-CN" altLang="en-US" sz="3600" b="1"/>
              <a:t>。</a:t>
            </a:r>
            <a:endParaRPr lang="zh-CN" altLang="en-US" sz="3600" b="1"/>
          </a:p>
        </p:txBody>
      </p:sp>
      <p:sp>
        <p:nvSpPr>
          <p:cNvPr id="3075" name="副标题 2" title="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en-US" altLang="zh-CN">
                <a:solidFill>
                  <a:srgbClr val="898989"/>
                </a:solidFill>
              </a:rPr>
              <a:t>   </a:t>
            </a:r>
            <a:endParaRPr lang="en-US" altLang="zh-CN">
              <a:solidFill>
                <a:srgbClr val="898989"/>
              </a:solidFill>
            </a:endParaRPr>
          </a:p>
        </p:txBody>
      </p:sp>
      <p:sp>
        <p:nvSpPr>
          <p:cNvPr id="3076" name="标题 1" title=""/>
          <p:cNvSpPr>
            <a:spLocks noGrp="1"/>
          </p:cNvSpPr>
          <p:nvPr/>
        </p:nvSpPr>
        <p:spPr>
          <a:xfrm>
            <a:off x="566738" y="-17462"/>
            <a:ext cx="7772400" cy="15128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6000">
                <a:solidFill>
                  <a:srgbClr val="FF0000"/>
                </a:solidFill>
                <a:latin typeface="Calibri" pitchFamily="34" charset="0"/>
                <a:ea typeface="黑体" pitchFamily="49" charset="-122"/>
              </a:rPr>
              <a:t>导入</a:t>
            </a:r>
            <a:endParaRPr lang="zh-CN" altLang="en-US" sz="6000">
              <a:solidFill>
                <a:srgbClr val="FF0000"/>
              </a:solidFill>
              <a:latin typeface="Calibri" pitchFamily="34" charset="0"/>
              <a:ea typeface="黑体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4098" name="Text Box 2" title=""/>
          <p:cNvSpPr txBox="1"/>
          <p:nvPr/>
        </p:nvSpPr>
        <p:spPr>
          <a:xfrm>
            <a:off x="3200400" y="4419600"/>
            <a:ext cx="2895600" cy="6413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zh-CN" altLang="en-US" sz="3600">
                <a:latin typeface="Times New Roman" pitchFamily="18" charset="0"/>
              </a:rPr>
              <a:t>       </a:t>
            </a:r>
            <a:endParaRPr kumimoji="1" lang="zh-CN" altLang="en-US" sz="4000">
              <a:latin typeface="Times New Roman" pitchFamily="18" charset="0"/>
            </a:endParaRPr>
          </a:p>
        </p:txBody>
      </p:sp>
      <p:pic>
        <p:nvPicPr>
          <p:cNvPr id="4099" name="Picture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343525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100" name="Text Box 4" title=""/>
          <p:cNvSpPr txBox="1"/>
          <p:nvPr/>
        </p:nvSpPr>
        <p:spPr>
          <a:xfrm>
            <a:off x="419100" y="836613"/>
            <a:ext cx="1524000" cy="54006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vert="vert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zh-CN" altLang="en-US" sz="4400" b="1">
                <a:solidFill>
                  <a:srgbClr val="FF0000"/>
                </a:solidFill>
                <a:latin typeface="Times New Roman" pitchFamily="18" charset="0"/>
                <a:ea typeface="华文行楷" pitchFamily="2" charset="-122"/>
              </a:rPr>
              <a:t>路漫漫其修远兮，    吾将上下而求索。</a:t>
            </a:r>
            <a:endParaRPr kumimoji="1" lang="zh-CN" altLang="en-US" sz="4400" b="1">
              <a:solidFill>
                <a:srgbClr val="FF0000"/>
              </a:solidFill>
              <a:latin typeface="Times New Roman" pitchFamily="18" charset="0"/>
              <a:ea typeface="华文行楷" pitchFamily="2" charset="-122"/>
            </a:endParaRPr>
          </a:p>
        </p:txBody>
      </p:sp>
      <p:sp>
        <p:nvSpPr>
          <p:cNvPr id="4101" name="Text Box 5" title=""/>
          <p:cNvSpPr txBox="1"/>
          <p:nvPr/>
        </p:nvSpPr>
        <p:spPr>
          <a:xfrm>
            <a:off x="6156325" y="3357563"/>
            <a:ext cx="915988" cy="295116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vert="vert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zh-CN" altLang="en-US" sz="4800" b="1">
                <a:solidFill>
                  <a:srgbClr val="FF3300"/>
                </a:solidFill>
                <a:latin typeface="Times New Roman" pitchFamily="18" charset="0"/>
                <a:ea typeface="华文隶书" pitchFamily="2" charset="-122"/>
              </a:rPr>
              <a:t>屈原</a:t>
            </a:r>
            <a:endParaRPr kumimoji="1" lang="zh-CN" altLang="en-US" sz="4800" b="1">
              <a:solidFill>
                <a:srgbClr val="FF3300"/>
              </a:solidFill>
              <a:latin typeface="Times New Roman" pitchFamily="18" charset="0"/>
              <a:ea typeface="华文隶书" pitchFamily="2" charset="-122"/>
            </a:endParaRPr>
          </a:p>
        </p:txBody>
      </p:sp>
      <p:sp>
        <p:nvSpPr>
          <p:cNvPr id="4102" name="Text Box 6" title=""/>
          <p:cNvSpPr txBox="1"/>
          <p:nvPr/>
        </p:nvSpPr>
        <p:spPr>
          <a:xfrm>
            <a:off x="5867400" y="1530350"/>
            <a:ext cx="733425" cy="532765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vert="vert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zh-CN" altLang="en-US" sz="3600">
                <a:latin typeface="华文行楷" pitchFamily="2" charset="-122"/>
                <a:ea typeface="华文行楷" pitchFamily="2" charset="-122"/>
              </a:rPr>
              <a:t> </a:t>
            </a:r>
            <a:endParaRPr kumimoji="1" lang="zh-CN" altLang="en-US" sz="3600">
              <a:latin typeface="华文行楷" pitchFamily="2" charset="-122"/>
              <a:ea typeface="华文行楷" pitchFamily="2" charset="-122"/>
            </a:endParaRPr>
          </a:p>
        </p:txBody>
      </p:sp>
      <p:sp>
        <p:nvSpPr>
          <p:cNvPr id="4103" name="WordArt 7" title="">
            <a:extLst>
              <a:ext uri="{FF2B5EF4-FFF2-40B4-BE49-F238E27FC236}">
                <a16:creationId xmlns:a16="http://schemas.microsoft.com/office/drawing/2014/main" id="{E0C288E7-1896-45ED-A6E5-60A5ADDD14AC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 rot="5400000">
            <a:off x="6521450" y="1479550"/>
            <a:ext cx="3086100" cy="1079500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vert="wordArtVert" wrap="none" numCol="1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6000" b="1" i="0" u="none" strike="noStrike" kern="10" cap="none" spc="0" normalizeH="0" baseline="0" noProof="0">
                <a:ln w="9525" cap="sq">
                  <a:solidFill>
                    <a:srgbClr val="FFFF00"/>
                  </a:solidFill>
                  <a:round/>
                  <a:headEnd type="none" w="sm" len="sm"/>
                  <a:tailEnd type="none" w="sm" len="sm"/>
                </a:ln>
                <a:solidFill>
                  <a:srgbClr val="0000FF"/>
                </a:solidFill>
                <a:effectLst/>
                <a:uLnTx/>
                <a:uFillTx/>
                <a:latin typeface="华文新魏" pitchFamily="2" charset="-122"/>
                <a:ea typeface="华文新魏" panose="02010800040101010101" pitchFamily="2" charset="-122"/>
                <a:cs typeface="+mn-cs"/>
              </a:rPr>
              <a:t>《</a:t>
            </a:r>
            <a:r>
              <a:rPr kumimoji="0" lang="zh-CN" altLang="en-US" sz="6000" b="1" i="0" u="none" strike="noStrike" kern="10" cap="none" spc="0" normalizeH="0" baseline="0" noProof="0">
                <a:ln w="9525" cap="sq">
                  <a:solidFill>
                    <a:srgbClr val="FFFF00"/>
                  </a:solidFill>
                  <a:round/>
                  <a:headEnd type="none" w="sm" len="sm"/>
                  <a:tailEnd type="none" w="sm" len="sm"/>
                </a:ln>
                <a:solidFill>
                  <a:srgbClr val="0000FF"/>
                </a:solidFill>
                <a:effectLst/>
                <a:uLnTx/>
                <a:uFillTx/>
                <a:latin typeface="华文新魏" pitchFamily="2" charset="-122"/>
                <a:ea typeface="华文新魏" panose="02010800040101010101" pitchFamily="2" charset="-122"/>
                <a:cs typeface="+mn-cs"/>
              </a:rPr>
              <a:t>离骚</a:t>
            </a:r>
            <a:r>
              <a:rPr kumimoji="0" lang="en-US" altLang="zh-CN" sz="6000" b="1" i="0" u="none" strike="noStrike" kern="10" cap="none" spc="0" normalizeH="0" baseline="0" noProof="0">
                <a:ln w="9525" cap="sq">
                  <a:solidFill>
                    <a:srgbClr val="FFFF00"/>
                  </a:solidFill>
                  <a:round/>
                  <a:headEnd type="none" w="sm" len="sm"/>
                  <a:tailEnd type="none" w="sm" len="sm"/>
                </a:ln>
                <a:solidFill>
                  <a:srgbClr val="0000FF"/>
                </a:solidFill>
                <a:effectLst/>
                <a:uLnTx/>
                <a:uFillTx/>
                <a:latin typeface="华文新魏" pitchFamily="2" charset="-122"/>
                <a:ea typeface="华文新魏" panose="02010800040101010101" pitchFamily="2" charset="-122"/>
                <a:cs typeface="+mn-cs"/>
              </a:rPr>
              <a:t>》</a:t>
            </a:r>
            <a:endParaRPr kumimoji="0" lang="zh-CN" altLang="en-US" sz="6000" b="1" i="0" u="none" strike="noStrike" kern="10" cap="none" spc="0" normalizeH="0" baseline="0" noProof="0">
              <a:ln w="9525" cap="sq">
                <a:solidFill>
                  <a:srgbClr val="FFFF00"/>
                </a:solidFill>
                <a:round/>
                <a:headEnd type="none" w="sm" len="sm"/>
                <a:tailEnd type="none" w="sm" len="sm"/>
              </a:ln>
              <a:solidFill>
                <a:srgbClr val="0000FF"/>
              </a:solidFill>
              <a:effectLst/>
              <a:uLnTx/>
              <a:uFillTx/>
              <a:latin typeface="华文新魏" pitchFamily="2" charset="-122"/>
              <a:ea typeface="华文新魏" panose="0201080004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ur="1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5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tsTypes=""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/>
              <a:t>第一课时</a:t>
            </a:r>
            <a:endParaRPr lang="zh-CN" altLang="en-US"/>
          </a:p>
        </p:txBody>
      </p:sp>
      <p:sp>
        <p:nvSpPr>
          <p:cNvPr id="5123" name="Rectangle 3" title=""/>
          <p:cNvSpPr>
            <a:spLocks noGrp="1"/>
          </p:cNvSpPr>
          <p:nvPr>
            <p:ph type="body" idx="4294967295"/>
          </p:nvPr>
        </p:nvSpPr>
        <p:spPr>
          <a:xfrm>
            <a:off x="457200" y="1295400"/>
            <a:ext cx="8382000" cy="525780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buNone/>
            </a:pPr>
            <a:r>
              <a:rPr lang="zh-CN" altLang="en-US" sz="6000">
                <a:solidFill>
                  <a:srgbClr val="FF0000"/>
                </a:solidFill>
                <a:latin typeface="Calibri" pitchFamily="34" charset="0"/>
                <a:ea typeface="黑体" pitchFamily="49" charset="-122"/>
              </a:rPr>
              <a:t>一、学习目标</a:t>
            </a:r>
            <a:endParaRPr lang="zh-CN" altLang="en-US" sz="6000">
              <a:solidFill>
                <a:srgbClr val="FF0000"/>
              </a:solidFill>
              <a:latin typeface="Calibri" pitchFamily="34" charset="0"/>
              <a:ea typeface="黑体" pitchFamily="49" charset="-122"/>
            </a:endParaRPr>
          </a:p>
          <a:p>
            <a:pPr lvl="0" eaLnBrk="1" hangingPunct="1">
              <a:spcBef>
                <a:spcPct val="50000"/>
              </a:spcBef>
              <a:buNone/>
            </a:pPr>
            <a:r>
              <a:rPr lang="en-US" altLang="zh-CN" sz="5400" b="1">
                <a:latin typeface="黑体" pitchFamily="49" charset="-122"/>
                <a:ea typeface="黑体" pitchFamily="49" charset="-122"/>
              </a:rPr>
              <a:t>1</a:t>
            </a:r>
            <a:r>
              <a:rPr lang="zh-CN" altLang="en-US" sz="5400" b="1">
                <a:latin typeface="黑体" pitchFamily="49" charset="-122"/>
                <a:ea typeface="黑体" pitchFamily="49" charset="-122"/>
              </a:rPr>
              <a:t>．学习掌握有关屈原和楚辞的文学知识</a:t>
            </a:r>
            <a:endParaRPr lang="zh-CN" altLang="en-US" sz="5400" b="1">
              <a:latin typeface="黑体" pitchFamily="49" charset="-122"/>
              <a:ea typeface="黑体" pitchFamily="49" charset="-122"/>
            </a:endParaRPr>
          </a:p>
          <a:p>
            <a:pPr lvl="0" eaLnBrk="1" hangingPunct="1">
              <a:spcBef>
                <a:spcPct val="50000"/>
              </a:spcBef>
              <a:buNone/>
            </a:pPr>
            <a:r>
              <a:rPr lang="en-US" altLang="zh-CN" sz="5400" b="1">
                <a:latin typeface="黑体" pitchFamily="49" charset="-122"/>
                <a:ea typeface="黑体" pitchFamily="49" charset="-122"/>
              </a:rPr>
              <a:t>2</a:t>
            </a:r>
            <a:r>
              <a:rPr lang="zh-CN" altLang="en-US" sz="5400" b="1">
                <a:latin typeface="黑体" pitchFamily="49" charset="-122"/>
                <a:ea typeface="黑体" pitchFamily="49" charset="-122"/>
              </a:rPr>
              <a:t>．学习第一段（掌握文言实词、虚词、句式）</a:t>
            </a:r>
            <a:endParaRPr lang="zh-CN" altLang="en-US" sz="5400" b="1">
              <a:latin typeface="黑体" pitchFamily="49" charset="-122"/>
              <a:ea typeface="黑体" pitchFamily="49" charset="-122"/>
            </a:endParaRPr>
          </a:p>
          <a:p>
            <a:pPr lvl="0" eaLnBrk="1" hangingPunct="1">
              <a:buNone/>
            </a:pPr>
            <a:endParaRPr lang="zh-CN" altLang="en-US" sz="5400">
              <a:solidFill>
                <a:srgbClr val="FF0000"/>
              </a:solidFill>
              <a:latin typeface="Calibri" pitchFamily="34" charset="0"/>
              <a:ea typeface="黑体" pitchFamily="49" charset="-122"/>
            </a:endParaRPr>
          </a:p>
          <a:p>
            <a:pPr lvl="0" eaLnBrk="1" hangingPunct="1">
              <a:buNone/>
            </a:pPr>
            <a:endParaRPr lang="zh-CN" altLang="en-US" sz="44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3" title=""/>
          <p:cNvSpPr>
            <a:spLocks noGrp="1"/>
          </p:cNvSpPr>
          <p:nvPr>
            <p:ph type="body" idx="4294967295"/>
          </p:nvPr>
        </p:nvSpPr>
        <p:spPr>
          <a:xfrm>
            <a:off x="457200" y="1295400"/>
            <a:ext cx="8382000" cy="525780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buNone/>
            </a:pPr>
            <a:r>
              <a:rPr lang="zh-CN" altLang="en-US" sz="6000">
                <a:solidFill>
                  <a:srgbClr val="FF0000"/>
                </a:solidFill>
                <a:latin typeface="Calibri" pitchFamily="34" charset="0"/>
                <a:ea typeface="黑体" pitchFamily="49" charset="-122"/>
              </a:rPr>
              <a:t>二、问题导学</a:t>
            </a:r>
            <a:endParaRPr lang="zh-CN" altLang="en-US" sz="6000">
              <a:solidFill>
                <a:srgbClr val="FF0000"/>
              </a:solidFill>
              <a:latin typeface="Calibri" pitchFamily="34" charset="0"/>
              <a:ea typeface="黑体" pitchFamily="49" charset="-122"/>
            </a:endParaRPr>
          </a:p>
          <a:p>
            <a:pPr lvl="0" eaLnBrk="1" hangingPunct="1">
              <a:spcBef>
                <a:spcPct val="50000"/>
              </a:spcBef>
              <a:buNone/>
            </a:pPr>
            <a:r>
              <a:rPr lang="en-US" altLang="zh-CN" sz="5400" b="1">
                <a:latin typeface="黑体" pitchFamily="49" charset="-122"/>
                <a:ea typeface="黑体" pitchFamily="49" charset="-122"/>
              </a:rPr>
              <a:t>1</a:t>
            </a:r>
            <a:r>
              <a:rPr lang="zh-CN" altLang="en-US" sz="5400" b="1">
                <a:latin typeface="黑体" pitchFamily="49" charset="-122"/>
                <a:ea typeface="黑体" pitchFamily="49" charset="-122"/>
              </a:rPr>
              <a:t>．屈原和楚辞的文学知识</a:t>
            </a:r>
            <a:endParaRPr lang="zh-CN" altLang="en-US" sz="5400" b="1">
              <a:latin typeface="黑体" pitchFamily="49" charset="-122"/>
              <a:ea typeface="黑体" pitchFamily="49" charset="-122"/>
            </a:endParaRPr>
          </a:p>
          <a:p>
            <a:pPr lvl="0" eaLnBrk="1" hangingPunct="1">
              <a:spcBef>
                <a:spcPct val="50000"/>
              </a:spcBef>
              <a:buNone/>
            </a:pPr>
            <a:r>
              <a:rPr lang="en-US" altLang="zh-CN" sz="5400" b="1">
                <a:latin typeface="黑体" pitchFamily="49" charset="-122"/>
                <a:ea typeface="黑体" pitchFamily="49" charset="-122"/>
              </a:rPr>
              <a:t>2</a:t>
            </a:r>
            <a:r>
              <a:rPr lang="zh-CN" altLang="en-US" sz="5400" b="1">
                <a:latin typeface="黑体" pitchFamily="49" charset="-122"/>
                <a:ea typeface="黑体" pitchFamily="49" charset="-122"/>
              </a:rPr>
              <a:t>．掌握第一段中重要的文言实词、虚词、句式</a:t>
            </a:r>
            <a:endParaRPr lang="zh-CN" altLang="en-US" sz="5400" b="1">
              <a:latin typeface="黑体" pitchFamily="49" charset="-122"/>
              <a:ea typeface="黑体" pitchFamily="49" charset="-122"/>
            </a:endParaRPr>
          </a:p>
          <a:p>
            <a:pPr lvl="0" eaLnBrk="1" hangingPunct="1">
              <a:buNone/>
            </a:pPr>
            <a:endParaRPr lang="zh-CN" altLang="en-US" sz="5400">
              <a:solidFill>
                <a:srgbClr val="FF0000"/>
              </a:solidFill>
              <a:latin typeface="Calibri" pitchFamily="34" charset="0"/>
              <a:ea typeface="黑体" pitchFamily="49" charset="-122"/>
            </a:endParaRPr>
          </a:p>
          <a:p>
            <a:pPr lvl="0" eaLnBrk="1" hangingPunct="1">
              <a:buNone/>
            </a:pPr>
            <a:endParaRPr lang="zh-CN" altLang="en-US" sz="44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 title="">
            <a:extLst>
              <a:ext uri="{FF2B5EF4-FFF2-40B4-BE49-F238E27FC236}">
                <a16:creationId xmlns:a16="http://schemas.microsoft.com/office/drawing/2014/main" id="{3D070A30-7EFD-4205-A594-E085F1C1E77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292725" y="260350"/>
            <a:ext cx="3394075" cy="850900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>
                  <a:outerShdw algn="ctr" dir="18900000" dist="107763" rotWithShape="0">
                    <a:schemeClr val="bg2">
                      <a:alpha val="50000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marL="0" lvl="0" indent="0" eaLnBrk="1" hangingPunct="0"/>
            <a:r>
              <a:rPr lang="zh-CN" altLang="en-US" sz="4000" spc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隶书" panose="02010509060101010101" pitchFamily="49" charset="-122"/>
              </a:rPr>
              <a:t>一、屈原简介</a:t>
            </a:r>
            <a:endParaRPr lang="zh-CN" altLang="en-US" sz="400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隶书" panose="02010509060101010101" pitchFamily="49" charset="-122"/>
            </a:endParaRPr>
          </a:p>
        </p:txBody>
      </p:sp>
      <p:pic>
        <p:nvPicPr>
          <p:cNvPr id="7171" name="Picture 3" title=""/>
          <p:cNvPicPr>
            <a:picLocks noChangeAspect="1"/>
          </p:cNvPicPr>
          <p:nvPr>
            <p:ph sz="half" idx="2"/>
          </p:nvPr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486400" y="1295400"/>
            <a:ext cx="3095625" cy="52562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sp>
        <p:nvSpPr>
          <p:cNvPr id="7172" name="Text Box 4" title=""/>
          <p:cNvSpPr txBox="1"/>
          <p:nvPr/>
        </p:nvSpPr>
        <p:spPr>
          <a:xfrm>
            <a:off x="762000" y="685800"/>
            <a:ext cx="4267200" cy="3667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endParaRPr lang="zh-CN" altLang="en-US" sz="1800"/>
          </a:p>
        </p:txBody>
      </p:sp>
      <p:sp>
        <p:nvSpPr>
          <p:cNvPr id="7173" name="Text Box 5" title=""/>
          <p:cNvSpPr txBox="1"/>
          <p:nvPr/>
        </p:nvSpPr>
        <p:spPr>
          <a:xfrm>
            <a:off x="381000" y="136525"/>
            <a:ext cx="4495800" cy="6721475"/>
          </a:xfrm>
          <a:prstGeom prst="rect">
            <a:avLst/>
          </a:prstGeom>
          <a:noFill/>
          <a:ln>
            <a:solidFill>
              <a:srgbClr val="800000"/>
            </a:solidFill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zh-CN" altLang="en-US" sz="2400" b="1">
                <a:solidFill>
                  <a:srgbClr val="0033CC"/>
                </a:solidFill>
                <a:latin typeface="华文新魏" pitchFamily="2" charset="-122"/>
                <a:ea typeface="华文新魏" panose="02010800040101010101" pitchFamily="2" charset="-122"/>
              </a:rPr>
              <a:t>    </a:t>
            </a:r>
            <a:r>
              <a:rPr lang="zh-CN" altLang="en-US" sz="2800" b="1">
                <a:solidFill>
                  <a:srgbClr val="0033CC"/>
                </a:solidFill>
                <a:latin typeface="华文新魏" pitchFamily="2" charset="-122"/>
                <a:ea typeface="华文新魏" panose="02010800040101010101" pitchFamily="2" charset="-122"/>
              </a:rPr>
              <a:t>屈原：战国末期楚国人，杰出</a:t>
            </a:r>
            <a:r>
              <a:rPr lang="zh-CN" altLang="en-US" sz="2800" b="1">
                <a:solidFill>
                  <a:srgbClr val="CC3300"/>
                </a:solidFill>
                <a:latin typeface="华文新魏" pitchFamily="2" charset="-122"/>
                <a:ea typeface="华文新魏" panose="02010800040101010101" pitchFamily="2" charset="-122"/>
              </a:rPr>
              <a:t>政治家</a:t>
            </a:r>
            <a:r>
              <a:rPr lang="zh-CN" altLang="en-US" sz="2800" b="1">
                <a:solidFill>
                  <a:srgbClr val="0033CC"/>
                </a:solidFill>
                <a:latin typeface="华文新魏" pitchFamily="2" charset="-122"/>
                <a:ea typeface="华文新魏" panose="02010800040101010101" pitchFamily="2" charset="-122"/>
              </a:rPr>
              <a:t>和</a:t>
            </a:r>
            <a:r>
              <a:rPr lang="zh-CN" altLang="en-US" sz="2800" b="1">
                <a:solidFill>
                  <a:srgbClr val="CC3300"/>
                </a:solidFill>
                <a:latin typeface="华文新魏" pitchFamily="2" charset="-122"/>
                <a:ea typeface="华文新魏" panose="02010800040101010101" pitchFamily="2" charset="-122"/>
              </a:rPr>
              <a:t>爱国诗人</a:t>
            </a:r>
            <a:r>
              <a:rPr lang="zh-CN" altLang="en-US" sz="2800" b="1">
                <a:solidFill>
                  <a:srgbClr val="0033CC"/>
                </a:solidFill>
                <a:latin typeface="华文新魏" pitchFamily="2" charset="-122"/>
                <a:ea typeface="华文新魏" panose="02010800040101010101" pitchFamily="2" charset="-122"/>
              </a:rPr>
              <a:t>。</a:t>
            </a:r>
            <a:r>
              <a:rPr lang="zh-CN" altLang="en-US" sz="2800" b="1">
                <a:solidFill>
                  <a:srgbClr val="CC3300"/>
                </a:solidFill>
                <a:ea typeface="华文新魏" panose="02010800040101010101" pitchFamily="2" charset="-122"/>
              </a:rPr>
              <a:t>“</a:t>
            </a:r>
            <a:r>
              <a:rPr lang="zh-CN" altLang="en-US" sz="2800" b="1">
                <a:solidFill>
                  <a:srgbClr val="CC3300"/>
                </a:solidFill>
                <a:latin typeface="华文新魏" pitchFamily="2" charset="-122"/>
                <a:ea typeface="华文新魏" panose="02010800040101010101" pitchFamily="2" charset="-122"/>
              </a:rPr>
              <a:t>楚辞</a:t>
            </a:r>
            <a:r>
              <a:rPr lang="zh-CN" altLang="en-US" sz="2800" b="1">
                <a:solidFill>
                  <a:srgbClr val="CC3300"/>
                </a:solidFill>
                <a:ea typeface="华文新魏" panose="02010800040101010101" pitchFamily="2" charset="-122"/>
              </a:rPr>
              <a:t>”</a:t>
            </a:r>
            <a:r>
              <a:rPr lang="zh-CN" altLang="en-US" sz="2800" b="1">
                <a:solidFill>
                  <a:srgbClr val="CC3300"/>
                </a:solidFill>
                <a:latin typeface="华文新魏" pitchFamily="2" charset="-122"/>
                <a:ea typeface="华文新魏" panose="02010800040101010101" pitchFamily="2" charset="-122"/>
              </a:rPr>
              <a:t>的创立者和代表作者</a:t>
            </a:r>
            <a:r>
              <a:rPr lang="zh-CN" altLang="en-US" sz="2800" b="1">
                <a:solidFill>
                  <a:srgbClr val="0033CC"/>
                </a:solidFill>
                <a:latin typeface="华文新魏" pitchFamily="2" charset="-122"/>
                <a:ea typeface="华文新魏" panose="02010800040101010101" pitchFamily="2" charset="-122"/>
              </a:rPr>
              <a:t>。名平，字原。楚武王后代。丹阳（今湖北秭归）人。</a:t>
            </a:r>
            <a:br>
              <a:rPr lang="zh-CN" altLang="en-US" sz="2800" b="1">
                <a:solidFill>
                  <a:srgbClr val="0033CC"/>
                </a:solidFill>
                <a:latin typeface="华文新魏" pitchFamily="2" charset="-122"/>
                <a:ea typeface="华文新魏" panose="02010800040101010101" pitchFamily="2" charset="-122"/>
              </a:rPr>
            </a:br>
            <a:r>
              <a:rPr lang="zh-CN" altLang="en-US" sz="2800" b="1">
                <a:solidFill>
                  <a:srgbClr val="0033CC"/>
                </a:solidFill>
                <a:latin typeface="华文新魏" pitchFamily="2" charset="-122"/>
                <a:ea typeface="华文新魏" panose="02010800040101010101" pitchFamily="2" charset="-122"/>
              </a:rPr>
              <a:t>   屈原是楚国的宗亲，一生经历了楚威王、楚怀王、顷襄王三个时期，而主要活动于楚怀王时期。 </a:t>
            </a:r>
            <a:r>
              <a:rPr lang="en-US" altLang="zh-CN" sz="2800" b="1">
                <a:solidFill>
                  <a:srgbClr val="0033CC"/>
                </a:solidFill>
                <a:latin typeface="华文新魏" pitchFamily="2" charset="-122"/>
                <a:ea typeface="华文新魏" panose="02010800040101010101" pitchFamily="2" charset="-122"/>
              </a:rPr>
              <a:t>26</a:t>
            </a:r>
            <a:r>
              <a:rPr lang="zh-CN" altLang="en-US" sz="2800" b="1">
                <a:solidFill>
                  <a:srgbClr val="0033CC"/>
                </a:solidFill>
                <a:latin typeface="华文新魏" pitchFamily="2" charset="-122"/>
                <a:ea typeface="华文新魏" panose="02010800040101010101" pitchFamily="2" charset="-122"/>
              </a:rPr>
              <a:t>岁的屈原，即任楚国左徒之职，颇得楚怀王信任。后由于群小的嫉妒、诬陷，遭楚怀王疏远，被贬为三闾大夫，后又两度被放逐。</a:t>
            </a:r>
            <a:endParaRPr lang="zh-CN" altLang="en-US" sz="2800" b="1">
              <a:latin typeface="华文新魏" pitchFamily="2" charset="-122"/>
              <a:ea typeface="华文新魏" panose="02010800040101010101" pitchFamily="2" charset="-122"/>
            </a:endParaRPr>
          </a:p>
          <a:p>
            <a:pPr marL="0" lvl="0" indent="0" eaLnBrk="1" hangingPunct="1">
              <a:spcBef>
                <a:spcPct val="50000"/>
              </a:spcBef>
              <a:buNone/>
            </a:pP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 title="">
            <a:extLst>
              <a:ext uri="{FF2B5EF4-FFF2-40B4-BE49-F238E27FC236}">
                <a16:creationId xmlns:a16="http://schemas.microsoft.com/office/drawing/2014/main" id="{8D3B4379-1B92-4E4B-BA9E-16500B234F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6375" y="5373688"/>
            <a:ext cx="3394075" cy="850900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>
                  <a:outerShdw algn="ctr" dir="8100000" dist="107763" rotWithShape="0">
                    <a:schemeClr val="bg2">
                      <a:alpha val="50000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marL="0" lvl="0" indent="0" eaLnBrk="1" hangingPunct="0"/>
            <a:r>
              <a:rPr lang="zh-CN" altLang="en-US" sz="4400" spc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隶书" panose="02010509060101010101" pitchFamily="49" charset="-122"/>
              </a:rPr>
              <a:t>屈原简介</a:t>
            </a:r>
            <a:endParaRPr lang="zh-CN" altLang="en-US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隶书" panose="02010509060101010101" pitchFamily="49" charset="-122"/>
            </a:endParaRPr>
          </a:p>
        </p:txBody>
      </p:sp>
      <p:pic>
        <p:nvPicPr>
          <p:cNvPr id="8195" name="Picture 3" title=""/>
          <p:cNvPicPr>
            <a:picLocks noChangeAspect="1"/>
          </p:cNvPicPr>
          <p:nvPr/>
        </p:nvPicPr>
        <p:blipFill>
          <a:blip r:embed="rId2">
            <a:lum bright="-6000" contrast="42000"/>
          </a:blip>
          <a:srcRect t="1512"/>
          <a:stretch>
            <a:fillRect/>
          </a:stretch>
        </p:blipFill>
        <p:spPr>
          <a:xfrm>
            <a:off x="4572000" y="333375"/>
            <a:ext cx="4143375" cy="5759450"/>
          </a:xfrm>
          <a:prstGeom prst="rect">
            <a:avLst/>
          </a:prstGeom>
          <a:noFill/>
          <a:ln>
            <a:noFill/>
            <a:miter lim="800000"/>
          </a:ln>
          <a:effectLst>
            <a:outerShdw dist="107763" dir="2700000" algn="ctr">
              <a:srgbClr val="808080">
                <a:alpha val="50000"/>
              </a:srgbClr>
            </a:outerShdw>
          </a:effectLst>
        </p:spPr>
      </p:pic>
      <p:pic>
        <p:nvPicPr>
          <p:cNvPr id="8196" name="Picture 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850" y="5445125"/>
            <a:ext cx="1584325" cy="79216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8197" name="Rectangle 5" title=""/>
          <p:cNvSpPr>
            <a:spLocks noGrp="1"/>
          </p:cNvSpPr>
          <p:nvPr>
            <p:ph type="body" sz="half" idx="1"/>
          </p:nvPr>
        </p:nvSpPr>
        <p:spPr>
          <a:xfrm>
            <a:off x="228600" y="0"/>
            <a:ext cx="3965575" cy="5410200"/>
          </a:xfrm>
          <a:noFill/>
          <a:ln>
            <a:solidFill>
              <a:schemeClr val="tx1"/>
            </a:solidFill>
            <a:miter lim="800000"/>
          </a:ln>
          <a:effectLst/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lnSpc>
                <a:spcPct val="125000"/>
              </a:lnSpc>
              <a:buNone/>
            </a:pPr>
            <a:r>
              <a:rPr lang="zh-CN" altLang="en-US" sz="1800" b="1">
                <a:solidFill>
                  <a:srgbClr val="A50021"/>
                </a:solidFill>
              </a:rPr>
              <a:t>      </a:t>
            </a:r>
            <a:r>
              <a:rPr lang="zh-CN" altLang="en-US" sz="2400" b="1">
                <a:solidFill>
                  <a:srgbClr val="A50021"/>
                </a:solidFill>
              </a:rPr>
              <a:t>顷襄王二十一年（公元前</a:t>
            </a:r>
            <a:r>
              <a:rPr lang="en-US" altLang="zh-CN" sz="2400" b="1">
                <a:solidFill>
                  <a:srgbClr val="A50021"/>
                </a:solidFill>
              </a:rPr>
              <a:t>278</a:t>
            </a:r>
            <a:r>
              <a:rPr lang="zh-CN" altLang="en-US" sz="2400" b="1">
                <a:solidFill>
                  <a:srgbClr val="A50021"/>
                </a:solidFill>
              </a:rPr>
              <a:t>），秦将白起攻破楚都，屈原怀着自己不得实现的政治理想，自沉汨罗江，以身殉国。</a:t>
            </a:r>
            <a:r>
              <a:rPr lang="en-US" altLang="zh-CN" sz="2400" b="1">
                <a:solidFill>
                  <a:srgbClr val="A50021"/>
                </a:solidFill>
              </a:rPr>
              <a:t>1953</a:t>
            </a:r>
            <a:r>
              <a:rPr lang="zh-CN" altLang="en-US" sz="2400" b="1">
                <a:solidFill>
                  <a:srgbClr val="A50021"/>
                </a:solidFill>
              </a:rPr>
              <a:t>年，屈原被列为世界文化名人。</a:t>
            </a:r>
            <a:br>
              <a:rPr lang="zh-CN" altLang="en-US" sz="2400" b="1">
                <a:solidFill>
                  <a:srgbClr val="A50021"/>
                </a:solidFill>
              </a:rPr>
            </a:br>
            <a:r>
              <a:rPr lang="zh-CN" altLang="en-US" sz="2400" b="1">
                <a:solidFill>
                  <a:srgbClr val="A50021"/>
                </a:solidFill>
              </a:rPr>
              <a:t>　屈原的作品有：</a:t>
            </a:r>
            <a:endParaRPr lang="zh-CN" altLang="en-US" sz="2400" b="1">
              <a:solidFill>
                <a:srgbClr val="A50021"/>
              </a:solidFill>
            </a:endParaRPr>
          </a:p>
          <a:p>
            <a:pPr lvl="0" eaLnBrk="1" hangingPunct="1">
              <a:lnSpc>
                <a:spcPct val="80000"/>
              </a:lnSpc>
              <a:buNone/>
            </a:pPr>
            <a:r>
              <a:rPr lang="zh-CN" altLang="en-US" sz="2400" b="1">
                <a:solidFill>
                  <a:srgbClr val="0033CC"/>
                </a:solidFill>
              </a:rPr>
              <a:t>      </a:t>
            </a:r>
            <a:r>
              <a:rPr lang="en-US" altLang="zh-CN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《</a:t>
            </a:r>
            <a:r>
              <a:rPr lang="zh-CN" altLang="en-US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离骚</a:t>
            </a:r>
            <a:r>
              <a:rPr lang="en-US" altLang="zh-CN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》</a:t>
            </a:r>
            <a:r>
              <a:rPr lang="zh-CN" altLang="en-US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、</a:t>
            </a:r>
            <a:r>
              <a:rPr lang="en-US" altLang="zh-CN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《</a:t>
            </a:r>
            <a:r>
              <a:rPr lang="zh-CN" altLang="en-US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天问</a:t>
            </a:r>
            <a:r>
              <a:rPr lang="en-US" altLang="zh-CN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》</a:t>
            </a:r>
            <a:r>
              <a:rPr lang="zh-CN" altLang="en-US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、</a:t>
            </a:r>
            <a:endParaRPr lang="zh-CN" altLang="en-US" sz="2400" b="1">
              <a:solidFill>
                <a:srgbClr val="FF3300"/>
              </a:solidFill>
              <a:latin typeface="隶书" pitchFamily="49" charset="-122"/>
              <a:ea typeface="隶书" panose="02010509060101010101" pitchFamily="49" charset="-122"/>
            </a:endParaRPr>
          </a:p>
          <a:p>
            <a:pPr lvl="0" eaLnBrk="1" hangingPunct="1">
              <a:lnSpc>
                <a:spcPct val="80000"/>
              </a:lnSpc>
              <a:buNone/>
            </a:pPr>
            <a:r>
              <a:rPr lang="zh-CN" altLang="en-US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   </a:t>
            </a:r>
            <a:r>
              <a:rPr lang="en-US" altLang="zh-CN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《</a:t>
            </a:r>
            <a:r>
              <a:rPr lang="zh-CN" altLang="en-US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九歌</a:t>
            </a:r>
            <a:r>
              <a:rPr lang="en-US" altLang="zh-CN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》</a:t>
            </a:r>
            <a:r>
              <a:rPr lang="zh-CN" altLang="en-US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（</a:t>
            </a:r>
            <a:r>
              <a:rPr lang="en-US" altLang="zh-CN" sz="2400" b="1">
                <a:solidFill>
                  <a:schemeClr val="accent2"/>
                </a:solidFill>
                <a:latin typeface="方正舒体" pitchFamily="2" charset="-122"/>
                <a:ea typeface="方正舒体" pitchFamily="2" charset="-122"/>
              </a:rPr>
              <a:t>11</a:t>
            </a:r>
            <a:r>
              <a:rPr lang="zh-CN" altLang="en-US" sz="2400" b="1">
                <a:solidFill>
                  <a:srgbClr val="FF3300"/>
                </a:solidFill>
                <a:latin typeface="方正舒体" pitchFamily="2" charset="-122"/>
                <a:ea typeface="方正舒体" pitchFamily="2" charset="-122"/>
              </a:rPr>
              <a:t>篇</a:t>
            </a:r>
            <a:r>
              <a:rPr lang="zh-CN" altLang="en-US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）、</a:t>
            </a:r>
            <a:endParaRPr lang="zh-CN" altLang="en-US" sz="2400" b="1">
              <a:solidFill>
                <a:srgbClr val="FF3300"/>
              </a:solidFill>
              <a:latin typeface="隶书" pitchFamily="49" charset="-122"/>
              <a:ea typeface="隶书" panose="02010509060101010101" pitchFamily="49" charset="-122"/>
            </a:endParaRPr>
          </a:p>
          <a:p>
            <a:pPr lvl="0" eaLnBrk="1" hangingPunct="1">
              <a:lnSpc>
                <a:spcPct val="80000"/>
              </a:lnSpc>
              <a:buNone/>
            </a:pPr>
            <a:r>
              <a:rPr lang="zh-CN" altLang="en-US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   </a:t>
            </a:r>
            <a:r>
              <a:rPr lang="en-US" altLang="zh-CN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《</a:t>
            </a:r>
            <a:r>
              <a:rPr lang="zh-CN" altLang="en-US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九章</a:t>
            </a:r>
            <a:r>
              <a:rPr lang="en-US" altLang="zh-CN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》</a:t>
            </a:r>
            <a:r>
              <a:rPr lang="zh-CN" altLang="en-US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（</a:t>
            </a:r>
            <a:r>
              <a:rPr lang="en-US" altLang="zh-CN" sz="2400" b="1">
                <a:solidFill>
                  <a:schemeClr val="accent2"/>
                </a:solidFill>
                <a:latin typeface="方正舒体" pitchFamily="2" charset="-122"/>
                <a:ea typeface="方正舒体" pitchFamily="2" charset="-122"/>
              </a:rPr>
              <a:t>9</a:t>
            </a:r>
            <a:r>
              <a:rPr lang="zh-CN" altLang="en-US" sz="2400" b="1">
                <a:solidFill>
                  <a:srgbClr val="FF3300"/>
                </a:solidFill>
                <a:latin typeface="方正舒体" pitchFamily="2" charset="-122"/>
                <a:ea typeface="方正舒体" pitchFamily="2" charset="-122"/>
              </a:rPr>
              <a:t>篇</a:t>
            </a:r>
            <a:r>
              <a:rPr lang="zh-CN" altLang="en-US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）、</a:t>
            </a:r>
            <a:endParaRPr lang="zh-CN" altLang="en-US" sz="2400" b="1">
              <a:solidFill>
                <a:srgbClr val="FF3300"/>
              </a:solidFill>
              <a:latin typeface="隶书" pitchFamily="49" charset="-122"/>
              <a:ea typeface="隶书" panose="02010509060101010101" pitchFamily="49" charset="-122"/>
            </a:endParaRPr>
          </a:p>
          <a:p>
            <a:pPr lvl="0" eaLnBrk="1" hangingPunct="1">
              <a:lnSpc>
                <a:spcPct val="80000"/>
              </a:lnSpc>
              <a:buNone/>
            </a:pPr>
            <a:r>
              <a:rPr lang="zh-CN" altLang="en-US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   </a:t>
            </a:r>
            <a:r>
              <a:rPr lang="en-US" altLang="zh-CN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《</a:t>
            </a:r>
            <a:r>
              <a:rPr lang="zh-CN" altLang="en-US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招魂</a:t>
            </a:r>
            <a:r>
              <a:rPr lang="en-US" altLang="zh-CN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》</a:t>
            </a:r>
            <a:r>
              <a:rPr lang="zh-CN" altLang="en-US" sz="2400" b="1">
                <a:solidFill>
                  <a:srgbClr val="FF3300"/>
                </a:solidFill>
                <a:latin typeface="隶书" pitchFamily="49" charset="-122"/>
                <a:ea typeface="隶书" panose="02010509060101010101" pitchFamily="49" charset="-122"/>
              </a:rPr>
              <a:t>。</a:t>
            </a:r>
            <a:endParaRPr lang="zh-CN" altLang="en-US" sz="2400" b="1">
              <a:solidFill>
                <a:srgbClr val="FF3300"/>
              </a:solidFill>
              <a:latin typeface="隶书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2" title=""/>
          <p:cNvPicPr>
            <a:picLocks noChangeAspect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8263" y="0"/>
            <a:ext cx="43434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9219" name="Text Box 3" title=""/>
          <p:cNvSpPr txBox="1"/>
          <p:nvPr/>
        </p:nvSpPr>
        <p:spPr>
          <a:xfrm>
            <a:off x="0" y="-381000"/>
            <a:ext cx="5508625" cy="71104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zh-CN" altLang="en-US" sz="2400">
                <a:latin typeface="Times New Roman" pitchFamily="18" charset="0"/>
              </a:rPr>
              <a:t> </a:t>
            </a:r>
            <a:br>
              <a:rPr kumimoji="1" lang="zh-CN" altLang="en-US" sz="2400">
                <a:latin typeface="Times New Roman" pitchFamily="18" charset="0"/>
              </a:rPr>
            </a:br>
            <a:r>
              <a:rPr kumimoji="1" lang="zh-CN" altLang="en-US" sz="2400">
                <a:latin typeface="Times New Roman" pitchFamily="18" charset="0"/>
              </a:rPr>
              <a:t>     二、</a:t>
            </a:r>
            <a:r>
              <a:rPr kumimoji="1" lang="en-US" altLang="zh-CN" sz="2400" b="1">
                <a:solidFill>
                  <a:srgbClr val="FF6600"/>
                </a:solidFill>
                <a:latin typeface="Times New Roman" pitchFamily="18" charset="0"/>
              </a:rPr>
              <a:t>《</a:t>
            </a:r>
            <a:r>
              <a:rPr kumimoji="1" lang="zh-CN" altLang="en-US" sz="2400" b="1">
                <a:solidFill>
                  <a:srgbClr val="FF6600"/>
                </a:solidFill>
                <a:latin typeface="Times New Roman" pitchFamily="18" charset="0"/>
              </a:rPr>
              <a:t>离骚</a:t>
            </a:r>
            <a:r>
              <a:rPr kumimoji="1" lang="en-US" altLang="zh-CN" sz="2400" b="1">
                <a:solidFill>
                  <a:srgbClr val="FF6600"/>
                </a:solidFill>
                <a:latin typeface="Times New Roman" pitchFamily="18" charset="0"/>
              </a:rPr>
              <a:t>》</a:t>
            </a:r>
            <a:r>
              <a:rPr kumimoji="1" lang="zh-CN" altLang="en-US" sz="2400" b="1">
                <a:solidFill>
                  <a:schemeClr val="accent2"/>
                </a:solidFill>
                <a:latin typeface="Times New Roman" pitchFamily="18" charset="0"/>
              </a:rPr>
              <a:t>代表楚辞的最高成就，它不仅是屈原的代表作品，同时也是</a:t>
            </a:r>
            <a:r>
              <a:rPr kumimoji="1" lang="zh-CN" altLang="en-US" sz="2400" b="1">
                <a:solidFill>
                  <a:srgbClr val="CC3300"/>
                </a:solidFill>
                <a:latin typeface="Times New Roman" pitchFamily="18" charset="0"/>
              </a:rPr>
              <a:t>我国古典文学中最伟大的长篇抒情诗。</a:t>
            </a:r>
            <a:r>
              <a:rPr kumimoji="1" lang="zh-CN" altLang="en-US" sz="2400" b="1">
                <a:solidFill>
                  <a:schemeClr val="accent2"/>
                </a:solidFill>
                <a:latin typeface="Times New Roman" pitchFamily="18" charset="0"/>
              </a:rPr>
              <a:t>“离”──遭遇，“骚”──忧愁，</a:t>
            </a:r>
            <a:r>
              <a:rPr kumimoji="1" lang="en-US" altLang="zh-CN" sz="2400" b="1">
                <a:solidFill>
                  <a:srgbClr val="FF0000"/>
                </a:solidFill>
                <a:latin typeface="Times New Roman" pitchFamily="18" charset="0"/>
              </a:rPr>
              <a:t>《</a:t>
            </a:r>
            <a:r>
              <a:rPr kumimoji="1" lang="zh-CN" altLang="en-US" sz="2400" b="1">
                <a:solidFill>
                  <a:srgbClr val="FF0000"/>
                </a:solidFill>
                <a:latin typeface="Times New Roman" pitchFamily="18" charset="0"/>
              </a:rPr>
              <a:t>离骚</a:t>
            </a:r>
            <a:r>
              <a:rPr kumimoji="1" lang="en-US" altLang="zh-CN" sz="2400" b="1">
                <a:solidFill>
                  <a:srgbClr val="FF0000"/>
                </a:solidFill>
                <a:latin typeface="Times New Roman" pitchFamily="18" charset="0"/>
              </a:rPr>
              <a:t>》</a:t>
            </a:r>
            <a:r>
              <a:rPr kumimoji="1" lang="zh-CN" altLang="en-US" sz="2400" b="1">
                <a:solidFill>
                  <a:srgbClr val="FF0000"/>
                </a:solidFill>
                <a:latin typeface="Times New Roman" pitchFamily="18" charset="0"/>
              </a:rPr>
              <a:t>即作者遭遇忧愁而写成的诗句。</a:t>
            </a:r>
            <a:r>
              <a:rPr kumimoji="1" lang="zh-CN" altLang="en-US" sz="2400" b="1">
                <a:solidFill>
                  <a:schemeClr val="accent2"/>
                </a:solidFill>
                <a:latin typeface="Times New Roman" pitchFamily="18" charset="0"/>
              </a:rPr>
              <a:t>全诗</a:t>
            </a:r>
            <a:r>
              <a:rPr kumimoji="1" lang="en-US" altLang="zh-CN" sz="2400" b="1">
                <a:solidFill>
                  <a:schemeClr val="accent2"/>
                </a:solidFill>
                <a:latin typeface="Times New Roman" pitchFamily="18" charset="0"/>
              </a:rPr>
              <a:t>373</a:t>
            </a:r>
            <a:r>
              <a:rPr kumimoji="1" lang="zh-CN" altLang="en-US" sz="2400" b="1">
                <a:solidFill>
                  <a:schemeClr val="accent2"/>
                </a:solidFill>
                <a:latin typeface="Times New Roman" pitchFamily="18" charset="0"/>
              </a:rPr>
              <a:t>句</a:t>
            </a:r>
            <a:r>
              <a:rPr kumimoji="1" lang="en-US" altLang="zh-CN" sz="2400" b="1">
                <a:solidFill>
                  <a:schemeClr val="accent2"/>
                </a:solidFill>
                <a:latin typeface="Times New Roman" pitchFamily="18" charset="0"/>
              </a:rPr>
              <a:t>, 2464</a:t>
            </a:r>
            <a:r>
              <a:rPr kumimoji="1" lang="zh-CN" altLang="en-US" sz="2400" b="1">
                <a:solidFill>
                  <a:schemeClr val="accent2"/>
                </a:solidFill>
                <a:latin typeface="Times New Roman" pitchFamily="18" charset="0"/>
              </a:rPr>
              <a:t>字</a:t>
            </a:r>
            <a:r>
              <a:rPr kumimoji="1" lang="en-US" altLang="zh-CN" sz="2400" b="1">
                <a:solidFill>
                  <a:schemeClr val="accent2"/>
                </a:solidFill>
                <a:latin typeface="Times New Roman" pitchFamily="18" charset="0"/>
              </a:rPr>
              <a:t>,</a:t>
            </a:r>
            <a:r>
              <a:rPr kumimoji="1" lang="zh-CN" altLang="en-US" sz="2400" b="1">
                <a:solidFill>
                  <a:schemeClr val="accent2"/>
                </a:solidFill>
                <a:latin typeface="Times New Roman" pitchFamily="18" charset="0"/>
              </a:rPr>
              <a:t>是屈原的思想结晶，是一篇扣人心弦的抒发忧国之思的作品。</a:t>
            </a:r>
            <a:br>
              <a:rPr kumimoji="1" lang="zh-CN" altLang="en-US" sz="2400" b="1">
                <a:solidFill>
                  <a:schemeClr val="accent2"/>
                </a:solidFill>
                <a:latin typeface="Times New Roman" pitchFamily="18" charset="0"/>
              </a:rPr>
            </a:br>
            <a:r>
              <a:rPr kumimoji="1" lang="zh-CN" altLang="en-US" sz="2400" b="1">
                <a:solidFill>
                  <a:schemeClr val="accent2"/>
                </a:solidFill>
                <a:latin typeface="Times New Roman" pitchFamily="18" charset="0"/>
              </a:rPr>
              <a:t>    关于</a:t>
            </a:r>
            <a:r>
              <a:rPr kumimoji="1" lang="en-US" altLang="zh-CN" sz="2400" b="1">
                <a:solidFill>
                  <a:schemeClr val="accent2"/>
                </a:solidFill>
                <a:latin typeface="Times New Roman" pitchFamily="18" charset="0"/>
              </a:rPr>
              <a:t>《</a:t>
            </a:r>
            <a:r>
              <a:rPr kumimoji="1" lang="zh-CN" altLang="en-US" sz="2400" b="1">
                <a:solidFill>
                  <a:schemeClr val="accent2"/>
                </a:solidFill>
                <a:latin typeface="Times New Roman" pitchFamily="18" charset="0"/>
              </a:rPr>
              <a:t>离骚</a:t>
            </a:r>
            <a:r>
              <a:rPr kumimoji="1" lang="en-US" altLang="zh-CN" sz="2400" b="1">
                <a:solidFill>
                  <a:schemeClr val="accent2"/>
                </a:solidFill>
                <a:latin typeface="Times New Roman" pitchFamily="18" charset="0"/>
              </a:rPr>
              <a:t>》</a:t>
            </a:r>
            <a:r>
              <a:rPr kumimoji="1" lang="zh-CN" altLang="en-US" sz="2400" b="1">
                <a:solidFill>
                  <a:schemeClr val="accent2"/>
                </a:solidFill>
                <a:latin typeface="Times New Roman" pitchFamily="18" charset="0"/>
              </a:rPr>
              <a:t>的创作缘由，司马迁在</a:t>
            </a:r>
            <a:r>
              <a:rPr kumimoji="1" lang="en-US" altLang="zh-CN" sz="2400" b="1">
                <a:solidFill>
                  <a:schemeClr val="accent2"/>
                </a:solidFill>
                <a:latin typeface="Times New Roman" pitchFamily="18" charset="0"/>
              </a:rPr>
              <a:t>《</a:t>
            </a:r>
            <a:r>
              <a:rPr kumimoji="1" lang="zh-CN" altLang="en-US" sz="2400" b="1">
                <a:solidFill>
                  <a:schemeClr val="accent2"/>
                </a:solidFill>
                <a:latin typeface="Times New Roman" pitchFamily="18" charset="0"/>
              </a:rPr>
              <a:t>史记</a:t>
            </a:r>
            <a:r>
              <a:rPr kumimoji="1" lang="en-US" altLang="zh-CN" sz="2400" b="1">
                <a:solidFill>
                  <a:schemeClr val="accent2"/>
                </a:solidFill>
                <a:latin typeface="Times New Roman" pitchFamily="18" charset="0"/>
              </a:rPr>
              <a:t>·</a:t>
            </a:r>
            <a:r>
              <a:rPr kumimoji="1" lang="zh-CN" altLang="en-US" sz="2400" b="1">
                <a:solidFill>
                  <a:schemeClr val="accent2"/>
                </a:solidFill>
                <a:latin typeface="Times New Roman" pitchFamily="18" charset="0"/>
              </a:rPr>
              <a:t>屈原列传</a:t>
            </a:r>
            <a:r>
              <a:rPr kumimoji="1" lang="en-US" altLang="zh-CN" sz="2400" b="1">
                <a:solidFill>
                  <a:schemeClr val="accent2"/>
                </a:solidFill>
                <a:latin typeface="Times New Roman" pitchFamily="18" charset="0"/>
              </a:rPr>
              <a:t>》</a:t>
            </a:r>
            <a:r>
              <a:rPr kumimoji="1" lang="zh-CN" altLang="en-US" sz="2400" b="1">
                <a:solidFill>
                  <a:schemeClr val="accent2"/>
                </a:solidFill>
                <a:latin typeface="Times New Roman" pitchFamily="18" charset="0"/>
              </a:rPr>
              <a:t>中说：“屈原正道直行，竭忠尽智以事其君，谗人间之，可谓穷矣。信而见疑，忠而被谤，能无怨乎？屈平之作</a:t>
            </a:r>
            <a:r>
              <a:rPr kumimoji="1" lang="en-US" altLang="zh-CN" sz="2400" b="1">
                <a:solidFill>
                  <a:schemeClr val="accent2"/>
                </a:solidFill>
                <a:latin typeface="Times New Roman" pitchFamily="18" charset="0"/>
              </a:rPr>
              <a:t>《</a:t>
            </a:r>
            <a:r>
              <a:rPr kumimoji="1" lang="zh-CN" altLang="en-US" sz="2400" b="1">
                <a:solidFill>
                  <a:schemeClr val="accent2"/>
                </a:solidFill>
                <a:latin typeface="Times New Roman" pitchFamily="18" charset="0"/>
              </a:rPr>
              <a:t>离骚</a:t>
            </a:r>
            <a:r>
              <a:rPr kumimoji="1" lang="en-US" altLang="zh-CN" sz="2400" b="1">
                <a:solidFill>
                  <a:schemeClr val="accent2"/>
                </a:solidFill>
                <a:latin typeface="Times New Roman" pitchFamily="18" charset="0"/>
              </a:rPr>
              <a:t>》</a:t>
            </a:r>
            <a:r>
              <a:rPr kumimoji="1" lang="zh-CN" altLang="en-US" sz="2400" b="1">
                <a:solidFill>
                  <a:schemeClr val="accent2"/>
                </a:solidFill>
                <a:latin typeface="Times New Roman" pitchFamily="18" charset="0"/>
              </a:rPr>
              <a:t>，盖自怨生也。”</a:t>
            </a:r>
            <a:r>
              <a:rPr kumimoji="1" lang="en-US" altLang="zh-CN" sz="2400" b="1">
                <a:latin typeface="Times New Roman" pitchFamily="18" charset="0"/>
              </a:rPr>
              <a:t>《</a:t>
            </a:r>
            <a:r>
              <a:rPr kumimoji="1" lang="zh-CN" altLang="en-US" sz="2400" b="1">
                <a:latin typeface="Times New Roman" pitchFamily="18" charset="0"/>
              </a:rPr>
              <a:t>离骚</a:t>
            </a:r>
            <a:r>
              <a:rPr kumimoji="1" lang="en-US" altLang="zh-CN" sz="2400" b="1">
                <a:latin typeface="Times New Roman" pitchFamily="18" charset="0"/>
              </a:rPr>
              <a:t>》</a:t>
            </a:r>
            <a:r>
              <a:rPr kumimoji="1" lang="zh-CN" altLang="en-US" sz="2400" b="1">
                <a:latin typeface="Times New Roman" pitchFamily="18" charset="0"/>
              </a:rPr>
              <a:t>就是他根据楚国的政治现实和自己的不平遭遇，“发愤以抒情”而创作的一首政治抒情诗。是屈原生活历程的形象记录</a:t>
            </a:r>
            <a:r>
              <a:rPr kumimoji="1" lang="en-US" altLang="zh-CN" sz="2400" b="1">
                <a:latin typeface="Times New Roman" pitchFamily="18" charset="0"/>
              </a:rPr>
              <a:t>, </a:t>
            </a:r>
            <a:r>
              <a:rPr kumimoji="1" lang="zh-CN" altLang="en-US" sz="2400" b="1">
                <a:latin typeface="Times New Roman" pitchFamily="18" charset="0"/>
              </a:rPr>
              <a:t>是屈原面临个人与国家的厄运，对于过去和未来的思考，是一个崇高而痛苦的灵魂的自传。 </a:t>
            </a:r>
            <a:endParaRPr kumimoji="1" lang="zh-CN" altLang="en-US" sz="2400" b="1">
              <a:latin typeface="Times New Roman" pitchFamily="18" charset="0"/>
            </a:endParaRPr>
          </a:p>
        </p:txBody>
      </p:sp>
      <p:pic>
        <p:nvPicPr>
          <p:cNvPr id="9220" name="Picture 4" title="">
            <a:hlinkClick r:id="rId4" action="ppaction://hlinksldjump?num=4"/>
          </p:cNvPr>
          <p:cNvPicPr>
            <a:picLocks noChangeAspect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0" y="6378575"/>
            <a:ext cx="762000" cy="4794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dur="5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9200" y="0"/>
            <a:ext cx="4114800" cy="6477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243" name="Text Box 3" title=""/>
          <p:cNvSpPr txBox="1"/>
          <p:nvPr/>
        </p:nvSpPr>
        <p:spPr>
          <a:xfrm>
            <a:off x="0" y="0"/>
            <a:ext cx="5181600" cy="6299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zh-CN" altLang="en-US" sz="2400" b="1">
                <a:solidFill>
                  <a:srgbClr val="FF6600"/>
                </a:solidFill>
                <a:latin typeface="Times New Roman" pitchFamily="18" charset="0"/>
              </a:rPr>
              <a:t>三、楚辞：</a:t>
            </a:r>
            <a:r>
              <a:rPr kumimoji="1" lang="zh-CN" altLang="en-US" sz="2400">
                <a:latin typeface="Times New Roman" pitchFamily="18" charset="0"/>
              </a:rPr>
              <a:t> </a:t>
            </a:r>
            <a:br>
              <a:rPr kumimoji="1" lang="zh-CN" altLang="en-US" sz="2400">
                <a:solidFill>
                  <a:srgbClr val="6600FF"/>
                </a:solidFill>
                <a:latin typeface="Times New Roman" pitchFamily="18" charset="0"/>
              </a:rPr>
            </a:br>
            <a:r>
              <a:rPr kumimoji="1" lang="zh-CN" altLang="en-US" sz="2400">
                <a:solidFill>
                  <a:srgbClr val="6600FF"/>
                </a:solidFill>
                <a:latin typeface="Times New Roman" pitchFamily="18" charset="0"/>
              </a:rPr>
              <a:t>      </a:t>
            </a:r>
            <a:r>
              <a:rPr kumimoji="1" lang="zh-CN" altLang="en-US" sz="2400" b="1">
                <a:solidFill>
                  <a:srgbClr val="6600FF"/>
                </a:solidFill>
                <a:latin typeface="Times New Roman" pitchFamily="18" charset="0"/>
              </a:rPr>
              <a:t>收集战国时代楚国屈原、宋玉等人的诗歌。</a:t>
            </a:r>
            <a:endParaRPr kumimoji="1" lang="zh-CN" altLang="en-US" sz="2400" b="1">
              <a:solidFill>
                <a:srgbClr val="6600FF"/>
              </a:solidFill>
              <a:latin typeface="Times New Roman" pitchFamily="18" charset="0"/>
            </a:endParaRPr>
          </a:p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zh-CN" altLang="en-US" sz="2400" b="1">
                <a:solidFill>
                  <a:srgbClr val="6600FF"/>
                </a:solidFill>
                <a:latin typeface="Times New Roman" pitchFamily="18" charset="0"/>
              </a:rPr>
              <a:t>西汉刘向辑，东汉王逸作章句。</a:t>
            </a:r>
            <a:endParaRPr kumimoji="1" lang="zh-CN" altLang="en-US" sz="2400" b="1">
              <a:solidFill>
                <a:srgbClr val="6600FF"/>
              </a:solidFill>
              <a:latin typeface="Times New Roman" pitchFamily="18" charset="0"/>
            </a:endParaRPr>
          </a:p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zh-CN" altLang="en-US" sz="2400" b="1">
                <a:solidFill>
                  <a:srgbClr val="6600FF"/>
                </a:solidFill>
                <a:latin typeface="Times New Roman" pitchFamily="18" charset="0"/>
              </a:rPr>
              <a:t>这些诗歌运用楚地的诗歌形式、方言声韵、描写楚地的风土人情，具有浓厚的地方色彩，故名“楚辞”。后世因此称这种诗体为“楚辞体”或“骚体”</a:t>
            </a:r>
            <a:endParaRPr kumimoji="1" lang="zh-CN" altLang="en-US" sz="2400" b="1">
              <a:solidFill>
                <a:srgbClr val="6600FF"/>
              </a:solidFill>
              <a:latin typeface="Times New Roman" pitchFamily="18" charset="0"/>
            </a:endParaRPr>
          </a:p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zh-CN" altLang="en-US" sz="2400" b="1">
                <a:solidFill>
                  <a:srgbClr val="6600FF"/>
                </a:solidFill>
                <a:latin typeface="Times New Roman" pitchFamily="18" charset="0"/>
              </a:rPr>
              <a:t>中国文学史上历以“风”、“骚”并称：</a:t>
            </a:r>
            <a:endParaRPr kumimoji="1" lang="zh-CN" altLang="en-US" sz="2400" b="1">
              <a:solidFill>
                <a:srgbClr val="6600FF"/>
              </a:solidFill>
              <a:latin typeface="Times New Roman" pitchFamily="18" charset="0"/>
            </a:endParaRPr>
          </a:p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zh-CN" altLang="en-US" sz="2400" b="1">
                <a:latin typeface="Times New Roman" pitchFamily="18" charset="0"/>
              </a:rPr>
              <a:t>“风”</a:t>
            </a:r>
            <a:r>
              <a:rPr kumimoji="1" lang="en-US" altLang="zh-CN" sz="2400" b="1">
                <a:latin typeface="Times New Roman" pitchFamily="18" charset="0"/>
              </a:rPr>
              <a:t>---《</a:t>
            </a:r>
            <a:r>
              <a:rPr kumimoji="1" lang="zh-CN" altLang="en-US" sz="2400" b="1">
                <a:latin typeface="Times New Roman" pitchFamily="18" charset="0"/>
              </a:rPr>
              <a:t>诗经</a:t>
            </a:r>
            <a:r>
              <a:rPr kumimoji="1" lang="en-US" altLang="zh-CN" sz="2400" b="1">
                <a:latin typeface="Times New Roman" pitchFamily="18" charset="0"/>
              </a:rPr>
              <a:t>》</a:t>
            </a:r>
            <a:r>
              <a:rPr kumimoji="1" lang="zh-CN" altLang="en-US" sz="2400" b="1">
                <a:latin typeface="Times New Roman" pitchFamily="18" charset="0"/>
              </a:rPr>
              <a:t>，开创现实主义文学源头。</a:t>
            </a:r>
            <a:endParaRPr kumimoji="1" lang="zh-CN" altLang="en-US" sz="2400" b="1">
              <a:latin typeface="Times New Roman" pitchFamily="18" charset="0"/>
            </a:endParaRPr>
          </a:p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zh-CN" altLang="en-US" sz="2400" b="1">
                <a:latin typeface="Times New Roman" pitchFamily="18" charset="0"/>
              </a:rPr>
              <a:t>“骚”</a:t>
            </a:r>
            <a:r>
              <a:rPr kumimoji="1" lang="en-US" altLang="zh-CN" sz="2400" b="1">
                <a:latin typeface="Times New Roman" pitchFamily="18" charset="0"/>
              </a:rPr>
              <a:t>---《</a:t>
            </a:r>
            <a:r>
              <a:rPr kumimoji="1" lang="zh-CN" altLang="en-US" sz="2400" b="1">
                <a:latin typeface="Times New Roman" pitchFamily="18" charset="0"/>
              </a:rPr>
              <a:t>楚辞</a:t>
            </a:r>
            <a:r>
              <a:rPr kumimoji="1" lang="en-US" altLang="zh-CN" sz="2400" b="1">
                <a:latin typeface="Times New Roman" pitchFamily="18" charset="0"/>
              </a:rPr>
              <a:t>》</a:t>
            </a:r>
            <a:r>
              <a:rPr kumimoji="1" lang="zh-CN" altLang="en-US" sz="2400" b="1">
                <a:latin typeface="Times New Roman" pitchFamily="18" charset="0"/>
              </a:rPr>
              <a:t>，开创浪漫主义文学源头。</a:t>
            </a:r>
            <a:endParaRPr kumimoji="1" lang="zh-CN" altLang="en-US" sz="2400" b="1">
              <a:latin typeface="Times New Roman" pitchFamily="18" charset="0"/>
            </a:endParaRPr>
          </a:p>
          <a:p>
            <a:pPr marL="0" lvl="0" indent="0" eaLnBrk="1" hangingPunct="1">
              <a:spcBef>
                <a:spcPct val="50000"/>
              </a:spcBef>
              <a:buNone/>
            </a:pPr>
            <a:endParaRPr kumimoji="1" lang="zh-CN" altLang="en-US" sz="2400" b="1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1266" name="Text Box 2" title=""/>
          <p:cNvSpPr txBox="1"/>
          <p:nvPr/>
        </p:nvSpPr>
        <p:spPr>
          <a:xfrm>
            <a:off x="2057400" y="762000"/>
            <a:ext cx="5715000" cy="10064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6000">
                <a:solidFill>
                  <a:srgbClr val="FF0000"/>
                </a:solidFill>
                <a:latin typeface="Calibri" pitchFamily="34" charset="0"/>
                <a:ea typeface="黑体" pitchFamily="49" charset="-122"/>
              </a:rPr>
              <a:t>    听读课文</a:t>
            </a:r>
            <a:endParaRPr lang="zh-CN" altLang="en-US" sz="6000">
              <a:solidFill>
                <a:srgbClr val="FF0000"/>
              </a:solidFill>
              <a:latin typeface="Calibri" pitchFamily="34" charset="0"/>
              <a:ea typeface="黑体" pitchFamily="49" charset="-122"/>
            </a:endParaRPr>
          </a:p>
        </p:txBody>
      </p:sp>
      <p:sp>
        <p:nvSpPr>
          <p:cNvPr id="11267" name="Text Box 3" title=""/>
          <p:cNvSpPr txBox="1"/>
          <p:nvPr/>
        </p:nvSpPr>
        <p:spPr>
          <a:xfrm>
            <a:off x="250825" y="2276475"/>
            <a:ext cx="8208963" cy="13112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4000" b="1">
                <a:ea typeface="黑体" pitchFamily="49" charset="-122"/>
              </a:rPr>
              <a:t>请同学们听课文范读，</a:t>
            </a:r>
            <a:endParaRPr lang="zh-CN" altLang="en-US" sz="4000" b="1">
              <a:ea typeface="黑体" pitchFamily="49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4000" b="1">
                <a:ea typeface="黑体" pitchFamily="49" charset="-122"/>
              </a:rPr>
              <a:t>要求：听准字音，注意句式停顿。</a:t>
            </a:r>
            <a:endParaRPr lang="zh-CN" altLang="en-US" sz="4000" b="1">
              <a:ea typeface="黑体" pitchFamily="49" charset="-122"/>
            </a:endParaRPr>
          </a:p>
        </p:txBody>
      </p:sp>
      <p:pic>
        <p:nvPicPr>
          <p:cNvPr id="11268" name="新课标高中语文课文朗读 mp3 离骚 节选.mp3" title="">
            <a:hlinkClick action="ppaction://media"/>
          </p:cNvPr>
          <p:cNvPicPr>
            <a:picLocks noRot="1" noChangeAspect="1"/>
          </p:cNvPicPr>
          <p:nvPr>
            <a:audioFile r:link="rId3"/>
            <p:extLst/>
          </p:nvPr>
        </p:nvPicPr>
        <p:blipFill>
          <a:blip r:embed="rId2"/>
          <a:stretch>
            <a:fillRect/>
          </a:stretch>
        </p:blipFill>
        <p:spPr>
          <a:xfrm>
            <a:off x="3581400" y="4038600"/>
            <a:ext cx="1385888" cy="1582738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1053" fill="hold"/>
                                        <p:tgtEl>
                                          <p:spTgt spid="1126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9" fill="hold" display="0" nodeType="clickEffect">
                  <p:stCondLst>
                    <p:cond delay="-1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26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290" name="Object 4" title=""/>
          <p:cNvGraphicFramePr>
            <a:graphicFrameLocks noChangeAspect="1"/>
          </p:cNvGraphicFramePr>
          <p:nvPr/>
        </p:nvGraphicFramePr>
        <p:xfrm>
          <a:off x="381000" y="1676400"/>
          <a:ext cx="8458200" cy="5905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imgW="8458200" imgH="5905500" progId="Word.Document.8">
                  <p:embed/>
                </p:oleObj>
              </mc:Choice>
              <mc:Fallback>
                <p:oleObj name="文档" r:id="rId2" imgW="8458200" imgH="590550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81000" y="1676400"/>
                        <a:ext cx="8458200" cy="5905500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291" name="标题 1" title=""/>
          <p:cNvSpPr>
            <a:spLocks noGrp="1"/>
          </p:cNvSpPr>
          <p:nvPr/>
        </p:nvSpPr>
        <p:spPr>
          <a:xfrm>
            <a:off x="533400" y="304800"/>
            <a:ext cx="7772400" cy="1512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6000">
                <a:solidFill>
                  <a:srgbClr val="FF0000"/>
                </a:solidFill>
                <a:latin typeface="Calibri" pitchFamily="34" charset="0"/>
                <a:ea typeface="黑体" pitchFamily="49" charset="-122"/>
              </a:rPr>
              <a:t>识记字音</a:t>
            </a:r>
            <a:endParaRPr lang="zh-CN" altLang="en-US" sz="6000">
              <a:solidFill>
                <a:srgbClr val="FF0000"/>
              </a:solidFill>
              <a:latin typeface="Calibri" pitchFamily="34" charset="0"/>
              <a:ea typeface="黑体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2" title=""/>
          <p:cNvSpPr>
            <a:spLocks noGrp="1"/>
          </p:cNvSpPr>
          <p:nvPr>
            <p:ph type="body" idx="4294967295"/>
          </p:nvPr>
        </p:nvSpPr>
        <p:spPr>
          <a:xfrm>
            <a:off x="596900" y="836613"/>
            <a:ext cx="8089900" cy="5411787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>
              <a:solidFill>
                <a:srgbClr val="000000"/>
              </a:solidFill>
              <a:ea typeface="黑体" pitchFamily="49" charset="-122"/>
            </a:endParaRPr>
          </a:p>
          <a:p>
            <a:pPr lvl="0" algn="ctr" eaLnBrk="1" hangingPunct="1"/>
            <a:r>
              <a:rPr lang="en-US" altLang="zh-CN">
                <a:solidFill>
                  <a:srgbClr val="000000"/>
                </a:solidFill>
                <a:ea typeface="黑体" pitchFamily="49" charset="-122"/>
              </a:rPr>
              <a:t>2</a:t>
            </a:r>
            <a:r>
              <a:rPr lang="zh-CN" altLang="en-US">
                <a:solidFill>
                  <a:srgbClr val="000000"/>
                </a:solidFill>
                <a:ea typeface="黑体" pitchFamily="49" charset="-122"/>
              </a:rPr>
              <a:t>．通假字</a:t>
            </a:r>
            <a:endParaRPr lang="zh-CN" altLang="en-US">
              <a:solidFill>
                <a:srgbClr val="000000"/>
              </a:solidFill>
              <a:ea typeface="Times New Roman" pitchFamily="18" charset="0"/>
            </a:endParaRPr>
          </a:p>
          <a:p>
            <a:pPr lvl="0" eaLnBrk="1" hangingPunct="1"/>
            <a:r>
              <a:rPr lang="en-US" altLang="zh-CN" b="1">
                <a:solidFill>
                  <a:srgbClr val="000000"/>
                </a:solidFill>
                <a:ea typeface="Times New Roman" pitchFamily="18" charset="0"/>
              </a:rPr>
              <a:t>(1)</a:t>
            </a:r>
            <a:r>
              <a:rPr lang="zh-CN" altLang="en-US" b="1">
                <a:solidFill>
                  <a:srgbClr val="000000"/>
                </a:solidFill>
                <a:ea typeface="Times New Roman" pitchFamily="18" charset="0"/>
              </a:rPr>
              <a:t>偭规矩而改</a:t>
            </a:r>
            <a:r>
              <a:rPr lang="zh-CN" altLang="en-US" b="1">
                <a:solidFill>
                  <a:srgbClr val="FF0000"/>
                </a:solidFill>
                <a:ea typeface="Times New Roman" pitchFamily="18" charset="0"/>
              </a:rPr>
              <a:t>错</a:t>
            </a:r>
            <a:r>
              <a:rPr lang="en-US" altLang="zh-CN" b="1">
                <a:solidFill>
                  <a:srgbClr val="000000"/>
                </a:solidFill>
                <a:ea typeface="Times New Roman" pitchFamily="18" charset="0"/>
              </a:rPr>
              <a:t>(</a:t>
            </a:r>
            <a:r>
              <a:rPr lang="zh-CN" altLang="en-US" b="1">
                <a:solidFill>
                  <a:schemeClr val="accent2"/>
                </a:solidFill>
                <a:ea typeface="Times New Roman" pitchFamily="18" charset="0"/>
              </a:rPr>
              <a:t>错，通</a:t>
            </a:r>
            <a:r>
              <a:rPr lang="zh-CN" altLang="en-US" b="1">
                <a:solidFill>
                  <a:schemeClr val="accent2"/>
                </a:solidFill>
                <a:latin typeface="宋体" pitchFamily="2" charset="-122"/>
                <a:ea typeface="Times New Roman" pitchFamily="18" charset="0"/>
              </a:rPr>
              <a:t>“</a:t>
            </a:r>
            <a:r>
              <a:rPr lang="zh-CN" altLang="en-US" b="1">
                <a:solidFill>
                  <a:schemeClr val="accent2"/>
                </a:solidFill>
                <a:ea typeface="Times New Roman" pitchFamily="18" charset="0"/>
              </a:rPr>
              <a:t>措</a:t>
            </a:r>
            <a:r>
              <a:rPr lang="zh-CN" altLang="en-US" b="1">
                <a:solidFill>
                  <a:schemeClr val="accent2"/>
                </a:solidFill>
                <a:latin typeface="宋体" pitchFamily="2" charset="-122"/>
                <a:ea typeface="Times New Roman" pitchFamily="18" charset="0"/>
              </a:rPr>
              <a:t>”</a:t>
            </a:r>
            <a:r>
              <a:rPr lang="zh-CN" altLang="en-US" b="1">
                <a:solidFill>
                  <a:schemeClr val="accent2"/>
                </a:solidFill>
                <a:ea typeface="Times New Roman" pitchFamily="18" charset="0"/>
              </a:rPr>
              <a:t>，措施</a:t>
            </a:r>
            <a:r>
              <a:rPr lang="en-US" altLang="zh-CN" b="1">
                <a:solidFill>
                  <a:srgbClr val="000000"/>
                </a:solidFill>
                <a:ea typeface="Times New Roman" pitchFamily="18" charset="0"/>
              </a:rPr>
              <a:t>)</a:t>
            </a:r>
            <a:endParaRPr lang="en-US" altLang="zh-CN" b="1">
              <a:solidFill>
                <a:srgbClr val="000000"/>
              </a:solidFill>
              <a:ea typeface="Times New Roman" pitchFamily="18" charset="0"/>
            </a:endParaRPr>
          </a:p>
          <a:p>
            <a:pPr lvl="0" eaLnBrk="1" hangingPunct="1"/>
            <a:r>
              <a:rPr lang="en-US" altLang="zh-CN" b="1">
                <a:solidFill>
                  <a:srgbClr val="000000"/>
                </a:solidFill>
                <a:ea typeface="Times New Roman" pitchFamily="18" charset="0"/>
              </a:rPr>
              <a:t>(2)</a:t>
            </a:r>
            <a:r>
              <a:rPr lang="zh-CN" altLang="en-US" b="1">
                <a:solidFill>
                  <a:srgbClr val="000000"/>
                </a:solidFill>
                <a:ea typeface="Times New Roman" pitchFamily="18" charset="0"/>
              </a:rPr>
              <a:t>忳</a:t>
            </a:r>
            <a:r>
              <a:rPr lang="zh-CN" altLang="en-US" b="1">
                <a:solidFill>
                  <a:srgbClr val="FF0000"/>
                </a:solidFill>
                <a:ea typeface="Times New Roman" pitchFamily="18" charset="0"/>
              </a:rPr>
              <a:t>郁邑</a:t>
            </a:r>
            <a:r>
              <a:rPr lang="zh-CN" altLang="en-US" b="1">
                <a:solidFill>
                  <a:srgbClr val="000000"/>
                </a:solidFill>
                <a:ea typeface="Times New Roman" pitchFamily="18" charset="0"/>
              </a:rPr>
              <a:t>余侘傺兮</a:t>
            </a:r>
            <a:r>
              <a:rPr lang="en-US" altLang="zh-CN" b="1">
                <a:solidFill>
                  <a:srgbClr val="000000"/>
                </a:solidFill>
                <a:ea typeface="Times New Roman" pitchFamily="18" charset="0"/>
              </a:rPr>
              <a:t>(</a:t>
            </a:r>
            <a:r>
              <a:rPr lang="zh-CN" altLang="en-US" b="1">
                <a:solidFill>
                  <a:schemeClr val="accent2"/>
                </a:solidFill>
                <a:ea typeface="Times New Roman" pitchFamily="18" charset="0"/>
              </a:rPr>
              <a:t>郁邑，通</a:t>
            </a:r>
            <a:r>
              <a:rPr lang="zh-CN" altLang="en-US" b="1">
                <a:solidFill>
                  <a:schemeClr val="accent2"/>
                </a:solidFill>
                <a:latin typeface="宋体" pitchFamily="2" charset="-122"/>
                <a:ea typeface="Times New Roman" pitchFamily="18" charset="0"/>
              </a:rPr>
              <a:t>“</a:t>
            </a:r>
            <a:r>
              <a:rPr lang="zh-CN" altLang="en-US" b="1">
                <a:solidFill>
                  <a:schemeClr val="accent2"/>
                </a:solidFill>
                <a:ea typeface="Times New Roman" pitchFamily="18" charset="0"/>
              </a:rPr>
              <a:t>郁悒</a:t>
            </a:r>
            <a:r>
              <a:rPr lang="zh-CN" altLang="en-US" b="1">
                <a:solidFill>
                  <a:schemeClr val="accent2"/>
                </a:solidFill>
                <a:latin typeface="宋体" pitchFamily="2" charset="-122"/>
                <a:ea typeface="Times New Roman" pitchFamily="18" charset="0"/>
              </a:rPr>
              <a:t>”</a:t>
            </a:r>
            <a:r>
              <a:rPr lang="zh-CN" altLang="en-US" b="1">
                <a:solidFill>
                  <a:schemeClr val="accent2"/>
                </a:solidFill>
                <a:ea typeface="Times New Roman" pitchFamily="18" charset="0"/>
              </a:rPr>
              <a:t>，忧愁苦闷的样子</a:t>
            </a:r>
            <a:r>
              <a:rPr lang="en-US" altLang="zh-CN" b="1">
                <a:solidFill>
                  <a:srgbClr val="000000"/>
                </a:solidFill>
                <a:ea typeface="Times New Roman" pitchFamily="18" charset="0"/>
              </a:rPr>
              <a:t>)</a:t>
            </a:r>
            <a:endParaRPr lang="en-US" altLang="zh-CN" b="1">
              <a:solidFill>
                <a:srgbClr val="000000"/>
              </a:solidFill>
              <a:ea typeface="Times New Roman" pitchFamily="18" charset="0"/>
            </a:endParaRPr>
          </a:p>
          <a:p>
            <a:pPr lvl="0" eaLnBrk="1" hangingPunct="1"/>
            <a:r>
              <a:rPr lang="en-US" altLang="zh-CN" b="1">
                <a:solidFill>
                  <a:srgbClr val="000000"/>
                </a:solidFill>
                <a:ea typeface="Times New Roman" pitchFamily="18" charset="0"/>
              </a:rPr>
              <a:t>(3)</a:t>
            </a:r>
            <a:r>
              <a:rPr lang="zh-CN" altLang="en-US" b="1">
                <a:solidFill>
                  <a:srgbClr val="000000"/>
                </a:solidFill>
                <a:ea typeface="Times New Roman" pitchFamily="18" charset="0"/>
              </a:rPr>
              <a:t>何方</a:t>
            </a:r>
            <a:r>
              <a:rPr lang="zh-CN" altLang="en-US" b="1">
                <a:solidFill>
                  <a:srgbClr val="FF0000"/>
                </a:solidFill>
                <a:ea typeface="Times New Roman" pitchFamily="18" charset="0"/>
              </a:rPr>
              <a:t>圜</a:t>
            </a:r>
            <a:r>
              <a:rPr lang="zh-CN" altLang="en-US" b="1">
                <a:solidFill>
                  <a:srgbClr val="000000"/>
                </a:solidFill>
                <a:ea typeface="Times New Roman" pitchFamily="18" charset="0"/>
              </a:rPr>
              <a:t>之能周兮</a:t>
            </a:r>
            <a:r>
              <a:rPr lang="en-US" altLang="zh-CN" b="1">
                <a:solidFill>
                  <a:srgbClr val="000000"/>
                </a:solidFill>
                <a:ea typeface="Times New Roman" pitchFamily="18" charset="0"/>
              </a:rPr>
              <a:t>(</a:t>
            </a:r>
            <a:r>
              <a:rPr lang="zh-CN" altLang="en-US" b="1">
                <a:solidFill>
                  <a:schemeClr val="accent2"/>
                </a:solidFill>
                <a:ea typeface="Times New Roman" pitchFamily="18" charset="0"/>
              </a:rPr>
              <a:t>圜，通</a:t>
            </a:r>
            <a:r>
              <a:rPr lang="zh-CN" altLang="en-US" b="1">
                <a:solidFill>
                  <a:schemeClr val="accent2"/>
                </a:solidFill>
                <a:latin typeface="宋体" pitchFamily="2" charset="-122"/>
                <a:ea typeface="Times New Roman" pitchFamily="18" charset="0"/>
              </a:rPr>
              <a:t>“</a:t>
            </a:r>
            <a:r>
              <a:rPr lang="zh-CN" altLang="en-US" b="1">
                <a:solidFill>
                  <a:schemeClr val="accent2"/>
                </a:solidFill>
                <a:ea typeface="Times New Roman" pitchFamily="18" charset="0"/>
              </a:rPr>
              <a:t>圆</a:t>
            </a:r>
            <a:r>
              <a:rPr lang="zh-CN" altLang="en-US" b="1">
                <a:solidFill>
                  <a:schemeClr val="accent2"/>
                </a:solidFill>
                <a:latin typeface="宋体" pitchFamily="2" charset="-122"/>
                <a:ea typeface="Times New Roman" pitchFamily="18" charset="0"/>
              </a:rPr>
              <a:t>”</a:t>
            </a:r>
            <a:r>
              <a:rPr lang="zh-CN" altLang="en-US" b="1">
                <a:solidFill>
                  <a:schemeClr val="accent2"/>
                </a:solidFill>
                <a:ea typeface="Times New Roman" pitchFamily="18" charset="0"/>
              </a:rPr>
              <a:t>，圆凿</a:t>
            </a:r>
            <a:r>
              <a:rPr lang="en-US" altLang="zh-CN" b="1">
                <a:solidFill>
                  <a:srgbClr val="000000"/>
                </a:solidFill>
                <a:ea typeface="Times New Roman" pitchFamily="18" charset="0"/>
              </a:rPr>
              <a:t>)</a:t>
            </a:r>
            <a:endParaRPr lang="en-US" altLang="zh-CN" b="1">
              <a:solidFill>
                <a:srgbClr val="000000"/>
              </a:solidFill>
              <a:ea typeface="Times New Roman" pitchFamily="18" charset="0"/>
            </a:endParaRPr>
          </a:p>
          <a:p>
            <a:pPr lvl="0" eaLnBrk="1" hangingPunct="1"/>
            <a:r>
              <a:rPr lang="en-US" altLang="zh-CN" b="1">
                <a:solidFill>
                  <a:srgbClr val="000000"/>
                </a:solidFill>
                <a:ea typeface="Times New Roman" pitchFamily="18" charset="0"/>
              </a:rPr>
              <a:t>(4)</a:t>
            </a:r>
            <a:r>
              <a:rPr lang="zh-CN" altLang="en-US" b="1">
                <a:solidFill>
                  <a:srgbClr val="000000"/>
                </a:solidFill>
                <a:ea typeface="Times New Roman" pitchFamily="18" charset="0"/>
              </a:rPr>
              <a:t>延伫乎吾将</a:t>
            </a:r>
            <a:r>
              <a:rPr lang="zh-CN" altLang="en-US" b="1">
                <a:solidFill>
                  <a:srgbClr val="FF0000"/>
                </a:solidFill>
                <a:ea typeface="Times New Roman" pitchFamily="18" charset="0"/>
              </a:rPr>
              <a:t>反</a:t>
            </a:r>
            <a:r>
              <a:rPr lang="en-US" altLang="zh-CN" b="1">
                <a:solidFill>
                  <a:srgbClr val="000000"/>
                </a:solidFill>
                <a:ea typeface="Times New Roman" pitchFamily="18" charset="0"/>
              </a:rPr>
              <a:t>(</a:t>
            </a:r>
            <a:r>
              <a:rPr lang="zh-CN" altLang="en-US" b="1">
                <a:solidFill>
                  <a:schemeClr val="accent2"/>
                </a:solidFill>
                <a:ea typeface="Times New Roman" pitchFamily="18" charset="0"/>
              </a:rPr>
              <a:t>反，通</a:t>
            </a:r>
            <a:r>
              <a:rPr lang="zh-CN" altLang="en-US" b="1">
                <a:solidFill>
                  <a:schemeClr val="accent2"/>
                </a:solidFill>
                <a:latin typeface="宋体" pitchFamily="2" charset="-122"/>
                <a:ea typeface="Times New Roman" pitchFamily="18" charset="0"/>
              </a:rPr>
              <a:t>“</a:t>
            </a:r>
            <a:r>
              <a:rPr lang="zh-CN" altLang="en-US" b="1">
                <a:solidFill>
                  <a:schemeClr val="accent2"/>
                </a:solidFill>
                <a:ea typeface="Times New Roman" pitchFamily="18" charset="0"/>
              </a:rPr>
              <a:t>返</a:t>
            </a:r>
            <a:r>
              <a:rPr lang="zh-CN" altLang="en-US" b="1">
                <a:solidFill>
                  <a:schemeClr val="accent2"/>
                </a:solidFill>
                <a:latin typeface="宋体" pitchFamily="2" charset="-122"/>
                <a:ea typeface="Times New Roman" pitchFamily="18" charset="0"/>
              </a:rPr>
              <a:t>”</a:t>
            </a:r>
            <a:r>
              <a:rPr lang="zh-CN" altLang="en-US" b="1">
                <a:solidFill>
                  <a:schemeClr val="accent2"/>
                </a:solidFill>
                <a:ea typeface="Times New Roman" pitchFamily="18" charset="0"/>
              </a:rPr>
              <a:t>，返回</a:t>
            </a:r>
            <a:r>
              <a:rPr lang="en-US" altLang="zh-CN" b="1">
                <a:solidFill>
                  <a:srgbClr val="000000"/>
                </a:solidFill>
                <a:ea typeface="Times New Roman" pitchFamily="18" charset="0"/>
              </a:rPr>
              <a:t>)</a:t>
            </a:r>
            <a:endParaRPr lang="en-US" altLang="zh-CN" b="1">
              <a:solidFill>
                <a:srgbClr val="000000"/>
              </a:solidFill>
              <a:ea typeface="Times New Roman" pitchFamily="18" charset="0"/>
            </a:endParaRPr>
          </a:p>
          <a:p>
            <a:pPr lvl="0" eaLnBrk="1" hangingPunct="1"/>
            <a:r>
              <a:rPr lang="en-US" altLang="zh-CN" b="1">
                <a:solidFill>
                  <a:srgbClr val="000000"/>
                </a:solidFill>
                <a:ea typeface="Times New Roman" pitchFamily="18" charset="0"/>
              </a:rPr>
              <a:t>(5)</a:t>
            </a:r>
            <a:r>
              <a:rPr lang="zh-CN" altLang="en-US" b="1">
                <a:solidFill>
                  <a:srgbClr val="000000"/>
                </a:solidFill>
                <a:ea typeface="Times New Roman" pitchFamily="18" charset="0"/>
              </a:rPr>
              <a:t>进不入以</a:t>
            </a:r>
            <a:r>
              <a:rPr lang="zh-CN" altLang="en-US" b="1">
                <a:solidFill>
                  <a:srgbClr val="FF0000"/>
                </a:solidFill>
                <a:ea typeface="Times New Roman" pitchFamily="18" charset="0"/>
              </a:rPr>
              <a:t>离</a:t>
            </a:r>
            <a:r>
              <a:rPr lang="zh-CN" altLang="en-US" b="1">
                <a:solidFill>
                  <a:srgbClr val="000000"/>
                </a:solidFill>
                <a:ea typeface="Times New Roman" pitchFamily="18" charset="0"/>
              </a:rPr>
              <a:t>尤兮</a:t>
            </a:r>
            <a:r>
              <a:rPr lang="en-US" altLang="zh-CN" b="1">
                <a:solidFill>
                  <a:srgbClr val="000000"/>
                </a:solidFill>
                <a:ea typeface="Times New Roman" pitchFamily="18" charset="0"/>
              </a:rPr>
              <a:t>(</a:t>
            </a:r>
            <a:r>
              <a:rPr lang="zh-CN" altLang="en-US" b="1">
                <a:solidFill>
                  <a:schemeClr val="accent2"/>
                </a:solidFill>
                <a:ea typeface="Times New Roman" pitchFamily="18" charset="0"/>
              </a:rPr>
              <a:t>离，通</a:t>
            </a:r>
            <a:r>
              <a:rPr lang="zh-CN" altLang="en-US" b="1">
                <a:solidFill>
                  <a:schemeClr val="accent2"/>
                </a:solidFill>
                <a:latin typeface="宋体" pitchFamily="2" charset="-122"/>
                <a:ea typeface="Times New Roman" pitchFamily="18" charset="0"/>
              </a:rPr>
              <a:t>“</a:t>
            </a:r>
            <a:r>
              <a:rPr lang="zh-CN" altLang="en-US" b="1">
                <a:solidFill>
                  <a:schemeClr val="accent2"/>
                </a:solidFill>
                <a:ea typeface="Times New Roman" pitchFamily="18" charset="0"/>
              </a:rPr>
              <a:t>罹</a:t>
            </a:r>
            <a:r>
              <a:rPr lang="zh-CN" altLang="en-US" b="1">
                <a:solidFill>
                  <a:schemeClr val="accent2"/>
                </a:solidFill>
                <a:latin typeface="宋体" pitchFamily="2" charset="-122"/>
                <a:ea typeface="Times New Roman" pitchFamily="18" charset="0"/>
              </a:rPr>
              <a:t>”</a:t>
            </a:r>
            <a:r>
              <a:rPr lang="zh-CN" altLang="en-US" b="1">
                <a:solidFill>
                  <a:schemeClr val="accent2"/>
                </a:solidFill>
                <a:ea typeface="Times New Roman" pitchFamily="18" charset="0"/>
              </a:rPr>
              <a:t>，遭受</a:t>
            </a:r>
            <a:r>
              <a:rPr lang="en-US" altLang="zh-CN" b="1">
                <a:solidFill>
                  <a:srgbClr val="000000"/>
                </a:solidFill>
                <a:ea typeface="Times New Roman" pitchFamily="18" charset="0"/>
              </a:rPr>
              <a:t>)</a:t>
            </a:r>
            <a:endParaRPr lang="en-US" altLang="zh-CN" b="1">
              <a:solidFill>
                <a:srgbClr val="000000"/>
              </a:solidFill>
              <a:ea typeface="Times New Roman" pitchFamily="18" charset="0"/>
            </a:endParaRPr>
          </a:p>
          <a:p>
            <a:pPr lvl="0" eaLnBrk="1" hangingPunct="1"/>
            <a:r>
              <a:rPr lang="en-US" altLang="zh-CN" b="1">
                <a:solidFill>
                  <a:srgbClr val="000000"/>
                </a:solidFill>
                <a:ea typeface="Times New Roman" pitchFamily="18" charset="0"/>
              </a:rPr>
              <a:t>(6)</a:t>
            </a:r>
            <a:r>
              <a:rPr lang="zh-CN" altLang="en-US" b="1">
                <a:solidFill>
                  <a:srgbClr val="000000"/>
                </a:solidFill>
                <a:ea typeface="Times New Roman" pitchFamily="18" charset="0"/>
              </a:rPr>
              <a:t>芳菲菲其弥</a:t>
            </a:r>
            <a:r>
              <a:rPr lang="zh-CN" altLang="en-US" b="1">
                <a:solidFill>
                  <a:srgbClr val="FF0000"/>
                </a:solidFill>
                <a:ea typeface="Times New Roman" pitchFamily="18" charset="0"/>
              </a:rPr>
              <a:t>章</a:t>
            </a:r>
            <a:r>
              <a:rPr lang="en-US" altLang="zh-CN" b="1">
                <a:solidFill>
                  <a:srgbClr val="000000"/>
                </a:solidFill>
                <a:ea typeface="Times New Roman" pitchFamily="18" charset="0"/>
              </a:rPr>
              <a:t>(</a:t>
            </a:r>
            <a:r>
              <a:rPr lang="zh-CN" altLang="en-US" b="1">
                <a:solidFill>
                  <a:schemeClr val="accent2"/>
                </a:solidFill>
                <a:ea typeface="Times New Roman" pitchFamily="18" charset="0"/>
              </a:rPr>
              <a:t>章，通</a:t>
            </a:r>
            <a:r>
              <a:rPr lang="zh-CN" altLang="en-US" b="1">
                <a:solidFill>
                  <a:schemeClr val="accent2"/>
                </a:solidFill>
                <a:latin typeface="宋体" pitchFamily="2" charset="-122"/>
                <a:ea typeface="Times New Roman" pitchFamily="18" charset="0"/>
              </a:rPr>
              <a:t>“</a:t>
            </a:r>
            <a:r>
              <a:rPr lang="zh-CN" altLang="en-US" b="1">
                <a:solidFill>
                  <a:schemeClr val="accent2"/>
                </a:solidFill>
                <a:ea typeface="Times New Roman" pitchFamily="18" charset="0"/>
              </a:rPr>
              <a:t>彰</a:t>
            </a:r>
            <a:r>
              <a:rPr lang="zh-CN" altLang="en-US" b="1">
                <a:solidFill>
                  <a:schemeClr val="accent2"/>
                </a:solidFill>
                <a:latin typeface="宋体" pitchFamily="2" charset="-122"/>
                <a:ea typeface="Times New Roman" pitchFamily="18" charset="0"/>
              </a:rPr>
              <a:t>”</a:t>
            </a:r>
            <a:r>
              <a:rPr lang="zh-CN" altLang="en-US" b="1">
                <a:solidFill>
                  <a:schemeClr val="accent2"/>
                </a:solidFill>
                <a:ea typeface="Times New Roman" pitchFamily="18" charset="0"/>
              </a:rPr>
              <a:t>，明显</a:t>
            </a:r>
            <a:r>
              <a:rPr lang="en-US" altLang="zh-CN" b="1">
                <a:solidFill>
                  <a:srgbClr val="000000"/>
                </a:solidFill>
                <a:ea typeface="Times New Roman" pitchFamily="18" charset="0"/>
              </a:rPr>
              <a:t>)</a:t>
            </a:r>
            <a:endParaRPr lang="en-US" altLang="zh-CN" b="1">
              <a:solidFill>
                <a:srgbClr val="000000"/>
              </a:solidFill>
              <a:ea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3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3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3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3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4338" name="图片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1550" y="0"/>
            <a:ext cx="436245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4339" name="标题 1" title=""/>
          <p:cNvSpPr>
            <a:spLocks noGrp="1"/>
          </p:cNvSpPr>
          <p:nvPr/>
        </p:nvSpPr>
        <p:spPr>
          <a:xfrm>
            <a:off x="1066800" y="381000"/>
            <a:ext cx="1066800" cy="487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6000">
                <a:solidFill>
                  <a:srgbClr val="FF0000"/>
                </a:solidFill>
                <a:latin typeface="Calibri" pitchFamily="34" charset="0"/>
                <a:ea typeface="黑体" pitchFamily="49" charset="-122"/>
              </a:rPr>
              <a:t>三点拨精讲</a:t>
            </a:r>
            <a:endParaRPr lang="zh-CN" altLang="en-US" sz="6000">
              <a:solidFill>
                <a:srgbClr val="FF0000"/>
              </a:solidFill>
              <a:latin typeface="Calibri" pitchFamily="34" charset="0"/>
              <a:ea typeface="黑体" pitchFamily="49" charset="-122"/>
            </a:endParaRPr>
          </a:p>
        </p:txBody>
      </p:sp>
      <p:sp>
        <p:nvSpPr>
          <p:cNvPr id="14340" name="Text Box 5" title=""/>
          <p:cNvSpPr txBox="1"/>
          <p:nvPr/>
        </p:nvSpPr>
        <p:spPr>
          <a:xfrm>
            <a:off x="2819400" y="2590800"/>
            <a:ext cx="914400" cy="228758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4800">
                <a:solidFill>
                  <a:srgbClr val="FF0000"/>
                </a:solidFill>
              </a:rPr>
              <a:t>第    一段</a:t>
            </a:r>
            <a:endParaRPr lang="zh-CN" altLang="en-US" sz="48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5362" name="Text Box 2" title=""/>
          <p:cNvSpPr txBox="1"/>
          <p:nvPr/>
        </p:nvSpPr>
        <p:spPr>
          <a:xfrm>
            <a:off x="685800" y="3933825"/>
            <a:ext cx="7924800" cy="10064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br>
              <a:rPr lang="zh-CN" altLang="en-US" sz="2800" b="1">
                <a:solidFill>
                  <a:srgbClr val="FF6600"/>
                </a:solidFill>
                <a:latin typeface="Times New Roman" pitchFamily="18" charset="0"/>
              </a:rPr>
            </a:br>
            <a:endParaRPr lang="zh-CN" altLang="en-US" b="1">
              <a:latin typeface="Times New Roman" pitchFamily="18" charset="0"/>
            </a:endParaRPr>
          </a:p>
        </p:txBody>
      </p:sp>
      <p:sp>
        <p:nvSpPr>
          <p:cNvPr id="15363" name="Text Box 3" title=""/>
          <p:cNvSpPr txBox="1"/>
          <p:nvPr/>
        </p:nvSpPr>
        <p:spPr>
          <a:xfrm>
            <a:off x="395288" y="1052513"/>
            <a:ext cx="7848600" cy="2043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b="1">
                <a:solidFill>
                  <a:schemeClr val="accent2"/>
                </a:solidFill>
                <a:latin typeface="Times New Roman" pitchFamily="18" charset="0"/>
              </a:rPr>
              <a:t>长太息</a:t>
            </a:r>
            <a:r>
              <a:rPr lang="zh-CN" altLang="en-US" b="1">
                <a:solidFill>
                  <a:srgbClr val="FF0000"/>
                </a:solidFill>
                <a:latin typeface="Times New Roman" pitchFamily="18" charset="0"/>
              </a:rPr>
              <a:t>以</a:t>
            </a:r>
            <a:r>
              <a:rPr lang="zh-CN" altLang="en-US" b="1">
                <a:solidFill>
                  <a:schemeClr val="accent2"/>
                </a:solidFill>
                <a:latin typeface="Times New Roman" pitchFamily="18" charset="0"/>
              </a:rPr>
              <a:t>掩</a:t>
            </a:r>
            <a:r>
              <a:rPr lang="zh-CN" altLang="en-US" b="1">
                <a:solidFill>
                  <a:srgbClr val="FF0000"/>
                </a:solidFill>
                <a:latin typeface="Times New Roman" pitchFamily="18" charset="0"/>
              </a:rPr>
              <a:t>涕</a:t>
            </a:r>
            <a:r>
              <a:rPr lang="zh-CN" altLang="en-US" b="1">
                <a:solidFill>
                  <a:schemeClr val="accent2"/>
                </a:solidFill>
                <a:latin typeface="Times New Roman" pitchFamily="18" charset="0"/>
              </a:rPr>
              <a:t>兮，</a:t>
            </a:r>
            <a:r>
              <a:rPr lang="zh-CN" altLang="en-US" b="1">
                <a:solidFill>
                  <a:srgbClr val="FF0000"/>
                </a:solidFill>
                <a:latin typeface="Times New Roman" pitchFamily="18" charset="0"/>
              </a:rPr>
              <a:t>哀</a:t>
            </a:r>
            <a:r>
              <a:rPr lang="zh-CN" altLang="en-US" b="1">
                <a:solidFill>
                  <a:schemeClr val="accent2"/>
                </a:solidFill>
                <a:latin typeface="Times New Roman" pitchFamily="18" charset="0"/>
              </a:rPr>
              <a:t>民生之多艰。</a:t>
            </a:r>
            <a:endParaRPr lang="zh-CN" altLang="en-US" b="1">
              <a:solidFill>
                <a:schemeClr val="accent2"/>
              </a:solidFill>
              <a:latin typeface="Times New Roman" pitchFamily="18" charset="0"/>
            </a:endParaRPr>
          </a:p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>
                <a:latin typeface="Times New Roman" pitchFamily="18" charset="0"/>
              </a:rPr>
              <a:t>        </a:t>
            </a:r>
            <a:endParaRPr lang="zh-CN" altLang="en-US">
              <a:latin typeface="Times New Roman" pitchFamily="18" charset="0"/>
            </a:endParaRPr>
          </a:p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b="1">
                <a:solidFill>
                  <a:srgbClr val="6600FF"/>
                </a:solidFill>
                <a:latin typeface="Times New Roman" pitchFamily="18" charset="0"/>
              </a:rPr>
              <a:t>        </a:t>
            </a:r>
            <a:endParaRPr lang="zh-CN" altLang="en-US" b="1">
              <a:solidFill>
                <a:srgbClr val="6600FF"/>
              </a:solidFill>
              <a:latin typeface="Times New Roman" pitchFamily="18" charset="0"/>
            </a:endParaRPr>
          </a:p>
        </p:txBody>
      </p:sp>
      <p:sp>
        <p:nvSpPr>
          <p:cNvPr id="15364" name="Text Box 4" title=""/>
          <p:cNvSpPr txBox="1"/>
          <p:nvPr/>
        </p:nvSpPr>
        <p:spPr>
          <a:xfrm>
            <a:off x="4767263" y="1268413"/>
            <a:ext cx="18415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sz="2400">
              <a:latin typeface="Times New Roman" pitchFamily="18" charset="0"/>
            </a:endParaRPr>
          </a:p>
        </p:txBody>
      </p:sp>
      <p:sp>
        <p:nvSpPr>
          <p:cNvPr id="15365" name="Text Box 5" title=""/>
          <p:cNvSpPr txBox="1"/>
          <p:nvPr/>
        </p:nvSpPr>
        <p:spPr>
          <a:xfrm>
            <a:off x="250825" y="2924175"/>
            <a:ext cx="7200900" cy="10668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b="1">
                <a:solidFill>
                  <a:srgbClr val="FF6600"/>
                </a:solidFill>
                <a:latin typeface="Times New Roman" pitchFamily="18" charset="0"/>
              </a:rPr>
              <a:t>  </a:t>
            </a:r>
            <a:r>
              <a:rPr lang="zh-CN" altLang="en-US" b="1">
                <a:solidFill>
                  <a:schemeClr val="accent2"/>
                </a:solidFill>
                <a:latin typeface="Times New Roman" pitchFamily="18" charset="0"/>
              </a:rPr>
              <a:t>余</a:t>
            </a:r>
            <a:r>
              <a:rPr lang="zh-CN" altLang="en-US" b="1">
                <a:solidFill>
                  <a:srgbClr val="FF0000"/>
                </a:solidFill>
                <a:latin typeface="Times New Roman" pitchFamily="18" charset="0"/>
              </a:rPr>
              <a:t>虽</a:t>
            </a:r>
            <a:r>
              <a:rPr lang="zh-CN" altLang="en-US" b="1">
                <a:solidFill>
                  <a:schemeClr val="accent2"/>
                </a:solidFill>
                <a:latin typeface="Times New Roman" pitchFamily="18" charset="0"/>
              </a:rPr>
              <a:t>好修姱</a:t>
            </a:r>
            <a:r>
              <a:rPr lang="zh-CN" altLang="en-US" b="1">
                <a:solidFill>
                  <a:srgbClr val="FF0000"/>
                </a:solidFill>
                <a:latin typeface="Times New Roman" pitchFamily="18" charset="0"/>
              </a:rPr>
              <a:t>以鞿羁</a:t>
            </a:r>
            <a:r>
              <a:rPr lang="zh-CN" altLang="en-US" b="1">
                <a:solidFill>
                  <a:schemeClr val="accent2"/>
                </a:solidFill>
                <a:latin typeface="Times New Roman" pitchFamily="18" charset="0"/>
              </a:rPr>
              <a:t>兮，謇</a:t>
            </a:r>
            <a:r>
              <a:rPr lang="zh-CN" altLang="en-US" b="1">
                <a:solidFill>
                  <a:srgbClr val="FF0000"/>
                </a:solidFill>
                <a:latin typeface="Times New Roman" pitchFamily="18" charset="0"/>
              </a:rPr>
              <a:t>朝</a:t>
            </a:r>
            <a:r>
              <a:rPr lang="zh-CN" altLang="en-US" b="1">
                <a:solidFill>
                  <a:schemeClr val="accent2"/>
                </a:solidFill>
                <a:latin typeface="Times New Roman" pitchFamily="18" charset="0"/>
              </a:rPr>
              <a:t>谇而</a:t>
            </a:r>
            <a:r>
              <a:rPr lang="zh-CN" altLang="en-US" b="1">
                <a:solidFill>
                  <a:srgbClr val="FF0000"/>
                </a:solidFill>
                <a:latin typeface="Times New Roman" pitchFamily="18" charset="0"/>
              </a:rPr>
              <a:t>夕</a:t>
            </a:r>
            <a:r>
              <a:rPr lang="zh-CN" altLang="en-US" b="1">
                <a:solidFill>
                  <a:schemeClr val="accent2"/>
                </a:solidFill>
                <a:latin typeface="Times New Roman" pitchFamily="18" charset="0"/>
              </a:rPr>
              <a:t>替。</a:t>
            </a:r>
            <a:endParaRPr lang="zh-CN" altLang="en-US" b="1">
              <a:solidFill>
                <a:schemeClr val="accent2"/>
              </a:solidFill>
              <a:latin typeface="Times New Roman" pitchFamily="18" charset="0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b="1">
                <a:solidFill>
                  <a:srgbClr val="6600FF"/>
                </a:solidFill>
                <a:latin typeface="Times New Roman" pitchFamily="18" charset="0"/>
              </a:rPr>
              <a:t>      </a:t>
            </a:r>
            <a:endParaRPr lang="zh-CN" altLang="en-US" b="1">
              <a:solidFill>
                <a:srgbClr val="6600FF"/>
              </a:solidFill>
              <a:latin typeface="Times New Roman" pitchFamily="18" charset="0"/>
            </a:endParaRPr>
          </a:p>
        </p:txBody>
      </p:sp>
      <p:sp>
        <p:nvSpPr>
          <p:cNvPr id="15366" name="AutoShape 6" title=""/>
          <p:cNvSpPr/>
          <p:nvPr/>
        </p:nvSpPr>
        <p:spPr>
          <a:xfrm>
            <a:off x="2916238" y="188913"/>
            <a:ext cx="5905500" cy="942975"/>
          </a:xfrm>
          <a:prstGeom prst="wedgeRectCallout">
            <a:avLst>
              <a:gd name="adj1" fmla="val -62824"/>
              <a:gd name="adj2" fmla="val 64310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endParaRPr lang="zh-CN" altLang="en-US" sz="1800"/>
          </a:p>
        </p:txBody>
      </p:sp>
      <p:sp>
        <p:nvSpPr>
          <p:cNvPr id="15367" name="Text Box 7" title=""/>
          <p:cNvSpPr txBox="1"/>
          <p:nvPr/>
        </p:nvSpPr>
        <p:spPr>
          <a:xfrm>
            <a:off x="2987675" y="260350"/>
            <a:ext cx="184150" cy="3667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sz="1800"/>
          </a:p>
        </p:txBody>
      </p:sp>
      <p:sp>
        <p:nvSpPr>
          <p:cNvPr id="15368" name="Text Box 8" title=""/>
          <p:cNvSpPr txBox="1"/>
          <p:nvPr/>
        </p:nvSpPr>
        <p:spPr>
          <a:xfrm>
            <a:off x="2987675" y="476250"/>
            <a:ext cx="5894388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b="1"/>
              <a:t>以：连词，表并列，相当于“而”</a:t>
            </a:r>
            <a:endParaRPr lang="zh-CN" altLang="en-US" b="1"/>
          </a:p>
        </p:txBody>
      </p:sp>
      <p:sp>
        <p:nvSpPr>
          <p:cNvPr id="15369" name="AutoShape 9" title=""/>
          <p:cNvSpPr/>
          <p:nvPr/>
        </p:nvSpPr>
        <p:spPr>
          <a:xfrm>
            <a:off x="179388" y="1844675"/>
            <a:ext cx="4248150" cy="720725"/>
          </a:xfrm>
          <a:prstGeom prst="wedgeRoundRectCallout">
            <a:avLst>
              <a:gd name="adj1" fmla="val 11509"/>
              <a:gd name="adj2" fmla="val -88106"/>
              <a:gd name="adj3" fmla="val 16667"/>
            </a:avLst>
          </a:prstGeom>
          <a:solidFill>
            <a:schemeClr val="bg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b="1"/>
              <a:t>名词作动词，流眼泪</a:t>
            </a:r>
            <a:endParaRPr lang="zh-CN" altLang="en-US" b="1"/>
          </a:p>
        </p:txBody>
      </p:sp>
      <p:sp>
        <p:nvSpPr>
          <p:cNvPr id="15370" name="AutoShape 10" title=""/>
          <p:cNvSpPr/>
          <p:nvPr/>
        </p:nvSpPr>
        <p:spPr>
          <a:xfrm>
            <a:off x="4211638" y="1700213"/>
            <a:ext cx="4932362" cy="1152525"/>
          </a:xfrm>
          <a:prstGeom prst="wedgeEllipseCallout">
            <a:avLst>
              <a:gd name="adj1" fmla="val -52574"/>
              <a:gd name="adj2" fmla="val -64185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b="1"/>
              <a:t>形容词的为动用法，为</a:t>
            </a:r>
            <a:r>
              <a:rPr lang="en-US" altLang="zh-CN" b="1"/>
              <a:t>……</a:t>
            </a:r>
            <a:r>
              <a:rPr lang="zh-CN" altLang="en-US" b="1"/>
              <a:t>而哀伤</a:t>
            </a:r>
            <a:endParaRPr lang="zh-CN" altLang="en-US" b="1"/>
          </a:p>
        </p:txBody>
      </p:sp>
      <p:sp>
        <p:nvSpPr>
          <p:cNvPr id="15371" name="AutoShape 11" title=""/>
          <p:cNvSpPr/>
          <p:nvPr/>
        </p:nvSpPr>
        <p:spPr>
          <a:xfrm>
            <a:off x="323850" y="3429000"/>
            <a:ext cx="1150938" cy="565150"/>
          </a:xfrm>
          <a:prstGeom prst="borderCallout1">
            <a:avLst>
              <a:gd name="adj1" fmla="val 113481"/>
              <a:gd name="adj2" fmla="val 90069"/>
              <a:gd name="adj3" fmla="val 113481"/>
              <a:gd name="adj4" fmla="val 56968"/>
            </a:avLst>
          </a:prstGeom>
          <a:solidFill>
            <a:schemeClr val="bg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/>
              <a:t>虽然</a:t>
            </a:r>
            <a:endParaRPr lang="zh-CN" altLang="en-US"/>
          </a:p>
        </p:txBody>
      </p:sp>
      <p:sp>
        <p:nvSpPr>
          <p:cNvPr id="15372" name="AutoShape 12" title=""/>
          <p:cNvSpPr/>
          <p:nvPr/>
        </p:nvSpPr>
        <p:spPr>
          <a:xfrm>
            <a:off x="2771775" y="3573463"/>
            <a:ext cx="1512888" cy="609600"/>
          </a:xfrm>
          <a:prstGeom prst="wedgeRectCallout">
            <a:avLst>
              <a:gd name="adj1" fmla="val -49792"/>
              <a:gd name="adj2" fmla="val -90366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/>
              <a:t>表承接</a:t>
            </a:r>
            <a:endParaRPr lang="zh-CN" altLang="en-US"/>
          </a:p>
        </p:txBody>
      </p:sp>
      <p:sp>
        <p:nvSpPr>
          <p:cNvPr id="15373" name="AutoShape 13" title=""/>
          <p:cNvSpPr/>
          <p:nvPr/>
        </p:nvSpPr>
        <p:spPr>
          <a:xfrm>
            <a:off x="4859338" y="3429000"/>
            <a:ext cx="3744912" cy="792163"/>
          </a:xfrm>
          <a:prstGeom prst="wedgeRoundRectCallout">
            <a:avLst>
              <a:gd name="adj1" fmla="val -84759"/>
              <a:gd name="adj2" fmla="val -45991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/>
              <a:t>名词作动词，约束。</a:t>
            </a:r>
            <a:endParaRPr lang="zh-CN" altLang="en-US"/>
          </a:p>
        </p:txBody>
      </p:sp>
      <p:sp>
        <p:nvSpPr>
          <p:cNvPr id="15374" name="Text Box 14" title=""/>
          <p:cNvSpPr txBox="1"/>
          <p:nvPr/>
        </p:nvSpPr>
        <p:spPr>
          <a:xfrm>
            <a:off x="539750" y="4508500"/>
            <a:ext cx="6303963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b="1">
                <a:solidFill>
                  <a:srgbClr val="0000CC"/>
                </a:solidFill>
              </a:rPr>
              <a:t>既替余</a:t>
            </a:r>
            <a:r>
              <a:rPr lang="zh-CN" altLang="en-US" b="1">
                <a:solidFill>
                  <a:srgbClr val="FF0000"/>
                </a:solidFill>
              </a:rPr>
              <a:t>以</a:t>
            </a:r>
            <a:r>
              <a:rPr lang="zh-CN" altLang="en-US" b="1">
                <a:solidFill>
                  <a:srgbClr val="0000CC"/>
                </a:solidFill>
              </a:rPr>
              <a:t>蕙纕兮，又申之</a:t>
            </a:r>
            <a:r>
              <a:rPr lang="zh-CN" altLang="en-US" b="1">
                <a:solidFill>
                  <a:srgbClr val="FF0000"/>
                </a:solidFill>
              </a:rPr>
              <a:t>以</a:t>
            </a:r>
            <a:r>
              <a:rPr lang="zh-CN" altLang="en-US" b="1">
                <a:solidFill>
                  <a:srgbClr val="0000CC"/>
                </a:solidFill>
              </a:rPr>
              <a:t>揽茝。</a:t>
            </a:r>
            <a:endParaRPr lang="zh-CN" altLang="en-US" b="1">
              <a:solidFill>
                <a:srgbClr val="0000CC"/>
              </a:solidFill>
            </a:endParaRPr>
          </a:p>
        </p:txBody>
      </p:sp>
      <p:sp>
        <p:nvSpPr>
          <p:cNvPr id="15375" name="AutoShape 15" title=""/>
          <p:cNvSpPr/>
          <p:nvPr/>
        </p:nvSpPr>
        <p:spPr>
          <a:xfrm>
            <a:off x="6516688" y="4221163"/>
            <a:ext cx="2159000" cy="792162"/>
          </a:xfrm>
          <a:prstGeom prst="cloudCallout">
            <a:avLst>
              <a:gd name="adj1" fmla="val -47352"/>
              <a:gd name="adj2" fmla="val 42384"/>
            </a:avLst>
          </a:prstGeom>
          <a:solidFill>
            <a:schemeClr val="bg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400" b="1"/>
              <a:t>表原因，因为</a:t>
            </a:r>
            <a:endParaRPr lang="zh-CN" altLang="en-US" sz="2400" b="1"/>
          </a:p>
        </p:txBody>
      </p:sp>
      <p:sp>
        <p:nvSpPr>
          <p:cNvPr id="15376" name="Text Box 16" title=""/>
          <p:cNvSpPr txBox="1"/>
          <p:nvPr/>
        </p:nvSpPr>
        <p:spPr>
          <a:xfrm>
            <a:off x="592138" y="5340350"/>
            <a:ext cx="6711950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b="1">
                <a:solidFill>
                  <a:srgbClr val="0000CC"/>
                </a:solidFill>
              </a:rPr>
              <a:t>亦余心之</a:t>
            </a:r>
            <a:r>
              <a:rPr lang="zh-CN" altLang="en-US" b="1">
                <a:solidFill>
                  <a:srgbClr val="FF0000"/>
                </a:solidFill>
              </a:rPr>
              <a:t>所善</a:t>
            </a:r>
            <a:r>
              <a:rPr lang="zh-CN" altLang="en-US" b="1">
                <a:solidFill>
                  <a:srgbClr val="0000CC"/>
                </a:solidFill>
              </a:rPr>
              <a:t>兮，</a:t>
            </a:r>
            <a:r>
              <a:rPr lang="zh-CN" altLang="en-US" b="1">
                <a:solidFill>
                  <a:srgbClr val="FF0000"/>
                </a:solidFill>
              </a:rPr>
              <a:t>虽</a:t>
            </a:r>
            <a:r>
              <a:rPr lang="zh-CN" altLang="en-US" b="1">
                <a:solidFill>
                  <a:srgbClr val="0000CC"/>
                </a:solidFill>
              </a:rPr>
              <a:t>九死其犹未悔。</a:t>
            </a:r>
            <a:endParaRPr lang="zh-CN" altLang="en-US" b="1">
              <a:solidFill>
                <a:srgbClr val="0000CC"/>
              </a:solidFill>
            </a:endParaRPr>
          </a:p>
        </p:txBody>
      </p:sp>
      <p:sp>
        <p:nvSpPr>
          <p:cNvPr id="15377" name="AutoShape 17" title=""/>
          <p:cNvSpPr/>
          <p:nvPr/>
        </p:nvSpPr>
        <p:spPr>
          <a:xfrm>
            <a:off x="323850" y="6021388"/>
            <a:ext cx="4176713" cy="609600"/>
          </a:xfrm>
          <a:prstGeom prst="wedgeRectCallout">
            <a:avLst>
              <a:gd name="adj1" fmla="val 1616"/>
              <a:gd name="adj2" fmla="val -86458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b="1"/>
              <a:t>所</a:t>
            </a:r>
            <a:r>
              <a:rPr lang="en-US" altLang="zh-CN" b="1"/>
              <a:t>+</a:t>
            </a:r>
            <a:r>
              <a:rPr lang="zh-CN" altLang="en-US" b="1"/>
              <a:t>动词</a:t>
            </a:r>
            <a:r>
              <a:rPr lang="en-US" altLang="zh-CN" b="1"/>
              <a:t>=</a:t>
            </a:r>
            <a:r>
              <a:rPr lang="zh-CN" altLang="en-US" b="1"/>
              <a:t>名词性短语</a:t>
            </a:r>
            <a:endParaRPr lang="zh-CN" altLang="en-US" b="1"/>
          </a:p>
        </p:txBody>
      </p:sp>
      <p:sp>
        <p:nvSpPr>
          <p:cNvPr id="15378" name="AutoShape 18" title=""/>
          <p:cNvSpPr/>
          <p:nvPr/>
        </p:nvSpPr>
        <p:spPr>
          <a:xfrm>
            <a:off x="5148263" y="6021388"/>
            <a:ext cx="3816350" cy="836612"/>
          </a:xfrm>
          <a:prstGeom prst="wedgeRectCallout">
            <a:avLst>
              <a:gd name="adj1" fmla="val -70963"/>
              <a:gd name="adj2" fmla="val -72958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800" b="1"/>
              <a:t>连词，表假设，即使，纵然。</a:t>
            </a:r>
            <a:endParaRPr lang="zh-CN" altLang="en-US" sz="28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3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3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3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3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3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3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6386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7800" y="6884988"/>
            <a:ext cx="112713" cy="8413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6387" name="Rectangle 5" title=""/>
          <p:cNvSpPr/>
          <p:nvPr/>
        </p:nvSpPr>
        <p:spPr>
          <a:xfrm>
            <a:off x="76200" y="228600"/>
            <a:ext cx="2892425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30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翻译</a:t>
            </a:r>
            <a:r>
              <a:rPr lang="en-US" altLang="zh-CN" sz="30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1</a:t>
            </a:r>
            <a:r>
              <a:rPr lang="zh-CN" altLang="en-US" sz="30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（前</a:t>
            </a:r>
            <a:r>
              <a:rPr lang="en-US" altLang="zh-CN" sz="30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8</a:t>
            </a:r>
            <a:r>
              <a:rPr lang="zh-CN" altLang="en-US" sz="30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句）</a:t>
            </a:r>
            <a:endParaRPr lang="zh-CN" altLang="en-US" sz="3000" b="1">
              <a:solidFill>
                <a:srgbClr val="0000CC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6388" name="Text Box 11" title=""/>
          <p:cNvSpPr txBox="1"/>
          <p:nvPr/>
        </p:nvSpPr>
        <p:spPr>
          <a:xfrm>
            <a:off x="228600" y="996950"/>
            <a:ext cx="8534400" cy="2803525"/>
          </a:xfrm>
          <a:prstGeom prst="rect">
            <a:avLst/>
          </a:prstGeom>
          <a:noFill/>
          <a:ln w="76200">
            <a:solidFill>
              <a:srgbClr val="FF00FF"/>
            </a:solidFill>
            <a:miter lim="800000"/>
          </a:ln>
        </p:spPr>
        <p:txBody>
          <a:bodyPr lIns="90170" tIns="46990" rIns="90170" bIns="46990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      </a:t>
            </a:r>
            <a:r>
              <a:rPr lang="zh-CN" altLang="en-US" sz="4400" b="1">
                <a:latin typeface="楷体_GB2312" pitchFamily="49" charset="-122"/>
                <a:ea typeface="楷体_GB2312" pitchFamily="49" charset="-122"/>
              </a:rPr>
              <a:t>我长叹息地禁不住要洒下眼泪，我哀怜着人民的生活多么艰苦。我虽崇尚美德而约束自己啊，可早上进谏晚上就遭到贬黜</a:t>
            </a:r>
            <a:endParaRPr lang="zh-CN" altLang="en-US" sz="44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6389" name="Text Box 3" title=""/>
          <p:cNvSpPr txBox="1"/>
          <p:nvPr/>
        </p:nvSpPr>
        <p:spPr>
          <a:xfrm>
            <a:off x="228600" y="3800475"/>
            <a:ext cx="8534400" cy="2803525"/>
          </a:xfrm>
          <a:prstGeom prst="rect">
            <a:avLst/>
          </a:prstGeom>
          <a:noFill/>
          <a:ln w="76200">
            <a:solidFill>
              <a:srgbClr val="FF00FF"/>
            </a:solidFill>
            <a:miter lim="800000"/>
          </a:ln>
        </p:spPr>
        <p:txBody>
          <a:bodyPr lIns="90170" tIns="46990" rIns="90170" bIns="46990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4400" b="1">
                <a:latin typeface="楷体_GB2312" pitchFamily="49" charset="-122"/>
                <a:ea typeface="楷体_GB2312" pitchFamily="49" charset="-122"/>
              </a:rPr>
              <a:t>      既因为我用美蕙作佩带而贬黜，又因为我采集芳香的兰芷而加罪。只要是我所崇尚的美德啊，纵然为之死多次我也不后悔。</a:t>
            </a:r>
            <a:endParaRPr lang="zh-CN" altLang="en-US" sz="4400" b="1"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8" grpId="0"/>
      <p:bldP spid="1638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7410" name="Text Box 2" title=""/>
          <p:cNvSpPr txBox="1"/>
          <p:nvPr/>
        </p:nvSpPr>
        <p:spPr>
          <a:xfrm>
            <a:off x="395288" y="549275"/>
            <a:ext cx="7993062" cy="10668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b="1">
                <a:solidFill>
                  <a:srgbClr val="0000CC"/>
                </a:solidFill>
                <a:latin typeface="Times New Roman" pitchFamily="18" charset="0"/>
              </a:rPr>
              <a:t>怨灵修之浩荡兮，终不察夫</a:t>
            </a:r>
            <a:r>
              <a:rPr lang="zh-CN" altLang="en-US" b="1">
                <a:solidFill>
                  <a:srgbClr val="FF0000"/>
                </a:solidFill>
                <a:latin typeface="Times New Roman" pitchFamily="18" charset="0"/>
              </a:rPr>
              <a:t>民心</a:t>
            </a:r>
            <a:r>
              <a:rPr lang="zh-CN" altLang="en-US" b="1">
                <a:solidFill>
                  <a:srgbClr val="0000CC"/>
                </a:solidFill>
                <a:latin typeface="Times New Roman" pitchFamily="18" charset="0"/>
              </a:rPr>
              <a:t>。</a:t>
            </a:r>
            <a:r>
              <a:rPr lang="zh-CN" altLang="en-US" b="1">
                <a:latin typeface="Times New Roman" pitchFamily="18" charset="0"/>
              </a:rPr>
              <a:t> </a:t>
            </a:r>
            <a:endParaRPr lang="zh-CN" altLang="en-US" b="1">
              <a:latin typeface="Times New Roman" pitchFamily="18" charset="0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b="1">
              <a:latin typeface="Times New Roman" pitchFamily="18" charset="0"/>
            </a:endParaRPr>
          </a:p>
        </p:txBody>
      </p:sp>
      <p:sp>
        <p:nvSpPr>
          <p:cNvPr id="17411" name="Text Box 3" title=""/>
          <p:cNvSpPr txBox="1"/>
          <p:nvPr/>
        </p:nvSpPr>
        <p:spPr>
          <a:xfrm>
            <a:off x="0" y="1268413"/>
            <a:ext cx="8135938" cy="8540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b="1">
                <a:solidFill>
                  <a:srgbClr val="FF6600"/>
                </a:solidFill>
                <a:latin typeface="Times New Roman" pitchFamily="18" charset="0"/>
              </a:rPr>
              <a:t>   </a:t>
            </a:r>
            <a:r>
              <a:rPr lang="zh-CN" altLang="en-US" b="1">
                <a:solidFill>
                  <a:srgbClr val="0000CC"/>
                </a:solidFill>
                <a:latin typeface="Times New Roman" pitchFamily="18" charset="0"/>
              </a:rPr>
              <a:t>众女嫉余之蛾眉兮，谣诼</a:t>
            </a:r>
            <a:r>
              <a:rPr lang="zh-CN" altLang="en-US" b="1">
                <a:solidFill>
                  <a:srgbClr val="FF0000"/>
                </a:solidFill>
                <a:latin typeface="Times New Roman" pitchFamily="18" charset="0"/>
              </a:rPr>
              <a:t>谓余以善淫</a:t>
            </a:r>
            <a:r>
              <a:rPr lang="zh-CN" altLang="en-US" b="1">
                <a:solidFill>
                  <a:srgbClr val="0000CC"/>
                </a:solidFill>
                <a:latin typeface="Times New Roman" pitchFamily="18" charset="0"/>
              </a:rPr>
              <a:t>。</a:t>
            </a:r>
            <a:endParaRPr lang="zh-CN" altLang="en-US" b="1">
              <a:solidFill>
                <a:srgbClr val="0000CC"/>
              </a:solidFill>
              <a:latin typeface="Times New Roman" pitchFamily="18" charset="0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1800" b="1"/>
              <a:t>        </a:t>
            </a:r>
            <a:endParaRPr lang="zh-CN" altLang="en-US" b="1">
              <a:latin typeface="Times New Roman" pitchFamily="18" charset="0"/>
            </a:endParaRPr>
          </a:p>
        </p:txBody>
      </p:sp>
      <p:sp>
        <p:nvSpPr>
          <p:cNvPr id="17412" name="AutoShape 4" title=""/>
          <p:cNvSpPr/>
          <p:nvPr/>
        </p:nvSpPr>
        <p:spPr>
          <a:xfrm>
            <a:off x="6443663" y="0"/>
            <a:ext cx="2700337" cy="1069975"/>
          </a:xfrm>
          <a:prstGeom prst="wedgeRectCallout">
            <a:avLst>
              <a:gd name="adj1" fmla="val -77162"/>
              <a:gd name="adj2" fmla="val -889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800"/>
              <a:t>人心，这里指诗人的良苦用心</a:t>
            </a:r>
            <a:endParaRPr lang="zh-CN" altLang="en-US" sz="2800"/>
          </a:p>
        </p:txBody>
      </p:sp>
      <p:sp>
        <p:nvSpPr>
          <p:cNvPr id="17413" name="AutoShape 5" title=""/>
          <p:cNvSpPr/>
          <p:nvPr/>
        </p:nvSpPr>
        <p:spPr>
          <a:xfrm>
            <a:off x="468313" y="1844675"/>
            <a:ext cx="8064500" cy="609600"/>
          </a:xfrm>
          <a:prstGeom prst="wedgeRectCallout">
            <a:avLst>
              <a:gd name="adj1" fmla="val 11986"/>
              <a:gd name="adj2" fmla="val -75523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800"/>
              <a:t>淫：形容词作名词，淫乱的事。状语后置句。</a:t>
            </a:r>
            <a:endParaRPr lang="zh-CN" altLang="en-US" sz="2800"/>
          </a:p>
        </p:txBody>
      </p:sp>
      <p:sp>
        <p:nvSpPr>
          <p:cNvPr id="17414" name="Text Box 6" title=""/>
          <p:cNvSpPr txBox="1"/>
          <p:nvPr/>
        </p:nvSpPr>
        <p:spPr>
          <a:xfrm>
            <a:off x="447675" y="2459038"/>
            <a:ext cx="6303963" cy="57943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b="1">
                <a:solidFill>
                  <a:srgbClr val="FF0000"/>
                </a:solidFill>
              </a:rPr>
              <a:t>固</a:t>
            </a:r>
            <a:r>
              <a:rPr lang="zh-CN" altLang="en-US" b="1">
                <a:solidFill>
                  <a:srgbClr val="0000CC"/>
                </a:solidFill>
              </a:rPr>
              <a:t>时俗之工巧兮，偭规矩</a:t>
            </a:r>
            <a:r>
              <a:rPr lang="zh-CN" altLang="en-US" b="1">
                <a:solidFill>
                  <a:srgbClr val="FF0000"/>
                </a:solidFill>
              </a:rPr>
              <a:t>而</a:t>
            </a:r>
            <a:r>
              <a:rPr lang="zh-CN" altLang="en-US" b="1">
                <a:solidFill>
                  <a:srgbClr val="0000CC"/>
                </a:solidFill>
              </a:rPr>
              <a:t>改错。</a:t>
            </a:r>
            <a:endParaRPr lang="zh-CN" altLang="en-US" b="1">
              <a:solidFill>
                <a:srgbClr val="0000CC"/>
              </a:solidFill>
            </a:endParaRPr>
          </a:p>
        </p:txBody>
      </p:sp>
      <p:sp>
        <p:nvSpPr>
          <p:cNvPr id="17415" name="AutoShape 7" title=""/>
          <p:cNvSpPr/>
          <p:nvPr/>
        </p:nvSpPr>
        <p:spPr>
          <a:xfrm>
            <a:off x="0" y="3141663"/>
            <a:ext cx="1692275" cy="719137"/>
          </a:xfrm>
          <a:prstGeom prst="wedgeRectCallout">
            <a:avLst>
              <a:gd name="adj1" fmla="val -17634"/>
              <a:gd name="adj2" fmla="val -77375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800" b="1"/>
              <a:t>原来本来</a:t>
            </a:r>
            <a:endParaRPr lang="zh-CN" altLang="en-US" sz="2800" b="1"/>
          </a:p>
        </p:txBody>
      </p:sp>
      <p:sp>
        <p:nvSpPr>
          <p:cNvPr id="17416" name="AutoShape 8" title=""/>
          <p:cNvSpPr/>
          <p:nvPr/>
        </p:nvSpPr>
        <p:spPr>
          <a:xfrm>
            <a:off x="5292725" y="3068638"/>
            <a:ext cx="2159000" cy="754062"/>
          </a:xfrm>
          <a:prstGeom prst="wedgeRectCallout">
            <a:avLst>
              <a:gd name="adj1" fmla="val -50440"/>
              <a:gd name="adj2" fmla="val -67685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/>
              <a:t>表承接</a:t>
            </a:r>
            <a:endParaRPr lang="zh-CN" altLang="en-US"/>
          </a:p>
        </p:txBody>
      </p:sp>
      <p:sp>
        <p:nvSpPr>
          <p:cNvPr id="17417" name="Text Box 9" title=""/>
          <p:cNvSpPr txBox="1"/>
          <p:nvPr/>
        </p:nvSpPr>
        <p:spPr>
          <a:xfrm>
            <a:off x="539750" y="3860800"/>
            <a:ext cx="6303963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b="1">
                <a:solidFill>
                  <a:srgbClr val="0000CC"/>
                </a:solidFill>
              </a:rPr>
              <a:t>背</a:t>
            </a:r>
            <a:r>
              <a:rPr lang="zh-CN" altLang="en-US" b="1">
                <a:solidFill>
                  <a:srgbClr val="FF0000"/>
                </a:solidFill>
              </a:rPr>
              <a:t>绳墨</a:t>
            </a:r>
            <a:r>
              <a:rPr lang="zh-CN" altLang="en-US" b="1">
                <a:solidFill>
                  <a:srgbClr val="0000CC"/>
                </a:solidFill>
              </a:rPr>
              <a:t>以</a:t>
            </a:r>
            <a:r>
              <a:rPr lang="zh-CN" altLang="en-US" b="1">
                <a:solidFill>
                  <a:srgbClr val="FF0000"/>
                </a:solidFill>
              </a:rPr>
              <a:t>追曲</a:t>
            </a:r>
            <a:r>
              <a:rPr lang="zh-CN" altLang="en-US" b="1">
                <a:solidFill>
                  <a:srgbClr val="0000CC"/>
                </a:solidFill>
              </a:rPr>
              <a:t>兮，竞周容以为度。</a:t>
            </a:r>
            <a:endParaRPr lang="zh-CN" altLang="en-US" b="1">
              <a:solidFill>
                <a:srgbClr val="0000CC"/>
              </a:solidFill>
            </a:endParaRPr>
          </a:p>
        </p:txBody>
      </p:sp>
      <p:sp>
        <p:nvSpPr>
          <p:cNvPr id="17418" name="AutoShape 10" title=""/>
          <p:cNvSpPr/>
          <p:nvPr/>
        </p:nvSpPr>
        <p:spPr>
          <a:xfrm>
            <a:off x="611188" y="4508500"/>
            <a:ext cx="914400" cy="609600"/>
          </a:xfrm>
          <a:prstGeom prst="wedgeRectCallout">
            <a:avLst>
              <a:gd name="adj1" fmla="val 37153"/>
              <a:gd name="adj2" fmla="val -88542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800"/>
              <a:t>准则</a:t>
            </a:r>
            <a:endParaRPr lang="zh-CN" altLang="en-US" sz="2800"/>
          </a:p>
        </p:txBody>
      </p:sp>
      <p:sp>
        <p:nvSpPr>
          <p:cNvPr id="17419" name="AutoShape 11" title=""/>
          <p:cNvSpPr/>
          <p:nvPr/>
        </p:nvSpPr>
        <p:spPr>
          <a:xfrm>
            <a:off x="1835150" y="4581525"/>
            <a:ext cx="2159000" cy="503238"/>
          </a:xfrm>
          <a:prstGeom prst="wedgeRectCallout">
            <a:avLst>
              <a:gd name="adj1" fmla="val -36616"/>
              <a:gd name="adj2" fmla="val -93532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/>
              <a:t>表承接</a:t>
            </a:r>
            <a:endParaRPr lang="zh-CN" altLang="en-US"/>
          </a:p>
        </p:txBody>
      </p:sp>
      <p:sp>
        <p:nvSpPr>
          <p:cNvPr id="17420" name="AutoShape 12" title=""/>
          <p:cNvSpPr/>
          <p:nvPr/>
        </p:nvSpPr>
        <p:spPr>
          <a:xfrm>
            <a:off x="2627313" y="3357563"/>
            <a:ext cx="1871662" cy="431800"/>
          </a:xfrm>
          <a:prstGeom prst="wedgeRoundRectCallout">
            <a:avLst>
              <a:gd name="adj1" fmla="val -50593"/>
              <a:gd name="adj2" fmla="val 87866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800" b="1"/>
              <a:t>随意歪曲</a:t>
            </a:r>
            <a:endParaRPr lang="zh-CN" altLang="en-US" sz="2800" b="1"/>
          </a:p>
        </p:txBody>
      </p:sp>
      <p:sp>
        <p:nvSpPr>
          <p:cNvPr id="17421" name="Text Box 13" title=""/>
          <p:cNvSpPr txBox="1"/>
          <p:nvPr/>
        </p:nvSpPr>
        <p:spPr>
          <a:xfrm>
            <a:off x="323850" y="5084763"/>
            <a:ext cx="7119938" cy="57943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b="1">
                <a:solidFill>
                  <a:srgbClr val="0000CC"/>
                </a:solidFill>
              </a:rPr>
              <a:t>忳郁邑余侘傺兮，</a:t>
            </a:r>
            <a:r>
              <a:rPr lang="zh-CN" altLang="en-US" b="1">
                <a:solidFill>
                  <a:srgbClr val="FF0000"/>
                </a:solidFill>
              </a:rPr>
              <a:t>吾独穷困乎此时也</a:t>
            </a:r>
            <a:r>
              <a:rPr lang="zh-CN" altLang="en-US" b="1">
                <a:solidFill>
                  <a:srgbClr val="0000CC"/>
                </a:solidFill>
              </a:rPr>
              <a:t>。</a:t>
            </a:r>
            <a:endParaRPr lang="zh-CN" altLang="en-US" b="1">
              <a:solidFill>
                <a:srgbClr val="0000CC"/>
              </a:solidFill>
            </a:endParaRPr>
          </a:p>
        </p:txBody>
      </p:sp>
      <p:sp>
        <p:nvSpPr>
          <p:cNvPr id="17422" name="AutoShape 14" title=""/>
          <p:cNvSpPr/>
          <p:nvPr/>
        </p:nvSpPr>
        <p:spPr>
          <a:xfrm>
            <a:off x="5364163" y="5805488"/>
            <a:ext cx="2376487" cy="682625"/>
          </a:xfrm>
          <a:prstGeom prst="wedgeRectCallout">
            <a:avLst>
              <a:gd name="adj1" fmla="val -58949"/>
              <a:gd name="adj2" fmla="val -77208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b="1"/>
              <a:t>状语后置句</a:t>
            </a:r>
            <a:endParaRPr lang="zh-CN" altLang="en-US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4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4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8434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7800" y="6884988"/>
            <a:ext cx="112713" cy="8413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8435" name="Rectangle 5" title=""/>
          <p:cNvSpPr/>
          <p:nvPr/>
        </p:nvSpPr>
        <p:spPr>
          <a:xfrm>
            <a:off x="76200" y="228600"/>
            <a:ext cx="3470275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30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翻译</a:t>
            </a:r>
            <a:r>
              <a:rPr lang="en-US" altLang="zh-CN" sz="30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2</a:t>
            </a:r>
            <a:r>
              <a:rPr lang="zh-CN" altLang="en-US" sz="30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（中间</a:t>
            </a:r>
            <a:r>
              <a:rPr lang="en-US" altLang="zh-CN" sz="30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10</a:t>
            </a:r>
            <a:r>
              <a:rPr lang="zh-CN" altLang="en-US" sz="30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句）</a:t>
            </a:r>
            <a:endParaRPr lang="zh-CN" altLang="en-US" sz="3000" b="1">
              <a:solidFill>
                <a:srgbClr val="0000CC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8436" name="Text Box 11" title=""/>
          <p:cNvSpPr txBox="1"/>
          <p:nvPr/>
        </p:nvSpPr>
        <p:spPr>
          <a:xfrm>
            <a:off x="234950" y="782638"/>
            <a:ext cx="8534400" cy="1941512"/>
          </a:xfrm>
          <a:prstGeom prst="rect">
            <a:avLst/>
          </a:prstGeom>
          <a:noFill/>
          <a:ln w="76200">
            <a:solidFill>
              <a:srgbClr val="FF00FF"/>
            </a:solidFill>
            <a:miter lim="800000"/>
          </a:ln>
        </p:spPr>
        <p:txBody>
          <a:bodyPr lIns="90170" tIns="46990" rIns="90170" bIns="46990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4000" b="1">
                <a:latin typeface="楷体_GB2312" pitchFamily="49" charset="-122"/>
                <a:ea typeface="楷体_GB2312" pitchFamily="49" charset="-122"/>
              </a:rPr>
              <a:t>     怨恨君心荒唐啊，始终不能体察民心。 周围的侍女嫉妒秀美的眉毛，造谣、诽谤我好做淫荡之事。</a:t>
            </a:r>
            <a:endParaRPr lang="zh-CN" altLang="en-US" sz="40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8437" name="Text Box 3" title=""/>
          <p:cNvSpPr txBox="1"/>
          <p:nvPr/>
        </p:nvSpPr>
        <p:spPr>
          <a:xfrm>
            <a:off x="234950" y="2724150"/>
            <a:ext cx="8534400" cy="2003425"/>
          </a:xfrm>
          <a:prstGeom prst="rect">
            <a:avLst/>
          </a:prstGeom>
          <a:noFill/>
          <a:ln w="76200">
            <a:solidFill>
              <a:srgbClr val="FF00FF"/>
            </a:solidFill>
            <a:miter lim="800000"/>
          </a:ln>
        </p:spPr>
        <p:txBody>
          <a:bodyPr lIns="90170" tIns="46990" rIns="90170" bIns="46990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4400" b="1">
                <a:latin typeface="楷体_GB2312" pitchFamily="49" charset="-122"/>
                <a:ea typeface="楷体_GB2312" pitchFamily="49" charset="-122"/>
              </a:rPr>
              <a:t>     </a:t>
            </a:r>
            <a:r>
              <a:rPr lang="zh-CN" altLang="en-US" sz="4000" b="1">
                <a:latin typeface="楷体_GB2312" pitchFamily="49" charset="-122"/>
                <a:ea typeface="楷体_GB2312" pitchFamily="49" charset="-122"/>
              </a:rPr>
              <a:t>世俗本来善于投机取巧啊，违背规矩而任意改变。违背准绳而随意歪曲啊，竞相把苟合取悅于人奉作法度</a:t>
            </a:r>
            <a:endParaRPr lang="zh-CN" altLang="en-US" sz="40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8438" name="Text Box 3" title=""/>
          <p:cNvSpPr txBox="1"/>
          <p:nvPr/>
        </p:nvSpPr>
        <p:spPr>
          <a:xfrm>
            <a:off x="234950" y="4745038"/>
            <a:ext cx="8534400" cy="1449387"/>
          </a:xfrm>
          <a:prstGeom prst="rect">
            <a:avLst/>
          </a:prstGeom>
          <a:noFill/>
          <a:ln w="76200">
            <a:solidFill>
              <a:srgbClr val="FF00FF"/>
            </a:solidFill>
            <a:miter lim="800000"/>
          </a:ln>
        </p:spPr>
        <p:txBody>
          <a:bodyPr lIns="90170" tIns="46990" rIns="90170" bIns="46990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4400" b="1">
                <a:latin typeface="楷体_GB2312" pitchFamily="49" charset="-122"/>
                <a:ea typeface="楷体_GB2312" pitchFamily="49" charset="-122"/>
              </a:rPr>
              <a:t>    我忧愁苦闷，失意而神情恍惚啊，孤独的遭受今世的艰难困厄。</a:t>
            </a:r>
            <a:endParaRPr lang="zh-CN" altLang="en-US" sz="4000" b="1"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6" grpId="0"/>
      <p:bldP spid="18437" grpId="0"/>
      <p:bldP spid="1843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9458" name="Text Box 2" title=""/>
          <p:cNvSpPr txBox="1"/>
          <p:nvPr/>
        </p:nvSpPr>
        <p:spPr>
          <a:xfrm>
            <a:off x="381000" y="2852738"/>
            <a:ext cx="8382000" cy="57943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endParaRPr lang="zh-CN" altLang="en-US" b="1">
              <a:latin typeface="Times New Roman" pitchFamily="18" charset="0"/>
            </a:endParaRPr>
          </a:p>
        </p:txBody>
      </p:sp>
      <p:sp>
        <p:nvSpPr>
          <p:cNvPr id="19459" name="Text Box 3" title=""/>
          <p:cNvSpPr txBox="1"/>
          <p:nvPr/>
        </p:nvSpPr>
        <p:spPr>
          <a:xfrm>
            <a:off x="323850" y="188913"/>
            <a:ext cx="7940675" cy="155416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b="1">
                <a:solidFill>
                  <a:srgbClr val="0000CC"/>
                </a:solidFill>
              </a:rPr>
              <a:t>宁溘死</a:t>
            </a:r>
            <a:r>
              <a:rPr lang="zh-CN" altLang="en-US" b="1">
                <a:solidFill>
                  <a:srgbClr val="FF0000"/>
                </a:solidFill>
              </a:rPr>
              <a:t>以</a:t>
            </a:r>
            <a:r>
              <a:rPr lang="zh-CN" altLang="en-US" b="1">
                <a:solidFill>
                  <a:srgbClr val="0000CC"/>
                </a:solidFill>
              </a:rPr>
              <a:t>流亡兮，余不忍为此态也。</a:t>
            </a:r>
            <a:endParaRPr lang="zh-CN" altLang="en-US" b="1">
              <a:solidFill>
                <a:srgbClr val="0000CC"/>
              </a:solidFill>
              <a:latin typeface="Times New Roman" pitchFamily="18" charset="0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b="1">
              <a:latin typeface="Times New Roman" pitchFamily="18" charset="0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>
              <a:latin typeface="Times New Roman" pitchFamily="18" charset="0"/>
            </a:endParaRPr>
          </a:p>
        </p:txBody>
      </p:sp>
      <p:sp>
        <p:nvSpPr>
          <p:cNvPr id="19460" name="AutoShape 4" title=""/>
          <p:cNvSpPr/>
          <p:nvPr/>
        </p:nvSpPr>
        <p:spPr>
          <a:xfrm>
            <a:off x="539750" y="836613"/>
            <a:ext cx="1728788" cy="609600"/>
          </a:xfrm>
          <a:prstGeom prst="wedgeRectCallout">
            <a:avLst>
              <a:gd name="adj1" fmla="val 18134"/>
              <a:gd name="adj2" fmla="val -82032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b="1"/>
              <a:t>表承接</a:t>
            </a:r>
            <a:endParaRPr lang="zh-CN" altLang="en-US" b="1"/>
          </a:p>
        </p:txBody>
      </p:sp>
      <p:sp>
        <p:nvSpPr>
          <p:cNvPr id="19461" name="AutoShape 5" title=""/>
          <p:cNvSpPr/>
          <p:nvPr/>
        </p:nvSpPr>
        <p:spPr>
          <a:xfrm>
            <a:off x="2484438" y="836613"/>
            <a:ext cx="2808287" cy="609600"/>
          </a:xfrm>
          <a:prstGeom prst="wedgeRectCallout">
            <a:avLst>
              <a:gd name="adj1" fmla="val -46722"/>
              <a:gd name="adj2" fmla="val -79949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/>
              <a:t>随流水而消逝</a:t>
            </a:r>
            <a:endParaRPr lang="zh-CN" altLang="en-US"/>
          </a:p>
        </p:txBody>
      </p:sp>
      <p:sp>
        <p:nvSpPr>
          <p:cNvPr id="19462" name="Text Box 6" title=""/>
          <p:cNvSpPr txBox="1"/>
          <p:nvPr/>
        </p:nvSpPr>
        <p:spPr>
          <a:xfrm>
            <a:off x="519113" y="1450975"/>
            <a:ext cx="5895975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b="1">
                <a:solidFill>
                  <a:srgbClr val="0000CC"/>
                </a:solidFill>
              </a:rPr>
              <a:t>鸷鸟之不</a:t>
            </a:r>
            <a:r>
              <a:rPr lang="zh-CN" altLang="en-US" b="1">
                <a:solidFill>
                  <a:srgbClr val="FF0000"/>
                </a:solidFill>
              </a:rPr>
              <a:t>群</a:t>
            </a:r>
            <a:r>
              <a:rPr lang="zh-CN" altLang="en-US" b="1">
                <a:solidFill>
                  <a:srgbClr val="0000CC"/>
                </a:solidFill>
              </a:rPr>
              <a:t>兮，自前世而固然。</a:t>
            </a:r>
            <a:endParaRPr lang="zh-CN" altLang="en-US" b="1">
              <a:solidFill>
                <a:srgbClr val="0000CC"/>
              </a:solidFill>
            </a:endParaRPr>
          </a:p>
        </p:txBody>
      </p:sp>
      <p:sp>
        <p:nvSpPr>
          <p:cNvPr id="19463" name="AutoShape 7" title=""/>
          <p:cNvSpPr/>
          <p:nvPr/>
        </p:nvSpPr>
        <p:spPr>
          <a:xfrm>
            <a:off x="2771775" y="2060575"/>
            <a:ext cx="3671888" cy="609600"/>
          </a:xfrm>
          <a:prstGeom prst="wedgeRectCallout">
            <a:avLst>
              <a:gd name="adj1" fmla="val -59944"/>
              <a:gd name="adj2" fmla="val -82032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/>
              <a:t>名词作动词，合群。</a:t>
            </a:r>
            <a:endParaRPr lang="zh-CN" altLang="en-US"/>
          </a:p>
        </p:txBody>
      </p:sp>
      <p:sp>
        <p:nvSpPr>
          <p:cNvPr id="19464" name="AutoShape 8" title=""/>
          <p:cNvSpPr/>
          <p:nvPr/>
        </p:nvSpPr>
        <p:spPr>
          <a:xfrm>
            <a:off x="0" y="2060575"/>
            <a:ext cx="2700338" cy="609600"/>
          </a:xfrm>
          <a:prstGeom prst="wedgeRectCallout">
            <a:avLst>
              <a:gd name="adj1" fmla="val 4440"/>
              <a:gd name="adj2" fmla="val -86718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800"/>
              <a:t>主谓之间，消独</a:t>
            </a:r>
            <a:endParaRPr lang="zh-CN" altLang="en-US" sz="2800"/>
          </a:p>
        </p:txBody>
      </p:sp>
      <p:sp>
        <p:nvSpPr>
          <p:cNvPr id="19465" name="Text Box 9" title=""/>
          <p:cNvSpPr txBox="1"/>
          <p:nvPr/>
        </p:nvSpPr>
        <p:spPr>
          <a:xfrm>
            <a:off x="519113" y="2676525"/>
            <a:ext cx="6711950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b="1">
                <a:solidFill>
                  <a:srgbClr val="0000CC"/>
                </a:solidFill>
              </a:rPr>
              <a:t>何方圜之能周兮？夫孰异道</a:t>
            </a:r>
            <a:r>
              <a:rPr lang="zh-CN" altLang="en-US" b="1">
                <a:solidFill>
                  <a:schemeClr val="accent2"/>
                </a:solidFill>
              </a:rPr>
              <a:t>而</a:t>
            </a:r>
            <a:r>
              <a:rPr lang="zh-CN" altLang="en-US" b="1">
                <a:solidFill>
                  <a:srgbClr val="0000CC"/>
                </a:solidFill>
              </a:rPr>
              <a:t>相安？</a:t>
            </a:r>
            <a:endParaRPr lang="zh-CN" altLang="en-US" b="1">
              <a:solidFill>
                <a:srgbClr val="0000CC"/>
              </a:solidFill>
            </a:endParaRPr>
          </a:p>
        </p:txBody>
      </p:sp>
      <p:sp>
        <p:nvSpPr>
          <p:cNvPr id="19466" name="Text Box 10" title=""/>
          <p:cNvSpPr txBox="1"/>
          <p:nvPr/>
        </p:nvSpPr>
        <p:spPr>
          <a:xfrm>
            <a:off x="539750" y="3357563"/>
            <a:ext cx="5487988" cy="57943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b="1">
                <a:solidFill>
                  <a:srgbClr val="FF0000"/>
                </a:solidFill>
              </a:rPr>
              <a:t>屈</a:t>
            </a:r>
            <a:r>
              <a:rPr lang="zh-CN" altLang="en-US" b="1">
                <a:solidFill>
                  <a:srgbClr val="0000CC"/>
                </a:solidFill>
              </a:rPr>
              <a:t>心而</a:t>
            </a:r>
            <a:r>
              <a:rPr lang="zh-CN" altLang="en-US" b="1">
                <a:solidFill>
                  <a:srgbClr val="FF0000"/>
                </a:solidFill>
              </a:rPr>
              <a:t>抑</a:t>
            </a:r>
            <a:r>
              <a:rPr lang="zh-CN" altLang="en-US" b="1">
                <a:solidFill>
                  <a:srgbClr val="0000CC"/>
                </a:solidFill>
              </a:rPr>
              <a:t>志兮，忍尤</a:t>
            </a:r>
            <a:r>
              <a:rPr lang="zh-CN" altLang="en-US" b="1">
                <a:solidFill>
                  <a:schemeClr val="accent2"/>
                </a:solidFill>
              </a:rPr>
              <a:t>而</a:t>
            </a:r>
            <a:r>
              <a:rPr lang="zh-CN" altLang="en-US" b="1">
                <a:solidFill>
                  <a:srgbClr val="0000CC"/>
                </a:solidFill>
              </a:rPr>
              <a:t>攘诟。</a:t>
            </a:r>
            <a:endParaRPr lang="zh-CN" altLang="en-US" b="1">
              <a:solidFill>
                <a:srgbClr val="0000CC"/>
              </a:solidFill>
            </a:endParaRPr>
          </a:p>
        </p:txBody>
      </p:sp>
      <p:sp>
        <p:nvSpPr>
          <p:cNvPr id="19467" name="AutoShape 11" title=""/>
          <p:cNvSpPr/>
          <p:nvPr/>
        </p:nvSpPr>
        <p:spPr>
          <a:xfrm>
            <a:off x="755650" y="4076700"/>
            <a:ext cx="7993063" cy="504825"/>
          </a:xfrm>
          <a:prstGeom prst="wedgeRectCallout">
            <a:avLst>
              <a:gd name="adj1" fmla="val -49958"/>
              <a:gd name="adj2" fmla="val -96542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/>
              <a:t>使动用法，使</a:t>
            </a:r>
            <a:r>
              <a:rPr lang="en-US" altLang="zh-CN"/>
              <a:t>……</a:t>
            </a:r>
            <a:r>
              <a:rPr lang="zh-CN" altLang="en-US"/>
              <a:t>受委屈，使</a:t>
            </a:r>
            <a:r>
              <a:rPr lang="en-US" altLang="zh-CN"/>
              <a:t>…..</a:t>
            </a:r>
            <a:r>
              <a:rPr lang="zh-CN" altLang="en-US"/>
              <a:t>受压抑</a:t>
            </a:r>
            <a:endParaRPr lang="zh-CN" altLang="en-US"/>
          </a:p>
        </p:txBody>
      </p:sp>
      <p:sp>
        <p:nvSpPr>
          <p:cNvPr id="19468" name="Text Box 13" title=""/>
          <p:cNvSpPr txBox="1"/>
          <p:nvPr/>
        </p:nvSpPr>
        <p:spPr>
          <a:xfrm>
            <a:off x="663575" y="4619625"/>
            <a:ext cx="6303963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b="1">
                <a:solidFill>
                  <a:srgbClr val="0000CC"/>
                </a:solidFill>
              </a:rPr>
              <a:t>伏清白以</a:t>
            </a:r>
            <a:r>
              <a:rPr lang="zh-CN" altLang="en-US" b="1">
                <a:solidFill>
                  <a:srgbClr val="FF0000"/>
                </a:solidFill>
              </a:rPr>
              <a:t>死</a:t>
            </a:r>
            <a:r>
              <a:rPr lang="zh-CN" altLang="en-US" b="1">
                <a:solidFill>
                  <a:srgbClr val="0000CC"/>
                </a:solidFill>
              </a:rPr>
              <a:t>直兮，固前圣之所</a:t>
            </a:r>
            <a:r>
              <a:rPr lang="zh-CN" altLang="en-US" b="1">
                <a:solidFill>
                  <a:srgbClr val="FF0000"/>
                </a:solidFill>
              </a:rPr>
              <a:t>厚</a:t>
            </a:r>
            <a:r>
              <a:rPr lang="zh-CN" altLang="en-US" b="1">
                <a:solidFill>
                  <a:srgbClr val="0000CC"/>
                </a:solidFill>
              </a:rPr>
              <a:t>。</a:t>
            </a:r>
            <a:endParaRPr lang="zh-CN" altLang="en-US" b="1">
              <a:solidFill>
                <a:srgbClr val="0000CC"/>
              </a:solidFill>
            </a:endParaRPr>
          </a:p>
        </p:txBody>
      </p:sp>
      <p:sp>
        <p:nvSpPr>
          <p:cNvPr id="19469" name="AutoShape 14" title=""/>
          <p:cNvSpPr/>
          <p:nvPr/>
        </p:nvSpPr>
        <p:spPr>
          <a:xfrm>
            <a:off x="2700338" y="5373688"/>
            <a:ext cx="4176712" cy="609600"/>
          </a:xfrm>
          <a:prstGeom prst="wedgeRectCallout">
            <a:avLst>
              <a:gd name="adj1" fmla="val -51824"/>
              <a:gd name="adj2" fmla="val -93231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800"/>
              <a:t>为动用法，为</a:t>
            </a:r>
            <a:r>
              <a:rPr lang="en-US" altLang="zh-CN" sz="2800"/>
              <a:t>……</a:t>
            </a:r>
            <a:r>
              <a:rPr lang="zh-CN" altLang="en-US" sz="2800"/>
              <a:t>而死</a:t>
            </a:r>
            <a:endParaRPr lang="zh-CN" altLang="en-US" sz="2800"/>
          </a:p>
        </p:txBody>
      </p:sp>
      <p:sp>
        <p:nvSpPr>
          <p:cNvPr id="19470" name="AutoShape 14" title=""/>
          <p:cNvSpPr/>
          <p:nvPr/>
        </p:nvSpPr>
        <p:spPr>
          <a:xfrm>
            <a:off x="6027738" y="6029325"/>
            <a:ext cx="2963862" cy="828675"/>
          </a:xfrm>
          <a:prstGeom prst="wedgeRectCallout">
            <a:avLst>
              <a:gd name="adj1" fmla="val -43889"/>
              <a:gd name="adj2" fmla="val -18728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800"/>
              <a:t>形容词作动词，</a:t>
            </a:r>
            <a:endParaRPr lang="en-US" altLang="zh-CN" sz="2800"/>
          </a:p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800"/>
              <a:t>推崇，看重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4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4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4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4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4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4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4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4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0482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7800" y="6884988"/>
            <a:ext cx="112713" cy="8413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483" name="Rectangle 5" title=""/>
          <p:cNvSpPr/>
          <p:nvPr/>
        </p:nvSpPr>
        <p:spPr>
          <a:xfrm>
            <a:off x="76200" y="228600"/>
            <a:ext cx="3470275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30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翻译</a:t>
            </a:r>
            <a:r>
              <a:rPr lang="en-US" altLang="zh-CN" sz="30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3</a:t>
            </a:r>
            <a:r>
              <a:rPr lang="zh-CN" altLang="en-US" sz="30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（结尾</a:t>
            </a:r>
            <a:r>
              <a:rPr lang="en-US" altLang="zh-CN" sz="30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10</a:t>
            </a:r>
            <a:r>
              <a:rPr lang="zh-CN" altLang="en-US" sz="30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句）</a:t>
            </a:r>
            <a:endParaRPr lang="zh-CN" altLang="en-US" sz="3000" b="1">
              <a:solidFill>
                <a:srgbClr val="0000CC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0484" name="Text Box 11" title=""/>
          <p:cNvSpPr txBox="1"/>
          <p:nvPr/>
        </p:nvSpPr>
        <p:spPr>
          <a:xfrm>
            <a:off x="234950" y="782638"/>
            <a:ext cx="8534400" cy="1325562"/>
          </a:xfrm>
          <a:prstGeom prst="rect">
            <a:avLst/>
          </a:prstGeom>
          <a:noFill/>
          <a:ln w="76200">
            <a:solidFill>
              <a:srgbClr val="FF00FF"/>
            </a:solidFill>
            <a:miter lim="800000"/>
          </a:ln>
        </p:spPr>
        <p:txBody>
          <a:bodyPr lIns="90170" tIns="46990" rIns="90170" bIns="46990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4000" b="1">
                <a:latin typeface="楷体_GB2312" pitchFamily="49" charset="-122"/>
                <a:ea typeface="楷体_GB2312" pitchFamily="49" charset="-122"/>
              </a:rPr>
              <a:t>     宁愿突然死去随流水而长逝，也不肯做出那种世俗小人的俗态。</a:t>
            </a:r>
            <a:endParaRPr lang="zh-CN" altLang="en-US" sz="40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0485" name="Text Box 3" title=""/>
          <p:cNvSpPr txBox="1"/>
          <p:nvPr/>
        </p:nvSpPr>
        <p:spPr>
          <a:xfrm>
            <a:off x="231775" y="2108200"/>
            <a:ext cx="8534400" cy="2557463"/>
          </a:xfrm>
          <a:prstGeom prst="rect">
            <a:avLst/>
          </a:prstGeom>
          <a:noFill/>
          <a:ln w="76200">
            <a:solidFill>
              <a:srgbClr val="FF00FF"/>
            </a:solidFill>
            <a:miter lim="800000"/>
          </a:ln>
        </p:spPr>
        <p:txBody>
          <a:bodyPr lIns="90170" tIns="46990" rIns="90170" bIns="46990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4000" b="1">
                <a:latin typeface="Calibri" pitchFamily="34" charset="0"/>
                <a:ea typeface="楷体_GB2312" pitchFamily="49" charset="-122"/>
              </a:rPr>
              <a:t>    鹰、雕等凶猛的鸟不和凡鸟同群，自古以来就是这样。哪有方枘和圆凿能够相合的？哪有道不同能够相安的？</a:t>
            </a:r>
            <a:endParaRPr lang="zh-CN" altLang="en-US" sz="4000" b="1">
              <a:latin typeface="Calibri" pitchFamily="34" charset="0"/>
              <a:ea typeface="楷体_GB2312" pitchFamily="49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sz="40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0486" name="Text Box 3" title=""/>
          <p:cNvSpPr txBox="1"/>
          <p:nvPr/>
        </p:nvSpPr>
        <p:spPr>
          <a:xfrm>
            <a:off x="234950" y="4745038"/>
            <a:ext cx="8534400" cy="2557462"/>
          </a:xfrm>
          <a:prstGeom prst="rect">
            <a:avLst/>
          </a:prstGeom>
          <a:noFill/>
          <a:ln w="76200">
            <a:solidFill>
              <a:srgbClr val="FF00FF"/>
            </a:solidFill>
            <a:miter lim="800000"/>
          </a:ln>
        </p:spPr>
        <p:txBody>
          <a:bodyPr lIns="90170" tIns="46990" rIns="90170" bIns="46990"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4000" b="1">
                <a:latin typeface="楷体_GB2312" pitchFamily="49" charset="-122"/>
                <a:ea typeface="楷体_GB2312" pitchFamily="49" charset="-122"/>
              </a:rPr>
              <a:t>   我受着委屈而压抑着意志啊，忍受着责骂和侮辱。保持清白而献身正道啊，本来就是古代圣贤所推崇的。</a:t>
            </a:r>
            <a:endParaRPr lang="zh-CN" altLang="en-US" sz="4000" b="1">
              <a:latin typeface="楷体_GB2312" pitchFamily="49" charset="-122"/>
              <a:ea typeface="楷体_GB2312" pitchFamily="49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sz="4000" b="1"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4" grpId="0"/>
      <p:bldP spid="20485" grpId="0"/>
      <p:bldP spid="2048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1506" name="矩形 4" title=""/>
          <p:cNvSpPr/>
          <p:nvPr/>
        </p:nvSpPr>
        <p:spPr>
          <a:xfrm>
            <a:off x="457200" y="1084263"/>
            <a:ext cx="8458200" cy="58229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   1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、长太息以掩涕兮，哀民生之多艰。</a:t>
            </a:r>
            <a:endParaRPr lang="en-US" altLang="zh-CN" sz="2800" b="1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      余虽好修姱以鞿羁兮，謇朝谇而夕替。</a:t>
            </a:r>
            <a:endParaRPr lang="zh-CN" altLang="en-US" sz="2800" b="1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  <a:p>
            <a:pPr marL="0" lvl="0" indent="0" eaLnBrk="1" hangingPunct="1">
              <a:lnSpc>
                <a:spcPct val="113000"/>
              </a:lnSpc>
              <a:spcBef>
                <a:spcPct val="0"/>
              </a:spcBef>
              <a:buNone/>
            </a:pPr>
            <a:r>
              <a:rPr lang="zh-CN" altLang="en-US" sz="2400">
                <a:latin typeface="黑体" pitchFamily="49" charset="-122"/>
                <a:ea typeface="黑体" pitchFamily="49" charset="-122"/>
              </a:rPr>
              <a:t>    前两句发感慨，同情人民生活的艰难。“民生”也可理解为“人生”，即自叹人生多艰。这两句承上启下。后两句极写不为楚君所容。为什么“朝谇而夕替呢”？ 原因是以下几个： </a:t>
            </a:r>
            <a:endParaRPr lang="zh-CN" altLang="en-US" sz="2400"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13000"/>
              </a:lnSpc>
              <a:spcBef>
                <a:spcPct val="0"/>
              </a:spcBef>
              <a:buNone/>
            </a:pPr>
            <a:r>
              <a:rPr lang="en-US" altLang="zh-CN" sz="2400">
                <a:latin typeface="黑体" pitchFamily="49" charset="-122"/>
                <a:ea typeface="黑体" pitchFamily="49" charset="-122"/>
              </a:rPr>
              <a:t>    A</a:t>
            </a:r>
            <a:r>
              <a:rPr lang="zh-CN" altLang="en-US" sz="2400">
                <a:latin typeface="黑体" pitchFamily="49" charset="-122"/>
                <a:ea typeface="黑体" pitchFamily="49" charset="-122"/>
              </a:rPr>
              <a:t>．“既替余以蕙纕兮，又申之以揽茝”。 </a:t>
            </a:r>
            <a:endParaRPr lang="zh-CN" altLang="en-US" sz="2400"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13000"/>
              </a:lnSpc>
              <a:spcBef>
                <a:spcPct val="0"/>
              </a:spcBef>
              <a:buNone/>
            </a:pPr>
            <a:r>
              <a:rPr lang="en-US" altLang="zh-CN" sz="2400">
                <a:latin typeface="黑体" pitchFamily="49" charset="-122"/>
                <a:ea typeface="黑体" pitchFamily="49" charset="-122"/>
              </a:rPr>
              <a:t>    B</a:t>
            </a:r>
            <a:r>
              <a:rPr lang="zh-CN" altLang="en-US" sz="2400">
                <a:latin typeface="黑体" pitchFamily="49" charset="-122"/>
                <a:ea typeface="黑体" pitchFamily="49" charset="-122"/>
              </a:rPr>
              <a:t>．灵修浩荡，“终不察夫民心”。 </a:t>
            </a:r>
            <a:endParaRPr lang="zh-CN" altLang="en-US" sz="2400"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13000"/>
              </a:lnSpc>
              <a:spcBef>
                <a:spcPct val="0"/>
              </a:spcBef>
              <a:buNone/>
            </a:pPr>
            <a:r>
              <a:rPr lang="en-US" altLang="zh-CN" sz="2400">
                <a:latin typeface="黑体" pitchFamily="49" charset="-122"/>
                <a:ea typeface="黑体" pitchFamily="49" charset="-122"/>
              </a:rPr>
              <a:t>    C</a:t>
            </a:r>
            <a:r>
              <a:rPr lang="zh-CN" altLang="en-US" sz="2400">
                <a:latin typeface="黑体" pitchFamily="49" charset="-122"/>
                <a:ea typeface="黑体" pitchFamily="49" charset="-122"/>
              </a:rPr>
              <a:t>．“众女嫉余之娥眉，谣诼谓余以善淫”。 </a:t>
            </a:r>
            <a:endParaRPr lang="zh-CN" altLang="en-US" sz="2400"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13000"/>
              </a:lnSpc>
              <a:spcBef>
                <a:spcPct val="0"/>
              </a:spcBef>
              <a:buNone/>
            </a:pPr>
            <a:r>
              <a:rPr lang="en-US" altLang="zh-CN" sz="2400">
                <a:latin typeface="黑体" pitchFamily="49" charset="-122"/>
                <a:ea typeface="黑体" pitchFamily="49" charset="-122"/>
              </a:rPr>
              <a:t>    D</a:t>
            </a:r>
            <a:r>
              <a:rPr lang="zh-CN" altLang="en-US" sz="2400">
                <a:latin typeface="黑体" pitchFamily="49" charset="-122"/>
                <a:ea typeface="黑体" pitchFamily="49" charset="-122"/>
              </a:rPr>
              <a:t>．“固时俗之工巧”“背绳墨以追曲”。 </a:t>
            </a:r>
            <a:endParaRPr lang="zh-CN" altLang="en-US" sz="2400"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13000"/>
              </a:lnSpc>
              <a:spcBef>
                <a:spcPct val="0"/>
              </a:spcBef>
              <a:buNone/>
            </a:pPr>
            <a:r>
              <a:rPr lang="zh-CN" altLang="en-US" sz="2400">
                <a:latin typeface="黑体" pitchFamily="49" charset="-122"/>
                <a:ea typeface="黑体" pitchFamily="49" charset="-122"/>
              </a:rPr>
              <a:t>    </a:t>
            </a:r>
            <a:r>
              <a:rPr lang="zh-CN" altLang="en-US" sz="2800">
                <a:latin typeface="黑体" pitchFamily="49" charset="-122"/>
                <a:ea typeface="黑体" pitchFamily="49" charset="-122"/>
              </a:rPr>
              <a:t>而自己的态度是“亦余心之所善兮，余不忍为此态也”，鸷鸟不群，“异道”难以相安，宁肯“伏清白以死直”“固前圣之所厚”。从而揭示自己的情怀，表达“九死其犹未悔”的意志。</a:t>
            </a:r>
            <a:endParaRPr lang="zh-CN" altLang="en-US" sz="2800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1507" name="标题 1" title=""/>
          <p:cNvSpPr>
            <a:spLocks noGrp="1"/>
          </p:cNvSpPr>
          <p:nvPr/>
        </p:nvSpPr>
        <p:spPr>
          <a:xfrm>
            <a:off x="609600" y="-228600"/>
            <a:ext cx="7772400" cy="1512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6000">
                <a:solidFill>
                  <a:srgbClr val="FF0000"/>
                </a:solidFill>
                <a:latin typeface="Calibri" pitchFamily="34" charset="0"/>
                <a:ea typeface="黑体" pitchFamily="49" charset="-122"/>
              </a:rPr>
              <a:t>重点赏析</a:t>
            </a:r>
            <a:endParaRPr lang="zh-CN" altLang="en-US" sz="6000">
              <a:solidFill>
                <a:srgbClr val="FF0000"/>
              </a:solidFill>
              <a:latin typeface="Calibri" pitchFamily="34" charset="0"/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15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5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2530" name="矩形 1" title=""/>
          <p:cNvSpPr/>
          <p:nvPr/>
        </p:nvSpPr>
        <p:spPr>
          <a:xfrm>
            <a:off x="152400" y="-9525"/>
            <a:ext cx="8763000" cy="7048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10000"/>
              </a:lnSpc>
              <a:spcBef>
                <a:spcPct val="0"/>
              </a:spcBef>
              <a:buNone/>
            </a:pPr>
            <a:r>
              <a:rPr lang="en-US" altLang="zh-CN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   2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、亦余心之所善兮，虽九死其犹未悔。</a:t>
            </a:r>
            <a:r>
              <a:rPr lang="zh-CN" altLang="en-US" sz="2800">
                <a:latin typeface="黑体" pitchFamily="49" charset="-122"/>
                <a:ea typeface="黑体" pitchFamily="49" charset="-122"/>
              </a:rPr>
              <a:t>                                                                   </a:t>
            </a:r>
            <a:endParaRPr lang="zh-CN" altLang="en-US" sz="2800">
              <a:latin typeface="黑体" pitchFamily="49" charset="-122"/>
              <a:ea typeface="黑体" pitchFamily="49" charset="-122"/>
            </a:endParaRPr>
          </a:p>
          <a:p>
            <a:pPr marL="0" lvl="0" indent="0" algn="just" eaLnBrk="1" hangingPunct="1">
              <a:lnSpc>
                <a:spcPct val="117000"/>
              </a:lnSpc>
              <a:spcBef>
                <a:spcPct val="0"/>
              </a:spcBef>
              <a:buNone/>
            </a:pPr>
            <a:r>
              <a:rPr lang="zh-CN" altLang="en-US" sz="2800">
                <a:latin typeface="黑体" pitchFamily="49" charset="-122"/>
                <a:ea typeface="黑体" pitchFamily="49" charset="-122"/>
              </a:rPr>
              <a:t>   这一句表明屈原志向不改，坚贞不屈。真可说是一条铁骨铮铮的汉子。屈原最不能容忍的是那群无耻小人对他的恶毒诬蔑，一会说他穿着奇装异服，一会又说他面容姣好，肯定是个善淫之辈。这群人追名逐利，篡改法令，歪曲是非，混淆黑白，竞相谄媚，把朝廷弄得乌烟瘴气。屈原下决心绝对不和他们合流，他自比不合群的鸷鸟，孤傲、矫健，“自前世而固然”，他不想改变，也无法改变，这就像方圆不能周，异道不相安一样。在这里，屈原清楚地预感到了自己的结局，但他并不后悔自己的选择。句中“</a:t>
            </a:r>
            <a:r>
              <a:rPr lang="zh-CN" altLang="en-US" sz="36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虽九死其犹未悔</a:t>
            </a:r>
            <a:r>
              <a:rPr lang="zh-CN" altLang="en-US" sz="2800">
                <a:latin typeface="黑体" pitchFamily="49" charset="-122"/>
                <a:ea typeface="黑体" pitchFamily="49" charset="-122"/>
              </a:rPr>
              <a:t>”和同出自于</a:t>
            </a:r>
            <a:r>
              <a:rPr lang="en-US" altLang="zh-CN" sz="2800">
                <a:latin typeface="黑体" pitchFamily="49" charset="-122"/>
                <a:ea typeface="黑体" pitchFamily="49" charset="-122"/>
              </a:rPr>
              <a:t>《</a:t>
            </a:r>
            <a:r>
              <a:rPr lang="zh-CN" altLang="en-US" sz="2800">
                <a:latin typeface="黑体" pitchFamily="49" charset="-122"/>
                <a:ea typeface="黑体" pitchFamily="49" charset="-122"/>
              </a:rPr>
              <a:t>离骚</a:t>
            </a:r>
            <a:r>
              <a:rPr lang="en-US" altLang="zh-CN" sz="2800">
                <a:latin typeface="黑体" pitchFamily="49" charset="-122"/>
                <a:ea typeface="黑体" pitchFamily="49" charset="-122"/>
              </a:rPr>
              <a:t>》</a:t>
            </a:r>
            <a:r>
              <a:rPr lang="zh-CN" altLang="en-US" sz="2800">
                <a:latin typeface="黑体" pitchFamily="49" charset="-122"/>
                <a:ea typeface="黑体" pitchFamily="49" charset="-122"/>
              </a:rPr>
              <a:t>的“</a:t>
            </a:r>
            <a:r>
              <a:rPr lang="zh-CN" altLang="en-US" sz="36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路漫漫其修远兮，吾将上下而求索</a:t>
            </a:r>
            <a:r>
              <a:rPr lang="zh-CN" altLang="en-US" sz="2800">
                <a:latin typeface="黑体" pitchFamily="49" charset="-122"/>
                <a:ea typeface="黑体" pitchFamily="49" charset="-122"/>
              </a:rPr>
              <a:t>”诗句是后人引以自勉和共勉最多的句子。</a:t>
            </a:r>
            <a:endParaRPr lang="zh-CN" altLang="en-US" sz="2800"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3554" name="矩形 1" title=""/>
          <p:cNvSpPr/>
          <p:nvPr/>
        </p:nvSpPr>
        <p:spPr>
          <a:xfrm>
            <a:off x="228600" y="0"/>
            <a:ext cx="8610600" cy="6267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14000"/>
              </a:lnSpc>
              <a:spcBef>
                <a:spcPct val="0"/>
              </a:spcBef>
              <a:buNone/>
            </a:pP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r>
              <a:rPr lang="zh-CN" altLang="en-US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r>
              <a:rPr lang="en-US" altLang="zh-CN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3</a:t>
            </a:r>
            <a:r>
              <a:rPr lang="zh-CN" altLang="en-US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、怨灵修之浩荡兮，终不察夫民心。</a:t>
            </a:r>
            <a:endParaRPr lang="en-US" altLang="zh-CN" sz="3600" b="1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  <a:p>
            <a:pPr marL="0" lvl="0" indent="0" eaLnBrk="1" hangingPunct="1">
              <a:lnSpc>
                <a:spcPct val="114000"/>
              </a:lnSpc>
              <a:spcBef>
                <a:spcPct val="0"/>
              </a:spcBef>
              <a:buNone/>
            </a:pPr>
            <a:r>
              <a:rPr lang="en-US" altLang="zh-CN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     </a:t>
            </a:r>
            <a:r>
              <a:rPr lang="zh-CN" altLang="en-US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众女嫉余之蛾眉兮，谣诼谓余以善淫。</a:t>
            </a:r>
            <a:r>
              <a:rPr lang="zh-CN" altLang="en-US" sz="2800">
                <a:latin typeface="黑体" pitchFamily="49" charset="-122"/>
                <a:ea typeface="黑体" pitchFamily="49" charset="-122"/>
              </a:rPr>
              <a:t>                                                                               </a:t>
            </a:r>
            <a:endParaRPr lang="zh-CN" altLang="en-US" sz="2800">
              <a:latin typeface="黑体" pitchFamily="49" charset="-122"/>
              <a:ea typeface="黑体" pitchFamily="49" charset="-122"/>
            </a:endParaRPr>
          </a:p>
          <a:p>
            <a:pPr marL="0" lvl="0" indent="0" algn="just" eaLnBrk="1" hangingPunct="1">
              <a:lnSpc>
                <a:spcPct val="114000"/>
              </a:lnSpc>
              <a:spcBef>
                <a:spcPct val="0"/>
              </a:spcBef>
              <a:buNone/>
            </a:pPr>
            <a:r>
              <a:rPr lang="zh-CN" altLang="en-US" sz="4000">
                <a:latin typeface="黑体" pitchFamily="49" charset="-122"/>
                <a:ea typeface="黑体" pitchFamily="49" charset="-122"/>
              </a:rPr>
              <a:t>    这几句诗使抒情主人公除了作为政治家和诗人的自我形象出现外，又常幻化为，一个美丽而遭逢不幸的女子。她天性爱美，喜欢用芳洁的东西修饰自己。起初与丈夫</a:t>
            </a:r>
            <a:r>
              <a:rPr lang="en-US" altLang="zh-CN" sz="4000">
                <a:latin typeface="黑体" pitchFamily="49" charset="-122"/>
                <a:ea typeface="黑体" pitchFamily="49" charset="-122"/>
              </a:rPr>
              <a:t>(“</a:t>
            </a:r>
            <a:r>
              <a:rPr lang="zh-CN" altLang="en-US" sz="4000">
                <a:latin typeface="黑体" pitchFamily="49" charset="-122"/>
                <a:ea typeface="黑体" pitchFamily="49" charset="-122"/>
              </a:rPr>
              <a:t>灵修”有时也可理解为丈夫</a:t>
            </a:r>
            <a:r>
              <a:rPr lang="en-US" altLang="zh-CN" sz="4000">
                <a:latin typeface="黑体" pitchFamily="49" charset="-122"/>
                <a:ea typeface="黑体" pitchFamily="49" charset="-122"/>
              </a:rPr>
              <a:t>)</a:t>
            </a:r>
            <a:r>
              <a:rPr lang="zh-CN" altLang="en-US" sz="4000">
                <a:latin typeface="黑体" pitchFamily="49" charset="-122"/>
                <a:ea typeface="黑体" pitchFamily="49" charset="-122"/>
              </a:rPr>
              <a:t>缔结了婚约，后来却受到众女的嫉妒和谗毁，终于被抛弃。</a:t>
            </a:r>
            <a:endParaRPr lang="zh-CN" altLang="en-US" sz="4000"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4578" name="Text Box 4" title=""/>
          <p:cNvSpPr txBox="1"/>
          <p:nvPr/>
        </p:nvSpPr>
        <p:spPr>
          <a:xfrm>
            <a:off x="1295400" y="304800"/>
            <a:ext cx="5715000" cy="10064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6000">
                <a:solidFill>
                  <a:srgbClr val="FF0000"/>
                </a:solidFill>
                <a:latin typeface="Calibri" pitchFamily="34" charset="0"/>
                <a:ea typeface="黑体" pitchFamily="49" charset="-122"/>
              </a:rPr>
              <a:t>    四、课堂小结</a:t>
            </a:r>
            <a:endParaRPr lang="zh-CN" altLang="en-US" sz="6000">
              <a:solidFill>
                <a:srgbClr val="FF0000"/>
              </a:solidFill>
              <a:latin typeface="Calibri" pitchFamily="34" charset="0"/>
              <a:ea typeface="黑体" pitchFamily="49" charset="-122"/>
            </a:endParaRPr>
          </a:p>
        </p:txBody>
      </p:sp>
      <p:pic>
        <p:nvPicPr>
          <p:cNvPr id="24579" name="Picture 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24000"/>
            <a:ext cx="9144000" cy="51816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5602" name="Text Box 2" title=""/>
          <p:cNvSpPr txBox="1"/>
          <p:nvPr/>
        </p:nvSpPr>
        <p:spPr>
          <a:xfrm>
            <a:off x="0" y="1125538"/>
            <a:ext cx="9144000" cy="410845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en-US" altLang="zh-CN" sz="2400" b="1">
                <a:latin typeface="黑体" pitchFamily="49" charset="-122"/>
                <a:ea typeface="黑体" pitchFamily="49" charset="-122"/>
              </a:rPr>
              <a:t>1</a:t>
            </a:r>
            <a:r>
              <a:rPr kumimoji="1" lang="zh-CN" altLang="en-US" sz="2400" b="1">
                <a:latin typeface="黑体" pitchFamily="49" charset="-122"/>
                <a:ea typeface="黑体" pitchFamily="49" charset="-122"/>
              </a:rPr>
              <a:t>、我国文学史上所说的</a:t>
            </a:r>
            <a:r>
              <a:rPr kumimoji="1" lang="zh-CN" altLang="en-US" sz="2400" b="1">
                <a:latin typeface="Times New Roman" pitchFamily="18" charset="0"/>
                <a:ea typeface="黑体" pitchFamily="49" charset="-122"/>
              </a:rPr>
              <a:t>“</a:t>
            </a:r>
            <a:r>
              <a:rPr kumimoji="1" lang="zh-CN" altLang="en-US" sz="2400" b="1">
                <a:latin typeface="黑体" pitchFamily="49" charset="-122"/>
                <a:ea typeface="黑体" pitchFamily="49" charset="-122"/>
              </a:rPr>
              <a:t>风</a:t>
            </a:r>
            <a:r>
              <a:rPr kumimoji="1" lang="zh-CN" altLang="en-US" sz="2400" b="1">
                <a:latin typeface="Times New Roman" pitchFamily="18" charset="0"/>
                <a:ea typeface="黑体" pitchFamily="49" charset="-122"/>
              </a:rPr>
              <a:t>”“</a:t>
            </a:r>
            <a:r>
              <a:rPr kumimoji="1" lang="zh-CN" altLang="en-US" sz="2400" b="1">
                <a:latin typeface="黑体" pitchFamily="49" charset="-122"/>
                <a:ea typeface="黑体" pitchFamily="49" charset="-122"/>
              </a:rPr>
              <a:t>骚</a:t>
            </a:r>
            <a:r>
              <a:rPr kumimoji="1" lang="zh-CN" altLang="en-US" sz="2400" b="1">
                <a:latin typeface="Times New Roman" pitchFamily="18" charset="0"/>
                <a:ea typeface="黑体" pitchFamily="49" charset="-122"/>
              </a:rPr>
              <a:t>”</a:t>
            </a:r>
            <a:r>
              <a:rPr kumimoji="1" lang="zh-CN" altLang="en-US" sz="2400" b="1">
                <a:latin typeface="黑体" pitchFamily="49" charset="-122"/>
                <a:ea typeface="黑体" pitchFamily="49" charset="-122"/>
              </a:rPr>
              <a:t>就是指以</a:t>
            </a:r>
            <a:r>
              <a:rPr kumimoji="1" lang="en-US" altLang="zh-CN" sz="2400" b="1">
                <a:latin typeface="黑体" pitchFamily="49" charset="-122"/>
                <a:ea typeface="黑体" pitchFamily="49" charset="-122"/>
              </a:rPr>
              <a:t>《</a:t>
            </a:r>
            <a:r>
              <a:rPr kumimoji="1" lang="zh-CN" altLang="en-US" sz="2400" b="1">
                <a:latin typeface="黑体" pitchFamily="49" charset="-122"/>
                <a:ea typeface="黑体" pitchFamily="49" charset="-122"/>
              </a:rPr>
              <a:t>诗经</a:t>
            </a:r>
            <a:r>
              <a:rPr kumimoji="1" lang="en-US" altLang="zh-CN" sz="2400" b="1">
                <a:latin typeface="黑体" pitchFamily="49" charset="-122"/>
                <a:ea typeface="黑体" pitchFamily="49" charset="-122"/>
              </a:rPr>
              <a:t>》</a:t>
            </a:r>
            <a:r>
              <a:rPr kumimoji="1" lang="zh-CN" altLang="en-US" sz="2400" b="1">
                <a:latin typeface="黑体" pitchFamily="49" charset="-122"/>
                <a:ea typeface="黑体" pitchFamily="49" charset="-122"/>
              </a:rPr>
              <a:t>里的</a:t>
            </a:r>
            <a:r>
              <a:rPr kumimoji="1" lang="zh-CN" altLang="en-US" sz="2400" b="1">
                <a:latin typeface="Times New Roman" pitchFamily="18" charset="0"/>
                <a:ea typeface="黑体" pitchFamily="49" charset="-122"/>
              </a:rPr>
              <a:t>“</a:t>
            </a:r>
            <a:r>
              <a:rPr kumimoji="1" lang="zh-CN" altLang="en-US" sz="24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＿ ＿</a:t>
            </a:r>
            <a:r>
              <a:rPr kumimoji="1" lang="zh-CN" altLang="en-US" sz="24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”</a:t>
            </a:r>
            <a:r>
              <a:rPr kumimoji="1" lang="zh-CN" altLang="en-US" sz="2400" b="1">
                <a:latin typeface="黑体" pitchFamily="49" charset="-122"/>
                <a:ea typeface="黑体" pitchFamily="49" charset="-122"/>
              </a:rPr>
              <a:t>民歌和＿ ＿ </a:t>
            </a:r>
            <a:r>
              <a:rPr kumimoji="1" lang="en-US" altLang="zh-CN" sz="2400" b="1">
                <a:latin typeface="黑体" pitchFamily="49" charset="-122"/>
                <a:ea typeface="黑体" pitchFamily="49" charset="-122"/>
              </a:rPr>
              <a:t>《</a:t>
            </a:r>
            <a:r>
              <a:rPr kumimoji="1" lang="zh-CN" altLang="en-US" sz="2400" b="1">
                <a:latin typeface="黑体" pitchFamily="49" charset="-122"/>
                <a:ea typeface="黑体" pitchFamily="49" charset="-122"/>
              </a:rPr>
              <a:t>＿ ＿</a:t>
            </a:r>
            <a:r>
              <a:rPr kumimoji="1" lang="en-US" altLang="zh-CN" sz="2400" b="1">
                <a:latin typeface="黑体" pitchFamily="49" charset="-122"/>
                <a:ea typeface="黑体" pitchFamily="49" charset="-122"/>
              </a:rPr>
              <a:t>》</a:t>
            </a:r>
            <a:r>
              <a:rPr kumimoji="1" lang="zh-CN" altLang="en-US" sz="2400" b="1">
                <a:latin typeface="黑体" pitchFamily="49" charset="-122"/>
                <a:ea typeface="黑体" pitchFamily="49" charset="-122"/>
              </a:rPr>
              <a:t>为代表的现实主义和浪漫主义传统。</a:t>
            </a:r>
            <a:endParaRPr kumimoji="1" lang="zh-CN" altLang="en-US" sz="2400" b="1"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en-US" altLang="zh-CN" sz="2400" b="1">
                <a:latin typeface="黑体" pitchFamily="49" charset="-122"/>
                <a:ea typeface="黑体" pitchFamily="49" charset="-122"/>
              </a:rPr>
              <a:t>2</a:t>
            </a:r>
            <a:r>
              <a:rPr kumimoji="1" lang="zh-CN" altLang="en-US" sz="2400" b="1">
                <a:latin typeface="黑体" pitchFamily="49" charset="-122"/>
                <a:ea typeface="黑体" pitchFamily="49" charset="-122"/>
              </a:rPr>
              <a:t>、屈原是我国文学史上第一位伟大的爱国诗人，是</a:t>
            </a:r>
            <a:r>
              <a:rPr kumimoji="1" lang="zh-CN" altLang="en-US" sz="2400" b="1">
                <a:latin typeface="Times New Roman" pitchFamily="18" charset="0"/>
                <a:ea typeface="黑体" pitchFamily="49" charset="-122"/>
              </a:rPr>
              <a:t>“</a:t>
            </a:r>
            <a:r>
              <a:rPr kumimoji="1" lang="zh-CN" altLang="en-US" sz="2400" b="1">
                <a:latin typeface="黑体" pitchFamily="49" charset="-122"/>
                <a:ea typeface="黑体" pitchFamily="49" charset="-122"/>
              </a:rPr>
              <a:t>＿ ＿</a:t>
            </a:r>
            <a:r>
              <a:rPr kumimoji="1" lang="zh-CN" altLang="en-US" sz="2400" b="1">
                <a:latin typeface="Times New Roman" pitchFamily="18" charset="0"/>
                <a:ea typeface="黑体" pitchFamily="49" charset="-122"/>
              </a:rPr>
              <a:t>”</a:t>
            </a:r>
            <a:r>
              <a:rPr kumimoji="1" lang="zh-CN" altLang="en-US" sz="2400" b="1">
                <a:latin typeface="黑体" pitchFamily="49" charset="-122"/>
                <a:ea typeface="黑体" pitchFamily="49" charset="-122"/>
              </a:rPr>
              <a:t>的创立者和代表作家，本世纪</a:t>
            </a:r>
            <a:r>
              <a:rPr kumimoji="1" lang="en-US" altLang="zh-CN" sz="2400" b="1">
                <a:latin typeface="黑体" pitchFamily="49" charset="-122"/>
                <a:ea typeface="黑体" pitchFamily="49" charset="-122"/>
              </a:rPr>
              <a:t>50</a:t>
            </a:r>
            <a:r>
              <a:rPr kumimoji="1" lang="zh-CN" altLang="en-US" sz="2400" b="1">
                <a:latin typeface="黑体" pitchFamily="49" charset="-122"/>
                <a:ea typeface="黑体" pitchFamily="49" charset="-122"/>
              </a:rPr>
              <a:t>年代，被推举为世界文化名人。</a:t>
            </a:r>
            <a:endParaRPr kumimoji="1" lang="zh-CN" altLang="en-US" sz="2400" b="1"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en-US" altLang="zh-CN" sz="2400" b="1">
                <a:latin typeface="黑体" pitchFamily="49" charset="-122"/>
                <a:ea typeface="黑体" pitchFamily="49" charset="-122"/>
              </a:rPr>
              <a:t>3</a:t>
            </a:r>
            <a:r>
              <a:rPr kumimoji="1" lang="zh-CN" altLang="en-US" sz="2400" b="1">
                <a:latin typeface="黑体" pitchFamily="49" charset="-122"/>
                <a:ea typeface="黑体" pitchFamily="49" charset="-122"/>
              </a:rPr>
              <a:t>、中国古代最长的抒情诗是＿ ＿ ＿ ＿ 。（该诗共</a:t>
            </a:r>
            <a:r>
              <a:rPr kumimoji="1" lang="en-US" altLang="zh-CN" sz="2400" b="1">
                <a:latin typeface="黑体" pitchFamily="49" charset="-122"/>
                <a:ea typeface="黑体" pitchFamily="49" charset="-122"/>
              </a:rPr>
              <a:t>373</a:t>
            </a:r>
            <a:r>
              <a:rPr kumimoji="1" lang="zh-CN" altLang="en-US" sz="2400" b="1">
                <a:latin typeface="黑体" pitchFamily="49" charset="-122"/>
                <a:ea typeface="黑体" pitchFamily="49" charset="-122"/>
              </a:rPr>
              <a:t>句，共</a:t>
            </a:r>
            <a:r>
              <a:rPr kumimoji="1" lang="en-US" altLang="zh-CN" sz="2400" b="1">
                <a:latin typeface="黑体" pitchFamily="49" charset="-122"/>
                <a:ea typeface="黑体" pitchFamily="49" charset="-122"/>
              </a:rPr>
              <a:t>2464</a:t>
            </a:r>
            <a:r>
              <a:rPr kumimoji="1" lang="zh-CN" altLang="en-US" sz="2400" b="1">
                <a:latin typeface="黑体" pitchFamily="49" charset="-122"/>
                <a:ea typeface="黑体" pitchFamily="49" charset="-122"/>
              </a:rPr>
              <a:t>字。）</a:t>
            </a:r>
            <a:endParaRPr kumimoji="1" lang="zh-CN" altLang="en-US" sz="2400" b="1"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en-US" altLang="zh-CN" sz="2400" b="1">
                <a:latin typeface="黑体" pitchFamily="49" charset="-122"/>
                <a:ea typeface="黑体" pitchFamily="49" charset="-122"/>
              </a:rPr>
              <a:t>4</a:t>
            </a:r>
            <a:r>
              <a:rPr kumimoji="1" lang="zh-CN" altLang="en-US" sz="2400" b="1">
                <a:latin typeface="黑体" pitchFamily="49" charset="-122"/>
                <a:ea typeface="黑体" pitchFamily="49" charset="-122"/>
              </a:rPr>
              <a:t>、屈原的作品有</a:t>
            </a:r>
            <a:endParaRPr kumimoji="1" lang="zh-CN" altLang="en-US" sz="2400" b="1"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en-US" altLang="zh-CN" sz="2400" b="1">
                <a:latin typeface="黑体" pitchFamily="49" charset="-122"/>
                <a:ea typeface="黑体" pitchFamily="49" charset="-122"/>
              </a:rPr>
              <a:t>5</a:t>
            </a:r>
            <a:r>
              <a:rPr kumimoji="1" lang="zh-CN" altLang="en-US" sz="2400" b="1">
                <a:latin typeface="黑体" pitchFamily="49" charset="-122"/>
                <a:ea typeface="黑体" pitchFamily="49" charset="-122"/>
              </a:rPr>
              <a:t>、</a:t>
            </a:r>
            <a:r>
              <a:rPr kumimoji="1" lang="en-US" altLang="zh-CN" sz="2400" b="1">
                <a:latin typeface="黑体" pitchFamily="49" charset="-122"/>
                <a:ea typeface="黑体" pitchFamily="49" charset="-122"/>
              </a:rPr>
              <a:t>《</a:t>
            </a:r>
            <a:r>
              <a:rPr kumimoji="1" lang="zh-CN" altLang="en-US" sz="2400" b="1">
                <a:latin typeface="黑体" pitchFamily="49" charset="-122"/>
                <a:ea typeface="黑体" pitchFamily="49" charset="-122"/>
              </a:rPr>
              <a:t>楚辞</a:t>
            </a:r>
            <a:r>
              <a:rPr kumimoji="1" lang="en-US" altLang="zh-CN" sz="2400" b="1">
                <a:latin typeface="黑体" pitchFamily="49" charset="-122"/>
                <a:ea typeface="黑体" pitchFamily="49" charset="-122"/>
              </a:rPr>
              <a:t>》</a:t>
            </a:r>
            <a:r>
              <a:rPr kumimoji="1" lang="zh-CN" altLang="en-US" sz="2400" b="1">
                <a:latin typeface="黑体" pitchFamily="49" charset="-122"/>
                <a:ea typeface="黑体" pitchFamily="49" charset="-122"/>
              </a:rPr>
              <a:t>为西汉刘向所编，收有屈原、＿ ＿、唐勒、景差和汉代贾谊、东方朔等人的作品。</a:t>
            </a:r>
            <a:endParaRPr kumimoji="1" lang="zh-CN" altLang="en-US" sz="24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5603" name="Text Box 3" title=""/>
          <p:cNvSpPr txBox="1"/>
          <p:nvPr/>
        </p:nvSpPr>
        <p:spPr>
          <a:xfrm>
            <a:off x="4427538" y="3860800"/>
            <a:ext cx="144145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kumimoji="1" lang="en-US" altLang="zh-CN" sz="24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《</a:t>
            </a:r>
            <a:r>
              <a:rPr kumimoji="1" lang="zh-CN" altLang="en-US" sz="24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九章</a:t>
            </a:r>
            <a:r>
              <a:rPr kumimoji="1" lang="en-US" altLang="zh-CN" sz="24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》</a:t>
            </a:r>
            <a:endParaRPr kumimoji="1" lang="en-US" altLang="zh-CN" sz="2400" b="1">
              <a:solidFill>
                <a:srgbClr val="FF0000"/>
              </a:solidFill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25604" name="Text Box 4" title=""/>
          <p:cNvSpPr txBox="1"/>
          <p:nvPr/>
        </p:nvSpPr>
        <p:spPr>
          <a:xfrm>
            <a:off x="5580063" y="4365625"/>
            <a:ext cx="914400" cy="519113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zh-CN" altLang="en-US" sz="28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宋玉</a:t>
            </a:r>
            <a:endParaRPr kumimoji="1" lang="zh-CN" altLang="en-US" sz="2800" b="1">
              <a:solidFill>
                <a:srgbClr val="FF0000"/>
              </a:solidFill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25605" name="Text Box 5" title=""/>
          <p:cNvSpPr txBox="1"/>
          <p:nvPr/>
        </p:nvSpPr>
        <p:spPr>
          <a:xfrm>
            <a:off x="8245475" y="1104900"/>
            <a:ext cx="86360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zh-CN" altLang="en-US" sz="24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国风</a:t>
            </a:r>
            <a:endParaRPr kumimoji="1" lang="zh-CN" altLang="en-US" sz="2400" b="1">
              <a:solidFill>
                <a:srgbClr val="FF0000"/>
              </a:solidFill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25606" name="Text Box 6" title=""/>
          <p:cNvSpPr txBox="1"/>
          <p:nvPr/>
        </p:nvSpPr>
        <p:spPr>
          <a:xfrm>
            <a:off x="1493838" y="1431925"/>
            <a:ext cx="86360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zh-CN" altLang="en-US" sz="24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屈原</a:t>
            </a:r>
            <a:endParaRPr kumimoji="1" lang="zh-CN" altLang="en-US" sz="2400" b="1">
              <a:solidFill>
                <a:srgbClr val="FF0000"/>
              </a:solidFill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25607" name="Text Box 7" title=""/>
          <p:cNvSpPr txBox="1"/>
          <p:nvPr/>
        </p:nvSpPr>
        <p:spPr>
          <a:xfrm>
            <a:off x="2827338" y="1508125"/>
            <a:ext cx="86360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zh-CN" altLang="en-US" sz="24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离骚</a:t>
            </a:r>
            <a:endParaRPr kumimoji="1" lang="zh-CN" altLang="en-US" sz="2400" b="1">
              <a:solidFill>
                <a:srgbClr val="FF0000"/>
              </a:solidFill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25608" name="Text Box 8" title=""/>
          <p:cNvSpPr txBox="1"/>
          <p:nvPr/>
        </p:nvSpPr>
        <p:spPr>
          <a:xfrm>
            <a:off x="7092950" y="1989138"/>
            <a:ext cx="865188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zh-CN" altLang="en-US" sz="24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楚辞</a:t>
            </a:r>
            <a:endParaRPr kumimoji="1" lang="zh-CN" altLang="en-US" sz="2400" b="1">
              <a:solidFill>
                <a:srgbClr val="FF0000"/>
              </a:solidFill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25609" name="Text Box 9" title=""/>
          <p:cNvSpPr txBox="1"/>
          <p:nvPr/>
        </p:nvSpPr>
        <p:spPr>
          <a:xfrm>
            <a:off x="4067175" y="2924175"/>
            <a:ext cx="144145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en-US" altLang="zh-CN" sz="24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《</a:t>
            </a:r>
            <a:r>
              <a:rPr kumimoji="1" lang="zh-CN" altLang="en-US" sz="24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离骚</a:t>
            </a:r>
            <a:r>
              <a:rPr kumimoji="1" lang="en-US" altLang="zh-CN" sz="24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》</a:t>
            </a:r>
            <a:endParaRPr kumimoji="1" lang="en-US" altLang="zh-CN" sz="2400">
              <a:solidFill>
                <a:srgbClr val="FF0000"/>
              </a:solidFill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25610" name="Text Box 10" title=""/>
          <p:cNvSpPr txBox="1"/>
          <p:nvPr/>
        </p:nvSpPr>
        <p:spPr>
          <a:xfrm>
            <a:off x="3348038" y="3860800"/>
            <a:ext cx="1584325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1" lang="en-US" altLang="zh-CN" sz="24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《</a:t>
            </a:r>
            <a:r>
              <a:rPr kumimoji="1" lang="zh-CN" altLang="en-US" sz="24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九歌</a:t>
            </a:r>
            <a:r>
              <a:rPr kumimoji="1" lang="en-US" altLang="zh-CN" sz="24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》</a:t>
            </a:r>
            <a:endParaRPr kumimoji="1" lang="en-US" altLang="zh-CN" sz="2400" b="1">
              <a:solidFill>
                <a:srgbClr val="FF0000"/>
              </a:solidFill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25611" name="Text Box 12" title=""/>
          <p:cNvSpPr txBox="1"/>
          <p:nvPr/>
        </p:nvSpPr>
        <p:spPr>
          <a:xfrm>
            <a:off x="2268538" y="3860800"/>
            <a:ext cx="1800225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zh-CN" sz="2400" b="1">
                <a:solidFill>
                  <a:srgbClr val="FF0000"/>
                </a:solidFill>
                <a:ea typeface="黑体" pitchFamily="49" charset="-122"/>
              </a:rPr>
              <a:t>《</a:t>
            </a:r>
            <a:r>
              <a:rPr lang="zh-CN" altLang="en-US" sz="2400" b="1">
                <a:solidFill>
                  <a:srgbClr val="FF0000"/>
                </a:solidFill>
                <a:ea typeface="黑体" pitchFamily="49" charset="-122"/>
              </a:rPr>
              <a:t>离骚</a:t>
            </a:r>
            <a:r>
              <a:rPr lang="en-US" altLang="zh-CN" sz="2400" b="1">
                <a:solidFill>
                  <a:srgbClr val="FF0000"/>
                </a:solidFill>
                <a:ea typeface="黑体" pitchFamily="49" charset="-122"/>
              </a:rPr>
              <a:t>》</a:t>
            </a:r>
            <a:endParaRPr lang="en-US" altLang="zh-CN" sz="2400" b="1">
              <a:solidFill>
                <a:srgbClr val="FF0000"/>
              </a:solidFill>
              <a:ea typeface="黑体" pitchFamily="49" charset="-122"/>
            </a:endParaRPr>
          </a:p>
        </p:txBody>
      </p:sp>
      <p:sp>
        <p:nvSpPr>
          <p:cNvPr id="25612" name="Text Box 13" title=""/>
          <p:cNvSpPr txBox="1"/>
          <p:nvPr/>
        </p:nvSpPr>
        <p:spPr>
          <a:xfrm>
            <a:off x="5508625" y="3860800"/>
            <a:ext cx="2195513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zh-CN" sz="2400" b="1">
                <a:solidFill>
                  <a:srgbClr val="FF0000"/>
                </a:solidFill>
                <a:ea typeface="黑体" pitchFamily="49" charset="-122"/>
              </a:rPr>
              <a:t>《</a:t>
            </a:r>
            <a:r>
              <a:rPr lang="zh-CN" altLang="en-US" sz="2400" b="1">
                <a:solidFill>
                  <a:srgbClr val="FF0000"/>
                </a:solidFill>
                <a:ea typeface="黑体" pitchFamily="49" charset="-122"/>
              </a:rPr>
              <a:t>天问</a:t>
            </a:r>
            <a:r>
              <a:rPr lang="en-US" altLang="zh-CN" sz="2400" b="1">
                <a:solidFill>
                  <a:srgbClr val="FF0000"/>
                </a:solidFill>
                <a:ea typeface="黑体" pitchFamily="49" charset="-122"/>
              </a:rPr>
              <a:t>》</a:t>
            </a:r>
            <a:endParaRPr lang="en-US" altLang="zh-CN" sz="2400" b="1">
              <a:solidFill>
                <a:srgbClr val="FF0000"/>
              </a:solidFill>
              <a:ea typeface="黑体" pitchFamily="49" charset="-122"/>
            </a:endParaRPr>
          </a:p>
        </p:txBody>
      </p:sp>
      <p:sp>
        <p:nvSpPr>
          <p:cNvPr id="25613" name="Text Box 15" title=""/>
          <p:cNvSpPr txBox="1"/>
          <p:nvPr/>
        </p:nvSpPr>
        <p:spPr>
          <a:xfrm>
            <a:off x="6732588" y="3860800"/>
            <a:ext cx="1584325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zh-CN" sz="2400" b="1">
                <a:solidFill>
                  <a:srgbClr val="FF0000"/>
                </a:solidFill>
                <a:ea typeface="黑体" pitchFamily="49" charset="-122"/>
              </a:rPr>
              <a:t>《</a:t>
            </a:r>
            <a:r>
              <a:rPr lang="zh-CN" altLang="en-US" sz="2400" b="1">
                <a:solidFill>
                  <a:srgbClr val="FF0000"/>
                </a:solidFill>
                <a:ea typeface="黑体" pitchFamily="49" charset="-122"/>
              </a:rPr>
              <a:t>招魂</a:t>
            </a:r>
            <a:r>
              <a:rPr lang="en-US" altLang="zh-CN" sz="2400" b="1">
                <a:solidFill>
                  <a:srgbClr val="FF0000"/>
                </a:solidFill>
                <a:ea typeface="黑体" pitchFamily="49" charset="-122"/>
              </a:rPr>
              <a:t>》</a:t>
            </a:r>
            <a:endParaRPr lang="en-US" altLang="zh-CN" sz="2400" b="1">
              <a:solidFill>
                <a:srgbClr val="FF0000"/>
              </a:solidFill>
              <a:ea typeface="黑体" pitchFamily="49" charset="-122"/>
            </a:endParaRPr>
          </a:p>
        </p:txBody>
      </p:sp>
      <p:sp>
        <p:nvSpPr>
          <p:cNvPr id="25614" name="Text Box 16" title=""/>
          <p:cNvSpPr txBox="1"/>
          <p:nvPr/>
        </p:nvSpPr>
        <p:spPr>
          <a:xfrm>
            <a:off x="1752600" y="152400"/>
            <a:ext cx="5715000" cy="10064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6000">
                <a:solidFill>
                  <a:srgbClr val="FF0000"/>
                </a:solidFill>
                <a:latin typeface="Calibri" pitchFamily="34" charset="0"/>
                <a:ea typeface="黑体" pitchFamily="49" charset="-122"/>
              </a:rPr>
              <a:t>    五、当堂检测</a:t>
            </a:r>
            <a:endParaRPr lang="zh-CN" altLang="en-US" sz="6000">
              <a:solidFill>
                <a:srgbClr val="FF0000"/>
              </a:solidFill>
              <a:latin typeface="Calibri" pitchFamily="34" charset="0"/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56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5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5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56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56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50" presetClass="entr" presetSubtype="0" dur="1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5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5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5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4" grpId="0"/>
      <p:bldP spid="25605" grpId="0"/>
      <p:bldP spid="25606" grpId="0"/>
      <p:bldP spid="25607" grpId="0"/>
      <p:bldP spid="25608" grpId="0"/>
      <p:bldP spid="25609" grpId="0"/>
      <p:bldP spid="2561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6626" name="Rectangle 2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/>
              <a:t>第二课时</a:t>
            </a:r>
            <a:endParaRPr lang="zh-CN" altLang="en-US"/>
          </a:p>
        </p:txBody>
      </p:sp>
      <p:sp>
        <p:nvSpPr>
          <p:cNvPr id="26627" name="Rectangle 3" title=""/>
          <p:cNvSpPr>
            <a:spLocks noGrp="1"/>
          </p:cNvSpPr>
          <p:nvPr>
            <p:ph type="body" idx="4294967295"/>
          </p:nvPr>
        </p:nvSpPr>
        <p:spPr>
          <a:xfrm>
            <a:off x="457200" y="1295400"/>
            <a:ext cx="8686800" cy="4525963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buNone/>
            </a:pPr>
            <a:r>
              <a:rPr lang="zh-CN" altLang="en-US" sz="6000">
                <a:solidFill>
                  <a:srgbClr val="FF0000"/>
                </a:solidFill>
                <a:latin typeface="Calibri" pitchFamily="34" charset="0"/>
                <a:ea typeface="黑体" pitchFamily="49" charset="-122"/>
              </a:rPr>
              <a:t>一、学习目标</a:t>
            </a:r>
            <a:endParaRPr lang="zh-CN" altLang="en-US" sz="6000">
              <a:solidFill>
                <a:srgbClr val="FF0000"/>
              </a:solidFill>
              <a:latin typeface="Calibri" pitchFamily="34" charset="0"/>
              <a:ea typeface="黑体" pitchFamily="49" charset="-122"/>
            </a:endParaRPr>
          </a:p>
          <a:p>
            <a:pPr lvl="0" eaLnBrk="1" hangingPunct="1">
              <a:spcBef>
                <a:spcPct val="50000"/>
              </a:spcBef>
              <a:buNone/>
            </a:pPr>
            <a:r>
              <a:rPr lang="en-US" altLang="zh-CN" sz="5400" b="1">
                <a:latin typeface="黑体" pitchFamily="49" charset="-122"/>
                <a:ea typeface="黑体" pitchFamily="49" charset="-122"/>
              </a:rPr>
              <a:t>1</a:t>
            </a:r>
            <a:r>
              <a:rPr lang="zh-CN" altLang="en-US" sz="5400" b="1">
                <a:latin typeface="黑体" pitchFamily="49" charset="-122"/>
                <a:ea typeface="黑体" pitchFamily="49" charset="-122"/>
              </a:rPr>
              <a:t>，学习第二段（掌握文言实词、虚词、句式）</a:t>
            </a:r>
            <a:endParaRPr lang="zh-CN" altLang="en-US" sz="5400" b="1">
              <a:latin typeface="黑体" pitchFamily="49" charset="-122"/>
              <a:ea typeface="黑体" pitchFamily="49" charset="-122"/>
            </a:endParaRPr>
          </a:p>
          <a:p>
            <a:pPr lvl="0" eaLnBrk="1" hangingPunct="1">
              <a:buNone/>
            </a:pPr>
            <a:endParaRPr lang="zh-CN" altLang="en-US" sz="6000">
              <a:solidFill>
                <a:srgbClr val="FF0000"/>
              </a:solidFill>
              <a:latin typeface="Calibri" pitchFamily="34" charset="0"/>
              <a:ea typeface="黑体" pitchFamily="49" charset="-122"/>
            </a:endParaRPr>
          </a:p>
          <a:p>
            <a:pPr lvl="0" eaLnBrk="1" hangingPunct="1">
              <a:buNone/>
            </a:pPr>
            <a:endParaRPr lang="zh-CN" altLang="en-US" sz="44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3" title=""/>
          <p:cNvSpPr>
            <a:spLocks noGrp="1"/>
          </p:cNvSpPr>
          <p:nvPr>
            <p:ph type="body" idx="4294967295"/>
          </p:nvPr>
        </p:nvSpPr>
        <p:spPr>
          <a:xfrm>
            <a:off x="457200" y="1295400"/>
            <a:ext cx="8686800" cy="4525963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buNone/>
            </a:pPr>
            <a:r>
              <a:rPr lang="zh-CN" altLang="en-US" sz="6000">
                <a:solidFill>
                  <a:srgbClr val="FF0000"/>
                </a:solidFill>
                <a:latin typeface="Calibri" pitchFamily="34" charset="0"/>
                <a:ea typeface="黑体" pitchFamily="49" charset="-122"/>
              </a:rPr>
              <a:t>二、问题导学</a:t>
            </a:r>
            <a:endParaRPr lang="zh-CN" altLang="en-US" sz="6000">
              <a:solidFill>
                <a:srgbClr val="FF0000"/>
              </a:solidFill>
              <a:latin typeface="Calibri" pitchFamily="34" charset="0"/>
              <a:ea typeface="黑体" pitchFamily="49" charset="-122"/>
            </a:endParaRPr>
          </a:p>
          <a:p>
            <a:pPr lvl="0" eaLnBrk="1" hangingPunct="1">
              <a:spcBef>
                <a:spcPct val="50000"/>
              </a:spcBef>
              <a:buNone/>
            </a:pPr>
            <a:r>
              <a:rPr lang="en-US" altLang="zh-CN" sz="5400" b="1">
                <a:latin typeface="黑体" pitchFamily="49" charset="-122"/>
                <a:ea typeface="黑体" pitchFamily="49" charset="-122"/>
              </a:rPr>
              <a:t>1</a:t>
            </a:r>
            <a:r>
              <a:rPr lang="zh-CN" altLang="en-US" sz="5400" b="1">
                <a:latin typeface="黑体" pitchFamily="49" charset="-122"/>
                <a:ea typeface="黑体" pitchFamily="49" charset="-122"/>
              </a:rPr>
              <a:t>，掌握第二段文言实词、虚词、句式</a:t>
            </a:r>
            <a:endParaRPr lang="zh-CN" altLang="en-US" sz="5400" b="1">
              <a:latin typeface="黑体" pitchFamily="49" charset="-122"/>
              <a:ea typeface="黑体" pitchFamily="49" charset="-122"/>
            </a:endParaRPr>
          </a:p>
          <a:p>
            <a:pPr lvl="0" eaLnBrk="1" hangingPunct="1">
              <a:buNone/>
            </a:pPr>
            <a:endParaRPr lang="zh-CN" altLang="en-US" sz="5400" b="1">
              <a:solidFill>
                <a:srgbClr val="FF0000"/>
              </a:solidFill>
              <a:latin typeface="Calibri" pitchFamily="34" charset="0"/>
              <a:ea typeface="黑体" pitchFamily="49" charset="-122"/>
            </a:endParaRPr>
          </a:p>
          <a:p>
            <a:pPr lvl="0" eaLnBrk="1" hangingPunct="1">
              <a:buNone/>
            </a:pPr>
            <a:endParaRPr lang="zh-CN" altLang="en-US" sz="44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8674" name="图片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1550" y="0"/>
            <a:ext cx="436245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8675" name="标题 1" title=""/>
          <p:cNvSpPr>
            <a:spLocks noGrp="1"/>
          </p:cNvSpPr>
          <p:nvPr/>
        </p:nvSpPr>
        <p:spPr>
          <a:xfrm>
            <a:off x="1066800" y="381000"/>
            <a:ext cx="1066800" cy="487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6000">
                <a:solidFill>
                  <a:srgbClr val="FF0000"/>
                </a:solidFill>
                <a:latin typeface="Calibri" pitchFamily="34" charset="0"/>
                <a:ea typeface="黑体" pitchFamily="49" charset="-122"/>
              </a:rPr>
              <a:t>三点拨精讲</a:t>
            </a:r>
            <a:endParaRPr lang="zh-CN" altLang="en-US" sz="6000">
              <a:solidFill>
                <a:srgbClr val="FF0000"/>
              </a:solidFill>
              <a:latin typeface="Calibri" pitchFamily="34" charset="0"/>
              <a:ea typeface="黑体" pitchFamily="49" charset="-122"/>
            </a:endParaRPr>
          </a:p>
        </p:txBody>
      </p:sp>
      <p:sp>
        <p:nvSpPr>
          <p:cNvPr id="28676" name="Text Box 4" title=""/>
          <p:cNvSpPr txBox="1"/>
          <p:nvPr/>
        </p:nvSpPr>
        <p:spPr>
          <a:xfrm>
            <a:off x="2819400" y="2590800"/>
            <a:ext cx="914400" cy="228758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4800">
                <a:solidFill>
                  <a:srgbClr val="FF0000"/>
                </a:solidFill>
              </a:rPr>
              <a:t>第    二段</a:t>
            </a:r>
            <a:endParaRPr lang="zh-CN" altLang="en-US" sz="48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https://d.book118.com/505200030132011042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5">
  <a:themeElements>
    <a:clrScheme name="5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5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5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40">
      <vt:lpstr>Arial</vt:lpstr>
      <vt:lpstr>Calibri</vt:lpstr>
      <vt:lpstr>宋体</vt:lpstr>
      <vt:lpstr>黑体</vt:lpstr>
      <vt:lpstr>Times New Roman</vt:lpstr>
      <vt:lpstr>华文行楷</vt:lpstr>
      <vt:lpstr>华文隶书</vt:lpstr>
      <vt:lpstr>华文新魏</vt:lpstr>
      <vt:lpstr>隶书</vt:lpstr>
      <vt:lpstr>Wingdings</vt:lpstr>
      <vt:lpstr>方正舒体</vt:lpstr>
      <vt:lpstr>楷体_GB2312</vt:lpstr>
      <vt:lpstr>Office Theme</vt:lpstr>
      <vt:lpstr>       在飘着秦风楚雨的历史天空下，一位踽踽(jǔ jǔ)独行的歌者唱着“路漫漫其修远兮，吾将上下而求索”，但没落的楚王朝已不是他那枯瘦的双肩所能支撑的。当楚国化作一缕云烟时，他纵身一跃定格为汨罗江的一道风景。在他纵身一跃之前，他那伟大的灵 魂又在思索着什么呢 ？ 今天我们来学习屈原的《离骚》。</vt:lpstr>
      <vt:lpstr>PowerPoint Presentation</vt:lpstr>
      <vt:lpstr>第一课时</vt:lpstr>
      <vt:lpstr>PowerPoint Presentation</vt:lpstr>
      <vt:lpstr>一、屈原简介</vt:lpstr>
      <vt:lpstr>屈原简介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第二课时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2024-09-03T14:04:20.178</cp:lastPrinted>
  <dcterms:created xsi:type="dcterms:W3CDTF">2024-09-03T06:04:20Z</dcterms:created>
  <dcterms:modified xsi:type="dcterms:W3CDTF">2024-09-03T06:04:22Z</dcterms:modified>
</cp:coreProperties>
</file>