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C5EAD8-5779-45E5-ADDE-93EA63721C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DD2F08-FC7F-496F-8227-07BDF110C2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8DAAEF-4BCB-41D1-A789-CC83EA02F7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F3CB21-3235-47CD-8579-8D99012966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E55A790-1AC5-409B-82F6-A802EF71F5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45C6CB7-5D66-4AAE-B67F-DBC8D771D8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DC6E7A7-3AB8-4499-BD04-618D09A038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18FB18-2664-49FE-A5F9-6215E3608C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25C3B0-A8C6-4D41-B05B-5165C5AFC1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BDB259-487C-4300-B764-3FFE048460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2EA16F-9604-4A93-8ED8-DB97A3DA13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342682" y="1846430"/>
            <a:ext cx="5506636" cy="1200329"/>
          </a:xfrm>
        </p:spPr>
        <p:txBody>
          <a:bodyPr wrap="none" anchor="t">
            <a:spAutoFit/>
          </a:bodyPr>
          <a:lstStyle>
            <a:lvl1pPr algn="ctr">
              <a:defRPr sz="8000" b="1" i="0" spc="300">
                <a:solidFill>
                  <a:schemeClr val="tx1"/>
                </a:solidFill>
                <a:latin typeface="+mj-ea"/>
                <a:ea typeface="+mj-ea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022629" y="3142768"/>
            <a:ext cx="2146742" cy="286232"/>
          </a:xfrm>
        </p:spPr>
        <p:txBody>
          <a:bodyPr wrap="none">
            <a:spAutoFit/>
          </a:bodyPr>
          <a:lstStyle>
            <a:lvl1pPr marL="0" indent="0" algn="ctr">
              <a:buNone/>
              <a:defRPr sz="14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009803" y="1270290"/>
            <a:ext cx="2172390" cy="480131"/>
          </a:xfrm>
        </p:spPr>
        <p:txBody>
          <a:bodyPr wrap="none" anchor="b">
            <a:spAutoFit/>
          </a:bodyPr>
          <a:lstStyle>
            <a:lvl1pPr marL="0" indent="0" algn="ctr">
              <a:buNone/>
              <a:defRPr sz="2800" b="1" i="0" spc="30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bg>
      <p:bgPr>
        <a:solidFill>
          <a:schemeClr val="bg1"/>
        </a:solidFill>
        <a:effectLst/>
      </p:bgPr>
    </p:bg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solidFill>
          <a:schemeClr val="bg1"/>
        </a:soli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bg1">
                <a:alpha val="60000"/>
                <a:lumMod val="95000"/>
                <a:lumOff val="5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rcRect t="31862" b="18138"/>
          <a:stretch>
            <a:fillRect/>
          </a:stretch>
        </p:blipFill>
        <p:spPr>
          <a:xfrm flipH="1">
            <a:off x="0" y="-1"/>
            <a:ext cx="12192000" cy="3429001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>
                  <a:lumMod val="95000"/>
                  <a:lumOff val="5000"/>
                </a:schemeClr>
              </a:gs>
              <a:gs pos="100000">
                <a:schemeClr val="bg1">
                  <a:alpha val="60000"/>
                  <a:lumMod val="95000"/>
                  <a:lumOff val="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solidFill>
          <a:schemeClr val="bg1"/>
        </a:solidFill>
        <a:effectLst/>
      </p:bgPr>
    </p:bg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pic>
        <p:nvPicPr>
          <p:cNvPr id="24" name="图片 1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>
          <p15:clr>
            <a:srgbClr val="FBAE40"/>
          </p15:clr>
        </p15:guide>
        <p15:guide id="4" pos="3840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>
          <p15:clr>
            <a:srgbClr val="F26B43"/>
          </p15:clr>
        </p15:guide>
        <p15:guide id="2" pos="3840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052003220120111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斑秃的治疗及护理课件\n## 1.斑秃的概述及病因分析\n### 1.1斑秃的定义与临床表现\n### 1.2斑秃的发病原因及影响因素\n### 1.3斑秃的发病机制及研究进展\n## 2.斑秃的诊断与鉴别诊断\n### 2.1斑秃的诊断标准与依据\n### 2.2斑秃与相似疾病的鉴别诊断\n### 2.3斑秃的影像学检查与实验室检查\n## 3.斑秃的治疗方法\n### 3.1药物治疗：内服药物与外用药物\n### 3.2物理治疗：光疗、激光治疗等\n### 3.3中医治疗：中药、针灸、拔罐等\n## 4.斑秃的护理与预防\n### 4.1日常生活护理：饮食、作息、心理调适\n### 4.2皮肤护理：清洁、保湿、防晒\n### 4.3预防措施：生活习惯、环境因素、遗传因素\n## 5.斑秃患者的生活指导与教育\n### 5.1患者心理疏导与教育\n### 5.2患者家属的心理建设与支持\n### 5.3患者社会支持与回归社会\n&quot;,&quot;templateId&quot;:&quot;gmkecq1xcbgpbesf4w4jrcmz4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46865" y="1846430"/>
            <a:ext cx="11518900" cy="914400"/>
          </a:xfrm>
        </p:spPr>
        <p:txBody>
          <a:bodyPr vert="horz" wrap="square" lIns="91440" tIns="45720" rIns="91440" bIns="45720" anchor="t">
            <a:normAutofit/>
          </a:bodyPr>
          <a:lstStyle/>
          <a:p>
            <a:pPr>
              <a:buNone/>
            </a:pPr>
            <a:r>
              <a:rPr lang="zh-CN" sz="6000"/>
              <a:t>斑秃的治疗及护理课件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2660648" y="1270290"/>
            <a:ext cx="6870700" cy="4826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b="1"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1840"/>
            <a:ext cx="1844479" cy="33509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effectLst/>
                <a:latin typeface="+mn-lt"/>
              </a:rPr>
              <a:t>CREATE TOGETHER</a:t>
            </a:r>
            <a:endParaRPr kumimoji="1" lang="en-US" altLang="zh-CN" spc="80"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effectLst/>
              </a:rPr>
              <a:t>TENCENT</a:t>
            </a:r>
            <a:r>
              <a:rPr lang="zh-CN" altLang="en-US" spc="80">
                <a:effectLst/>
              </a:rPr>
              <a:t> </a:t>
            </a:r>
            <a:r>
              <a:rPr lang="en-US" altLang="zh-CN" spc="80">
                <a:effectLst/>
              </a:rPr>
              <a:t>DOCS</a:t>
            </a:r>
            <a:endParaRPr kumimoji="1" lang="en-US" altLang="zh-CN" spc="8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9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01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130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斑秃的概述及病因分析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7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7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7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7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斑秃是一种常见的局限性脱发疾病</a:t>
                </a:r>
                <a:endParaRPr/>
              </a:p>
            </p:txBody>
          </p:sp>
          <p:sp>
            <p:nvSpPr>
              <p:cNvPr id="17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脱发区域呈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圆形或椭圆形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脱发面积大小不一，可从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几厘米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到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整个头皮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脱发区域皮肤光滑，无炎症、红肿等表现</a:t>
                </a:r>
                <a:endParaRPr/>
              </a:p>
            </p:txBody>
          </p:sp>
          <p:sp>
            <p:nvSpPr>
              <p:cNvPr id="17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8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8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斑秃的临床表现</a:t>
                </a:r>
                <a:endParaRPr/>
              </a:p>
            </p:txBody>
          </p:sp>
          <p:sp>
            <p:nvSpPr>
              <p:cNvPr id="18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突然发生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的脱发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脱发区域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逐渐扩大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可伴有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头皮瘙痒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紧张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等不适感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严重者可出现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全身毛发脱落</a:t>
                </a:r>
                <a:endParaRPr/>
              </a:p>
            </p:txBody>
          </p:sp>
          <p:sp>
            <p:nvSpPr>
              <p:cNvPr id="18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8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斑秃的定义与临床表现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9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9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9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斑秃的发病原因</a:t>
                </a:r>
                <a:endParaRPr/>
              </a:p>
            </p:txBody>
          </p:sp>
          <p:sp>
            <p:nvSpPr>
              <p:cNvPr id="19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遗传因素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：有家族史的人更容易患病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免疫因素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：免疫系统异常导致脱发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神经因素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：精神压力大、焦虑、失眠等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内分泌因素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：内分泌失调影响毛发生长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其他因素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：如病毒感染、药物、外伤等</a:t>
                </a:r>
                <a:endParaRPr/>
              </a:p>
            </p:txBody>
          </p:sp>
          <p:sp>
            <p:nvSpPr>
              <p:cNvPr id="19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0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斑秃的影响因素</a:t>
                </a:r>
                <a:endParaRPr/>
              </a:p>
            </p:txBody>
          </p:sp>
          <p:sp>
            <p:nvSpPr>
              <p:cNvPr id="20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年龄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：儿童、青少年、成年人皆可发病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性别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：男性发病率较高，但女性也可发病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季节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：春、秋季节容易发病</a:t>
                </a:r>
                <a:endParaRPr/>
              </a:p>
            </p:txBody>
          </p:sp>
          <p:sp>
            <p:nvSpPr>
              <p:cNvPr id="20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0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斑秃的发病原因及影响因素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0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1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1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1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斑秃的发病机制</a:t>
                </a:r>
                <a:endParaRPr/>
              </a:p>
            </p:txBody>
          </p:sp>
          <p:sp>
            <p:nvSpPr>
              <p:cNvPr id="21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毛囊免疫攻击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：免疫系统错误攻击毛囊，导致毛发生长障碍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毛囊缺血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：血管炎、血栓等原因导致毛囊缺血，影响毛发生长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神经因素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：神经紧张、焦虑等导致毛囊生长周期紊乱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内分泌因素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：内分泌失调影响毛囊生长</a:t>
                </a:r>
                <a:endParaRPr/>
              </a:p>
            </p:txBody>
          </p:sp>
          <p:sp>
            <p:nvSpPr>
              <p:cNvPr id="21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1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斑秃的研究进展</a:t>
                </a:r>
                <a:endParaRPr/>
              </a:p>
            </p:txBody>
          </p:sp>
          <p:sp>
            <p:nvSpPr>
              <p:cNvPr id="22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基因研究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：发现与斑秃相关的基因突变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免疫研究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：发现免疫细胞在斑秃发病中的作用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神经研究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：发现神经递质在斑秃发病中的作用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干细胞研究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：干细胞治疗斑秃的研究取得进展</a:t>
                </a:r>
                <a:endParaRPr/>
              </a:p>
            </p:txBody>
          </p:sp>
          <p:sp>
            <p:nvSpPr>
              <p:cNvPr id="22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2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斑秃的发病机制及研究进展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27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02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228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斑秃的诊断与鉴别诊断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斑秃的诊断标准与依据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3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32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3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斑秃的诊断标准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突然发生的局限性脱发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脱发区域皮肤光滑，无炎症、红肿等表现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脱发区域逐渐扩大</a:t>
                </a:r>
                <a:endParaRPr/>
              </a:p>
            </p:txBody>
          </p:sp>
          <p:pic>
            <p:nvPicPr>
              <p:cNvPr id="23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37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3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斑秃的诊断依据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临床表现：脱发区域、脱发速度、头皮瘙痒等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实验室检查：免疫系统检查、内分泌检查等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影像学检查：头部CT、MRI等</a:t>
                </a:r>
                <a:endParaRPr/>
              </a:p>
            </p:txBody>
          </p:sp>
          <p:pic>
            <p:nvPicPr>
              <p:cNvPr id="24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2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43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44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45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斑秃与雄激素性脱发的鉴别</a:t>
                </a:r>
                <a:endParaRPr/>
              </a:p>
            </p:txBody>
          </p:sp>
          <p:sp>
            <p:nvSpPr>
              <p:cNvPr id="246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雄激素性脱发通常为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弥漫性脱发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有家族史，与遗传、内分泌有关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毛发稀疏、细软，头皮油腻</a:t>
                </a:r>
                <a:endParaRPr/>
              </a:p>
            </p:txBody>
          </p:sp>
        </p:grpSp>
        <p:grpSp>
          <p:nvGrpSpPr>
            <p:cNvPr id="247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48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斑秃与休止期脱发的鉴别</a:t>
                </a:r>
                <a:endParaRPr/>
              </a:p>
            </p:txBody>
          </p:sp>
          <p:sp>
            <p:nvSpPr>
              <p:cNvPr id="249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休止期脱发通常为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弥漫性脱发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与内分泌、营养、药物等因素有关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脱发区域边缘头发松动，易拔出</a:t>
                </a:r>
                <a:endParaRPr/>
              </a:p>
            </p:txBody>
          </p:sp>
        </p:grpSp>
        <p:grpSp>
          <p:nvGrpSpPr>
            <p:cNvPr id="250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51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斑秃与感染性脱发的鉴别</a:t>
                </a:r>
                <a:endParaRPr/>
              </a:p>
            </p:txBody>
          </p:sp>
          <p:sp>
            <p:nvSpPr>
              <p:cNvPr id="252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感染性脱发通常有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头皮炎症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红肿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等表现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可伴有发热、疼痛等全身症状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病原体检查阳性</a:t>
                </a:r>
                <a:endParaRPr/>
              </a:p>
            </p:txBody>
          </p:sp>
        </p:grpSp>
      </p:grpSp>
      <p:pic>
        <p:nvPicPr>
          <p:cNvPr id="253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5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斑秃与相似疾病的鉴别诊断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55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56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57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5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斑秃的影像学检查与实验室检查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6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61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6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影像学检查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头部CT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：排除颅内病变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头部MRI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：了解毛囊、头皮结构</a:t>
                </a:r>
                <a:endParaRPr/>
              </a:p>
            </p:txBody>
          </p:sp>
          <p:pic>
            <p:nvPicPr>
              <p:cNvPr id="26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66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6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实验室检查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免疫系统检查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：了解免疫功能，排除免疫性疾病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内分泌检查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：了解内分泌状况，排除内分泌失调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病原体检查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：排除感染性疾病</a:t>
                </a:r>
                <a:endParaRPr/>
              </a:p>
            </p:txBody>
          </p:sp>
          <p:pic>
            <p:nvPicPr>
              <p:cNvPr id="27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03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斑秃的治疗方法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https://d.book118.com/505200322012011124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darkgold">
      <a:dk1>
        <a:srgbClr val="FEFFFF"/>
      </a:dk1>
      <a:lt1>
        <a:srgbClr val="000000"/>
      </a:lt1>
      <a:dk2>
        <a:srgbClr val="FDF5E1"/>
      </a:dk2>
      <a:lt2>
        <a:srgbClr val="160908"/>
      </a:lt2>
      <a:accent1>
        <a:srgbClr val="FEB74E"/>
      </a:accent1>
      <a:accent2>
        <a:srgbClr val="FB7F3D"/>
      </a:accent2>
      <a:accent3>
        <a:srgbClr val="E15C3D"/>
      </a:accent3>
      <a:accent4>
        <a:srgbClr val="9F463B"/>
      </a:accent4>
      <a:accent5>
        <a:srgbClr val="515865"/>
      </a:accent5>
      <a:accent6>
        <a:srgbClr val="333A46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0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斑秃的治疗及护理课件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2024-09-28T04:03:49.420</cp:lastPrinted>
  <dcterms:created xsi:type="dcterms:W3CDTF">2024-09-27T20:03:49Z</dcterms:created>
  <dcterms:modified xsi:type="dcterms:W3CDTF">2024-09-27T20:03:51Z</dcterms:modified>
</cp:coreProperties>
</file>