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D5B48BD-5DC6-43D5-BCD8-4DB0FD813B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5388FF-B06B-4436-A6CF-5E30236AA5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D47BB55-8CC2-4836-A2DE-B5B95D8F43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7AE1431-CC04-45E6-BD1E-2AA3BED11B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46D742-F51A-4481-9176-C6B847C431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1677148-7641-4A6D-871B-E32CED6810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17CDB1-7F2F-430C-9165-4F4A606B52E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A667BA-C2BC-4FF5-9D1D-BB9C71BC4E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DEF68B-606E-4698-BD73-B5DF858BC7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980F03-5681-4E6F-A2E8-A784A656C4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7F3069-196E-4BCF-9FD1-F9D42CD062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5202221221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PPT courseware for Foreign Trade English Letters</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Overview of Foreign Trade English Letters</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Writing Techniques for Foreign Trade English Letters</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Types and formats of English letters for foreign trade</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Practical Application Cases of Foreign Trade English Letters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Overview of Foreign Trade English Letters</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Definition</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Foreign trade English letters are a professional form of English writing used for international business communication, mainly involving import and export trade, international logistics, international payments and other fields.</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Features</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Accurate, formal, concise, specific, complete, and polite.</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Definition and Characteristics of Foreign Trade English Letters</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Information transmission</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Foreign trade English letters are the main means of international business communication, which can accurately convey the needs, intentions, and conditions of both parties and promote the smooth progress of trade.</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Building trust</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Through professional and polite correspondence, it helps to establish long-term business relationships and trust.</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Contract signing</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Foreign trade English letters are sometimes considered as part of a contract and have legal effect, so their accuracy and standardization are crucial.</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Importance of Foreign Trade English Letters</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30251"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Future trend: With the development of globalization and digitization, foreign trade English letters will pay more attention to cross-cultural communication and authentic language, and will be combined with new communication methods such as new media and social platforms.</a:t>
            </a:r>
          </a:p>
        </p:txBody>
      </p:sp>
      <p:sp>
        <p:nvSpPr>
          <p:cNvPr id="3" name="AutoShape 3"/>
          <p:cNvSpPr/>
          <p:nvPr/>
        </p:nvSpPr>
        <p:spPr>
          <a:xfrm>
            <a:off x="539110"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5954"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50313"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851612" y="2027330"/>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H="1">
            <a:off x="851612" y="6101568"/>
            <a:ext cx="3028272"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1031952"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Origin: Foreign trade English letters originated from international trade exchanges in the mid-19th century and gradually became a professional discipline with the development of globalization.</a:t>
            </a:r>
          </a:p>
        </p:txBody>
      </p:sp>
      <p:sp>
        <p:nvSpPr>
          <p:cNvPr id="9" name="AutoShape 9"/>
          <p:cNvSpPr/>
          <p:nvPr/>
        </p:nvSpPr>
        <p:spPr>
          <a:xfrm>
            <a:off x="4090774"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187618"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01977"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2" name="Connector 12"/>
          <p:cNvCxnSpPr/>
          <p:nvPr/>
        </p:nvCxnSpPr>
        <p:spPr>
          <a:xfrm>
            <a:off x="4403275" y="2027330"/>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4403275" y="6101568"/>
            <a:ext cx="3028272"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7855770"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52615"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166974"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8168272" y="2027330"/>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H="1">
            <a:off x="8168272" y="6101568"/>
            <a:ext cx="3028272"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4723075"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Development: With the popularization of e-commerce and the Internet, the form and content of foreign trade English letters are also constantly evolving, paying more attention to practicality and convenience.</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History and Development of Foreign Trade English Letters</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Writing Techniques for Foreign Trade English Letters</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Use clear and specific language to communicate ideas and information Avoiding using ambiguous or vague language that could lead to misunderstandings</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Stick to the point and avoid excessive wordiness or redundancy Use short, direct attention to discover your message effectively</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Ensure that your language is grammatically correct and free of spelling and punctation errors Proofread your letters carefully before sending them out</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6329" b="6329"/>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t="6329" b="6329"/>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t="6329" b="6329"/>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Accurate and consistent language</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1585540" y="4130989"/>
            <a:ext cx="9388340" cy="0"/>
          </a:xfrm>
          <a:prstGeom prst="line">
            <a:avLst/>
          </a:prstGeom>
          <a:ln w="28575">
            <a:solidFill>
              <a:schemeClr val="dk1">
                <a:lumMod val="75000"/>
                <a:lumOff val="25000"/>
              </a:schemeClr>
            </a:solidFill>
            <a:prstDash val="dash"/>
          </a:ln>
        </p:spPr>
        <p:style>
          <a:lnRef idx="0">
            <a:schemeClr val="dk1"/>
          </a:lnRef>
          <a:fillRef idx="1">
            <a:schemeClr val="dk1"/>
          </a:fillRef>
          <a:effectRef idx="0">
            <a:schemeClr val="dk1"/>
          </a:effectRef>
          <a:fontRef idx="minor">
            <a:schemeClr val="lt1"/>
          </a:fontRef>
        </p:style>
      </p:cxnSp>
      <p:grpSp>
        <p:nvGrpSpPr>
          <p:cNvPr id="3" name="Group 3"/>
          <p:cNvGrpSpPr/>
          <p:nvPr/>
        </p:nvGrpSpPr>
        <p:grpSpPr>
          <a:xfrm>
            <a:off x="994886" y="3540384"/>
            <a:ext cx="1181195" cy="1181195"/>
            <a:chOff x="994886" y="3540384"/>
            <a:chExt cx="1181195" cy="1181195"/>
          </a:xfrm>
        </p:grpSpPr>
        <p:sp>
          <p:nvSpPr>
            <p:cNvPr id="4" name="AutoShape 4"/>
            <p:cNvSpPr/>
            <p:nvPr/>
          </p:nvSpPr>
          <p:spPr>
            <a:xfrm>
              <a:off x="994886" y="3540384"/>
              <a:ext cx="1181195" cy="118119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320641" y="3876712"/>
            <a:ext cx="529780" cy="508540"/>
            <a:chOff x="1320641" y="3876712"/>
            <a:chExt cx="529780" cy="508540"/>
          </a:xfrm>
        </p:grpSpPr>
        <p:sp>
          <p:nvSpPr>
            <p:cNvPr id="6" name="Freeform 6"/>
            <p:cNvSpPr/>
            <p:nvPr/>
          </p:nvSpPr>
          <p:spPr>
            <a:xfrm>
              <a:off x="1674876" y="4088643"/>
              <a:ext cx="18193" cy="19050"/>
            </a:xfrm>
            <a:custGeom>
              <a:rect l="l" t="t" r="r" b="b"/>
              <a:pathLst>
                <a:path w="11" h="19050">
                  <a:moveTo>
                    <a:pt x="11" y="0"/>
                  </a:moveTo>
                  <a:cubicBezTo>
                    <a:pt x="8" y="0"/>
                    <a:pt x="4" y="0"/>
                    <a:pt x="0" y="0"/>
                  </a:cubicBezTo>
                  <a:cubicBezTo>
                    <a:pt x="3" y="0"/>
                    <a:pt x="7" y="0"/>
                    <a:pt x="1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20641" y="3876712"/>
              <a:ext cx="529780" cy="508540"/>
            </a:xfrm>
            <a:custGeom>
              <a:rect l="l" t="t" r="r" b="b"/>
              <a:pathLst>
                <a:path w="308" h="296">
                  <a:moveTo>
                    <a:pt x="228" y="218"/>
                  </a:moveTo>
                  <a:cubicBezTo>
                    <a:pt x="224" y="215"/>
                    <a:pt x="224" y="215"/>
                    <a:pt x="224" y="215"/>
                  </a:cubicBezTo>
                  <a:cubicBezTo>
                    <a:pt x="228" y="212"/>
                    <a:pt x="228" y="212"/>
                    <a:pt x="228" y="212"/>
                  </a:cubicBezTo>
                  <a:cubicBezTo>
                    <a:pt x="230" y="212"/>
                    <a:pt x="230" y="212"/>
                    <a:pt x="230" y="212"/>
                  </a:cubicBezTo>
                  <a:cubicBezTo>
                    <a:pt x="232" y="212"/>
                    <a:pt x="263" y="210"/>
                    <a:pt x="278" y="209"/>
                  </a:cubicBezTo>
                  <a:cubicBezTo>
                    <a:pt x="295" y="197"/>
                    <a:pt x="292" y="183"/>
                    <a:pt x="288" y="176"/>
                  </a:cubicBezTo>
                  <a:cubicBezTo>
                    <a:pt x="287" y="176"/>
                    <a:pt x="285" y="176"/>
                    <a:pt x="284" y="176"/>
                  </a:cubicBezTo>
                  <a:cubicBezTo>
                    <a:pt x="283" y="176"/>
                    <a:pt x="283" y="176"/>
                    <a:pt x="283" y="176"/>
                  </a:cubicBezTo>
                  <a:cubicBezTo>
                    <a:pt x="283" y="176"/>
                    <a:pt x="283" y="176"/>
                    <a:pt x="283" y="176"/>
                  </a:cubicBezTo>
                  <a:cubicBezTo>
                    <a:pt x="278" y="176"/>
                    <a:pt x="231" y="174"/>
                    <a:pt x="229" y="174"/>
                  </a:cubicBezTo>
                  <a:cubicBezTo>
                    <a:pt x="226" y="174"/>
                    <a:pt x="226" y="174"/>
                    <a:pt x="226" y="174"/>
                  </a:cubicBezTo>
                  <a:cubicBezTo>
                    <a:pt x="222" y="171"/>
                    <a:pt x="222" y="171"/>
                    <a:pt x="222" y="171"/>
                  </a:cubicBezTo>
                  <a:cubicBezTo>
                    <a:pt x="226" y="168"/>
                    <a:pt x="226" y="168"/>
                    <a:pt x="226" y="168"/>
                  </a:cubicBezTo>
                  <a:cubicBezTo>
                    <a:pt x="228" y="168"/>
                    <a:pt x="228" y="168"/>
                    <a:pt x="228" y="168"/>
                  </a:cubicBezTo>
                  <a:cubicBezTo>
                    <a:pt x="231" y="168"/>
                    <a:pt x="280" y="164"/>
                    <a:pt x="284" y="164"/>
                  </a:cubicBezTo>
                  <a:cubicBezTo>
                    <a:pt x="290" y="164"/>
                    <a:pt x="292" y="164"/>
                    <a:pt x="292" y="164"/>
                  </a:cubicBezTo>
                  <a:cubicBezTo>
                    <a:pt x="292" y="164"/>
                    <a:pt x="292" y="164"/>
                    <a:pt x="292" y="164"/>
                  </a:cubicBezTo>
                  <a:cubicBezTo>
                    <a:pt x="302" y="155"/>
                    <a:pt x="308" y="144"/>
                    <a:pt x="296" y="133"/>
                  </a:cubicBezTo>
                  <a:cubicBezTo>
                    <a:pt x="285" y="123"/>
                    <a:pt x="243" y="125"/>
                    <a:pt x="214" y="124"/>
                  </a:cubicBezTo>
                  <a:cubicBezTo>
                    <a:pt x="213" y="124"/>
                    <a:pt x="213" y="124"/>
                    <a:pt x="213" y="124"/>
                  </a:cubicBezTo>
                  <a:cubicBezTo>
                    <a:pt x="212" y="124"/>
                    <a:pt x="212" y="124"/>
                    <a:pt x="212" y="124"/>
                  </a:cubicBezTo>
                  <a:cubicBezTo>
                    <a:pt x="212" y="124"/>
                    <a:pt x="219" y="124"/>
                    <a:pt x="217" y="124"/>
                  </a:cubicBezTo>
                  <a:cubicBezTo>
                    <a:pt x="213" y="124"/>
                    <a:pt x="209" y="124"/>
                    <a:pt x="206" y="124"/>
                  </a:cubicBezTo>
                  <a:cubicBezTo>
                    <a:pt x="192" y="123"/>
                    <a:pt x="167" y="123"/>
                    <a:pt x="165" y="123"/>
                  </a:cubicBezTo>
                  <a:cubicBezTo>
                    <a:pt x="165" y="123"/>
                    <a:pt x="165" y="123"/>
                    <a:pt x="165" y="123"/>
                  </a:cubicBezTo>
                  <a:cubicBezTo>
                    <a:pt x="160" y="121"/>
                    <a:pt x="160" y="121"/>
                    <a:pt x="160" y="121"/>
                  </a:cubicBezTo>
                  <a:cubicBezTo>
                    <a:pt x="165" y="120"/>
                    <a:pt x="165" y="120"/>
                    <a:pt x="165" y="120"/>
                  </a:cubicBezTo>
                  <a:cubicBezTo>
                    <a:pt x="165" y="120"/>
                    <a:pt x="165" y="120"/>
                    <a:pt x="165" y="120"/>
                  </a:cubicBezTo>
                  <a:cubicBezTo>
                    <a:pt x="166" y="120"/>
                    <a:pt x="169" y="120"/>
                    <a:pt x="179" y="119"/>
                  </a:cubicBezTo>
                  <a:cubicBezTo>
                    <a:pt x="165" y="90"/>
                    <a:pt x="188" y="73"/>
                    <a:pt x="192" y="58"/>
                  </a:cubicBezTo>
                  <a:cubicBezTo>
                    <a:pt x="206" y="5"/>
                    <a:pt x="178" y="0"/>
                    <a:pt x="178" y="0"/>
                  </a:cubicBezTo>
                  <a:cubicBezTo>
                    <a:pt x="178" y="0"/>
                    <a:pt x="108" y="96"/>
                    <a:pt x="101" y="126"/>
                  </a:cubicBezTo>
                  <a:cubicBezTo>
                    <a:pt x="96" y="148"/>
                    <a:pt x="67" y="146"/>
                    <a:pt x="58" y="146"/>
                  </a:cubicBezTo>
                  <a:cubicBezTo>
                    <a:pt x="10" y="144"/>
                    <a:pt x="0" y="264"/>
                    <a:pt x="53" y="275"/>
                  </a:cubicBezTo>
                  <a:cubicBezTo>
                    <a:pt x="64" y="277"/>
                    <a:pt x="76" y="265"/>
                    <a:pt x="99" y="275"/>
                  </a:cubicBezTo>
                  <a:cubicBezTo>
                    <a:pt x="149" y="296"/>
                    <a:pt x="192" y="287"/>
                    <a:pt x="232" y="286"/>
                  </a:cubicBezTo>
                  <a:cubicBezTo>
                    <a:pt x="259" y="285"/>
                    <a:pt x="257" y="266"/>
                    <a:pt x="255" y="256"/>
                  </a:cubicBezTo>
                  <a:cubicBezTo>
                    <a:pt x="242" y="256"/>
                    <a:pt x="229" y="255"/>
                    <a:pt x="227" y="255"/>
                  </a:cubicBezTo>
                  <a:cubicBezTo>
                    <a:pt x="225" y="255"/>
                    <a:pt x="225" y="255"/>
                    <a:pt x="225" y="255"/>
                  </a:cubicBezTo>
                  <a:cubicBezTo>
                    <a:pt x="221" y="252"/>
                    <a:pt x="221" y="252"/>
                    <a:pt x="221" y="252"/>
                  </a:cubicBezTo>
                  <a:cubicBezTo>
                    <a:pt x="225" y="249"/>
                    <a:pt x="225" y="249"/>
                    <a:pt x="225" y="249"/>
                  </a:cubicBezTo>
                  <a:cubicBezTo>
                    <a:pt x="227" y="249"/>
                    <a:pt x="227" y="249"/>
                    <a:pt x="227" y="249"/>
                  </a:cubicBezTo>
                  <a:cubicBezTo>
                    <a:pt x="229" y="249"/>
                    <a:pt x="247" y="248"/>
                    <a:pt x="262" y="247"/>
                  </a:cubicBezTo>
                  <a:cubicBezTo>
                    <a:pt x="275" y="237"/>
                    <a:pt x="272" y="227"/>
                    <a:pt x="269" y="220"/>
                  </a:cubicBezTo>
                  <a:cubicBezTo>
                    <a:pt x="253" y="219"/>
                    <a:pt x="232" y="218"/>
                    <a:pt x="230" y="218"/>
                  </a:cubicBezTo>
                  <a:lnTo>
                    <a:pt x="228" y="21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506450" y="3540384"/>
            <a:ext cx="1179100" cy="1181195"/>
            <a:chOff x="5506450" y="3540384"/>
            <a:chExt cx="1179100" cy="1181195"/>
          </a:xfrm>
        </p:grpSpPr>
        <p:sp>
          <p:nvSpPr>
            <p:cNvPr id="9" name="AutoShape 9"/>
            <p:cNvSpPr/>
            <p:nvPr/>
          </p:nvSpPr>
          <p:spPr>
            <a:xfrm>
              <a:off x="5506450" y="3540384"/>
              <a:ext cx="1179100" cy="11811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5935409" y="3917288"/>
            <a:ext cx="321183" cy="427387"/>
            <a:chOff x="5935409" y="3917288"/>
            <a:chExt cx="321183" cy="427387"/>
          </a:xfrm>
        </p:grpSpPr>
        <p:sp>
          <p:nvSpPr>
            <p:cNvPr id="11" name="Freeform 11"/>
            <p:cNvSpPr/>
            <p:nvPr/>
          </p:nvSpPr>
          <p:spPr>
            <a:xfrm>
              <a:off x="5935409" y="4109884"/>
              <a:ext cx="150114" cy="234791"/>
            </a:xfrm>
            <a:custGeom>
              <a:rect l="l" t="t" r="r" b="b"/>
              <a:pathLst>
                <a:path w="57" h="89">
                  <a:moveTo>
                    <a:pt x="0" y="9"/>
                  </a:moveTo>
                  <a:lnTo>
                    <a:pt x="0" y="9"/>
                  </a:lnTo>
                  <a:lnTo>
                    <a:pt x="0" y="73"/>
                  </a:lnTo>
                  <a:lnTo>
                    <a:pt x="57" y="89"/>
                  </a:lnTo>
                  <a:lnTo>
                    <a:pt x="57" y="25"/>
                  </a:lnTo>
                  <a:lnTo>
                    <a:pt x="16" y="14"/>
                  </a:lnTo>
                  <a:lnTo>
                    <a:pt x="41" y="7"/>
                  </a:lnTo>
                  <a:lnTo>
                    <a:pt x="36" y="0"/>
                  </a:lnTo>
                  <a:lnTo>
                    <a:pt x="0" y="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109145" y="4109884"/>
              <a:ext cx="147447" cy="234791"/>
            </a:xfrm>
            <a:custGeom>
              <a:rect l="l" t="t" r="r" b="b"/>
              <a:pathLst>
                <a:path w="56" h="89">
                  <a:moveTo>
                    <a:pt x="21" y="0"/>
                  </a:moveTo>
                  <a:lnTo>
                    <a:pt x="15" y="7"/>
                  </a:lnTo>
                  <a:lnTo>
                    <a:pt x="40" y="14"/>
                  </a:lnTo>
                  <a:lnTo>
                    <a:pt x="40" y="14"/>
                  </a:lnTo>
                  <a:lnTo>
                    <a:pt x="0" y="25"/>
                  </a:lnTo>
                  <a:lnTo>
                    <a:pt x="0" y="89"/>
                  </a:lnTo>
                  <a:lnTo>
                    <a:pt x="56" y="73"/>
                  </a:lnTo>
                  <a:lnTo>
                    <a:pt x="56" y="9"/>
                  </a:lnTo>
                  <a:lnTo>
                    <a:pt x="21" y="0"/>
                  </a:lnTo>
                  <a:close/>
                  <a:moveTo>
                    <a:pt x="41" y="39"/>
                  </a:moveTo>
                  <a:lnTo>
                    <a:pt x="17" y="46"/>
                  </a:lnTo>
                  <a:lnTo>
                    <a:pt x="17" y="34"/>
                  </a:lnTo>
                  <a:lnTo>
                    <a:pt x="41" y="28"/>
                  </a:lnTo>
                  <a:lnTo>
                    <a:pt x="41" y="3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995892" y="3917288"/>
              <a:ext cx="202787" cy="229457"/>
            </a:xfrm>
            <a:custGeom>
              <a:rect l="l" t="t" r="r" b="b"/>
              <a:pathLst>
                <a:path w="77" h="87">
                  <a:moveTo>
                    <a:pt x="38" y="87"/>
                  </a:moveTo>
                  <a:lnTo>
                    <a:pt x="77" y="42"/>
                  </a:lnTo>
                  <a:lnTo>
                    <a:pt x="48" y="42"/>
                  </a:lnTo>
                  <a:lnTo>
                    <a:pt x="48" y="0"/>
                  </a:lnTo>
                  <a:lnTo>
                    <a:pt x="29" y="0"/>
                  </a:lnTo>
                  <a:lnTo>
                    <a:pt x="29" y="42"/>
                  </a:lnTo>
                  <a:lnTo>
                    <a:pt x="0" y="42"/>
                  </a:lnTo>
                  <a:lnTo>
                    <a:pt x="38" y="8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78243" y="3540384"/>
            <a:ext cx="1179100" cy="1181195"/>
            <a:chOff x="9978243" y="3540384"/>
            <a:chExt cx="1179100" cy="1181195"/>
          </a:xfrm>
        </p:grpSpPr>
        <p:sp>
          <p:nvSpPr>
            <p:cNvPr id="15" name="AutoShape 15"/>
            <p:cNvSpPr/>
            <p:nvPr/>
          </p:nvSpPr>
          <p:spPr>
            <a:xfrm>
              <a:off x="9978243" y="3540384"/>
              <a:ext cx="1179100" cy="1181195"/>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10351433" y="3876712"/>
            <a:ext cx="424244" cy="464725"/>
            <a:chOff x="10351433" y="3876712"/>
            <a:chExt cx="424244" cy="464725"/>
          </a:xfrm>
        </p:grpSpPr>
        <p:sp>
          <p:nvSpPr>
            <p:cNvPr id="17" name="Freeform 17"/>
            <p:cNvSpPr/>
            <p:nvPr/>
          </p:nvSpPr>
          <p:spPr>
            <a:xfrm>
              <a:off x="10351433" y="3876712"/>
              <a:ext cx="424244" cy="325850"/>
            </a:xfrm>
            <a:custGeom>
              <a:rect l="l" t="t" r="r" b="b"/>
              <a:pathLst>
                <a:path w="150" h="115">
                  <a:moveTo>
                    <a:pt x="139" y="42"/>
                  </a:moveTo>
                  <a:lnTo>
                    <a:pt x="150" y="0"/>
                  </a:lnTo>
                  <a:lnTo>
                    <a:pt x="107" y="10"/>
                  </a:lnTo>
                  <a:lnTo>
                    <a:pt x="118" y="21"/>
                  </a:lnTo>
                  <a:lnTo>
                    <a:pt x="77" y="61"/>
                  </a:lnTo>
                  <a:lnTo>
                    <a:pt x="59" y="44"/>
                  </a:lnTo>
                  <a:lnTo>
                    <a:pt x="0" y="104"/>
                  </a:lnTo>
                  <a:lnTo>
                    <a:pt x="11" y="115"/>
                  </a:lnTo>
                  <a:lnTo>
                    <a:pt x="11" y="115"/>
                  </a:lnTo>
                  <a:lnTo>
                    <a:pt x="59" y="67"/>
                  </a:lnTo>
                  <a:lnTo>
                    <a:pt x="77" y="84"/>
                  </a:lnTo>
                  <a:lnTo>
                    <a:pt x="129" y="32"/>
                  </a:lnTo>
                  <a:lnTo>
                    <a:pt x="139" y="4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0390962" y="4228089"/>
              <a:ext cx="56579" cy="113347"/>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10490022" y="4174273"/>
              <a:ext cx="59436" cy="16716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0594607" y="4117599"/>
              <a:ext cx="59436" cy="223838"/>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0693667" y="4063687"/>
              <a:ext cx="62198" cy="27765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2" name="Picture 22"/>
          <p:cNvPicPr>
            <a:picLocks noChangeAspect="1"/>
          </p:cNvPicPr>
          <p:nvPr/>
        </p:nvPicPr>
        <p:blipFill>
          <a:blip r:embed="rId2"/>
          <a:srcRect t="16519" b="16519"/>
          <a:stretch>
            <a:fillRect/>
          </a:stretch>
        </p:blipFill>
        <p:spPr>
          <a:xfrm>
            <a:off x="387332" y="1711400"/>
            <a:ext cx="2396303" cy="1604591"/>
          </a:xfrm>
          <a:prstGeom prst="rect">
            <a:avLst/>
          </a:prstGeom>
        </p:spPr>
      </p:pic>
      <p:pic>
        <p:nvPicPr>
          <p:cNvPr id="23" name="Picture 23"/>
          <p:cNvPicPr>
            <a:picLocks noChangeAspect="1"/>
          </p:cNvPicPr>
          <p:nvPr/>
        </p:nvPicPr>
        <p:blipFill>
          <a:blip r:embed="rId3"/>
          <a:srcRect t="17138" b="17138"/>
          <a:stretch>
            <a:fillRect/>
          </a:stretch>
        </p:blipFill>
        <p:spPr>
          <a:xfrm>
            <a:off x="4897849" y="4920583"/>
            <a:ext cx="2396303" cy="1574955"/>
          </a:xfrm>
          <a:prstGeom prst="rect">
            <a:avLst/>
          </a:prstGeom>
        </p:spPr>
      </p:pic>
      <p:pic>
        <p:nvPicPr>
          <p:cNvPr id="24" name="Picture 24"/>
          <p:cNvPicPr>
            <a:picLocks noChangeAspect="1"/>
          </p:cNvPicPr>
          <p:nvPr/>
        </p:nvPicPr>
        <p:blipFill>
          <a:blip r:embed="rId4"/>
          <a:srcRect t="16519" b="16519"/>
          <a:stretch>
            <a:fillRect/>
          </a:stretch>
        </p:blipFill>
        <p:spPr>
          <a:xfrm>
            <a:off x="9369642" y="1711400"/>
            <a:ext cx="2396303" cy="1604591"/>
          </a:xfrm>
          <a:prstGeom prst="rect">
            <a:avLst/>
          </a:prstGeom>
        </p:spPr>
      </p:pic>
      <p:sp>
        <p:nvSpPr>
          <p:cNvPr id="25" name="TextBox 25"/>
          <p:cNvSpPr txBox="1"/>
          <p:nvPr/>
        </p:nvSpPr>
        <p:spPr>
          <a:xfrm>
            <a:off x="381368" y="5057263"/>
            <a:ext cx="4114800" cy="14382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1350">
                <a:solidFill>
                  <a:schemeClr val="dk1">
                    <a:alpha val="100000"/>
                  </a:schemeClr>
                </a:solidFill>
                <a:latin typeface="Microsoft Yahei"/>
                <a:ea typeface="Microsoft Yahei"/>
                <a:cs typeface="Microsoft Yahei"/>
              </a:rPr>
              <a:t>单击此处添加正文，文字是您思想的提一一二三四五六七八九一二三四五六七八九一二三四五六七八九文，单击此处添加正文，文字是您思想的提炼，为了最终呈现发布的良好效果单击此4*25}</a:t>
            </a:r>
          </a:p>
        </p:txBody>
      </p:sp>
      <p:sp>
        <p:nvSpPr>
          <p:cNvPr id="26" name="TextBox 26"/>
          <p:cNvSpPr txBox="1"/>
          <p:nvPr/>
        </p:nvSpPr>
        <p:spPr>
          <a:xfrm>
            <a:off x="7752954" y="5104888"/>
            <a:ext cx="4114800" cy="13906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Avoiding using colloquial language or slang that may not be understood by the reader or sound inappropriate in a business context</a:t>
            </a:r>
          </a:p>
        </p:txBody>
      </p:sp>
      <p:sp>
        <p:nvSpPr>
          <p:cNvPr id="27" name="TextBox 27"/>
          <p:cNvSpPr txBox="1"/>
          <p:nvPr/>
        </p:nvSpPr>
        <p:spPr>
          <a:xfrm>
            <a:off x="4036093" y="1905000"/>
            <a:ext cx="4119815" cy="14763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Show respect for the reader by addressing them with their correct title or position Use appropriate language and tone depending on the recipient's background and culture</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Pole and professional</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70539"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Familiarize yourself with the international business etiquette and protocol for writing letters This includes addressing the letter correctly, using the correct format for sales and closures, and following any specific cultural or industry specific guidelines</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730737"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Research the recipient's culture and business practices to ensure that your letter is culturally sensitive and appropriate This helps avoid any potential cultural misunderstandings or offers</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433258"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Use a formal and professional tone in your letters to confirm your seriality and professionalism Avoiding sound too casual or familial as this may come across as distinct or unprofessional</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Compliant with international business standards</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Types and formats of English letters for foreign trade</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115" r="18115"/>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 To establish business relationships and seek potential partners.</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Purpose</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 Self introduction, expression of willingness to cooperate, introduction of company business and products.</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Content</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 Formal letter format, including letterhead, date, recipient address, title, main text, concluding remarks, and signature.</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Format</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Establishing business relationships</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https://d.book118.com/505202221221011102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2024-09-11T14:37:50.793</cp:lastPrinted>
  <dcterms:created xsi:type="dcterms:W3CDTF">2024-09-11T06:37:50Z</dcterms:created>
  <dcterms:modified xsi:type="dcterms:W3CDTF">2024-09-11T06:37:52Z</dcterms:modified>
</cp:coreProperties>
</file>