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C7561F-1CC1-48E8-AC03-00C27DB65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8F8DD-FFD7-43F3-8607-5BD1221C6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C8CD72-042C-441B-B4AD-EA2A782D2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7021ED-9FBE-499F-A756-0FABA68E9E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8E8267-ABA1-4D29-B0D2-2C26C59D7B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C715F7-290E-4ED2-B01E-B9F24CC3BD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5EAD10-F0FA-4801-B6D7-8B0C2471ED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3F9C08-35E9-4D5A-B6A5-4F7C7C496E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5D9279-ECE6-46E0-9FEE-B87767C99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848BB7-7A87-49EE-94C8-6FABABEDCA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87FD5-7B3E-4D9D-AA60-D48807BAD3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23320214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食品安全管理体系与食品安全标示</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汇报时间：2024-01-20</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食品安全标示简介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食品安全管理体系构建与实践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食品安全标示在企业管理中作用及挑战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案例分析：成功实施食品安全管理体系与标示企业案例分享</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政策建议与行业前景展望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食品安全管理体系概述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7891367" y="2905696"/>
            <a:ext cx="1971294" cy="1875187"/>
            <a:chOff x="7891367" y="2905696"/>
            <a:chExt cx="1971294" cy="1875187"/>
          </a:xfrm>
        </p:grpSpPr>
        <p:sp>
          <p:nvSpPr>
            <p:cNvPr id="3" name="Freeform 3"/>
            <p:cNvSpPr/>
            <p:nvPr/>
          </p:nvSpPr>
          <p:spPr>
            <a:xfrm>
              <a:off x="8358854" y="2914174"/>
              <a:ext cx="420243" cy="199168"/>
            </a:xfrm>
            <a:custGeom>
              <a:rect l="l" t="t" r="r" b="b"/>
              <a:pathLst>
                <a:path w="105" h="50">
                  <a:moveTo>
                    <a:pt x="0" y="40"/>
                  </a:moveTo>
                  <a:cubicBezTo>
                    <a:pt x="32" y="20"/>
                    <a:pt x="67" y="5"/>
                    <a:pt x="105" y="0"/>
                  </a:cubicBezTo>
                  <a:cubicBezTo>
                    <a:pt x="101" y="13"/>
                    <a:pt x="98" y="27"/>
                    <a:pt x="95" y="40"/>
                  </a:cubicBezTo>
                  <a:cubicBezTo>
                    <a:pt x="88" y="41"/>
                    <a:pt x="81" y="45"/>
                    <a:pt x="75" y="50"/>
                  </a:cubicBezTo>
                  <a:cubicBezTo>
                    <a:pt x="50" y="46"/>
                    <a:pt x="25" y="43"/>
                    <a:pt x="0" y="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99386" y="2905696"/>
              <a:ext cx="307181" cy="187357"/>
            </a:xfrm>
            <a:custGeom>
              <a:rect l="l" t="t" r="r" b="b"/>
              <a:pathLst>
                <a:path w="77" h="47">
                  <a:moveTo>
                    <a:pt x="11" y="2"/>
                  </a:moveTo>
                  <a:cubicBezTo>
                    <a:pt x="33" y="0"/>
                    <a:pt x="56" y="2"/>
                    <a:pt x="77" y="8"/>
                  </a:cubicBezTo>
                  <a:cubicBezTo>
                    <a:pt x="50" y="18"/>
                    <a:pt x="24" y="30"/>
                    <a:pt x="0" y="47"/>
                  </a:cubicBezTo>
                  <a:cubicBezTo>
                    <a:pt x="3" y="31"/>
                    <a:pt x="7" y="16"/>
                    <a:pt x="11" y="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8819579" y="2969895"/>
              <a:ext cx="703802" cy="543497"/>
            </a:xfrm>
            <a:custGeom>
              <a:rect l="l" t="t" r="r" b="b"/>
              <a:pathLst>
                <a:path w="176" h="136">
                  <a:moveTo>
                    <a:pt x="0" y="45"/>
                  </a:moveTo>
                  <a:cubicBezTo>
                    <a:pt x="30" y="24"/>
                    <a:pt x="64" y="9"/>
                    <a:pt x="100" y="0"/>
                  </a:cubicBezTo>
                  <a:cubicBezTo>
                    <a:pt x="127" y="9"/>
                    <a:pt x="151" y="25"/>
                    <a:pt x="172" y="44"/>
                  </a:cubicBezTo>
                  <a:cubicBezTo>
                    <a:pt x="172" y="75"/>
                    <a:pt x="176" y="106"/>
                    <a:pt x="170" y="136"/>
                  </a:cubicBezTo>
                  <a:cubicBezTo>
                    <a:pt x="161" y="131"/>
                    <a:pt x="155" y="123"/>
                    <a:pt x="147" y="117"/>
                  </a:cubicBezTo>
                  <a:cubicBezTo>
                    <a:pt x="105" y="82"/>
                    <a:pt x="53" y="60"/>
                    <a:pt x="0" y="4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087106" y="3133535"/>
              <a:ext cx="575500" cy="832104"/>
            </a:xfrm>
            <a:custGeom>
              <a:rect l="l" t="t" r="r" b="b"/>
              <a:pathLst>
                <a:path w="144" h="208">
                  <a:moveTo>
                    <a:pt x="0" y="62"/>
                  </a:moveTo>
                  <a:cubicBezTo>
                    <a:pt x="12" y="39"/>
                    <a:pt x="29" y="19"/>
                    <a:pt x="48" y="2"/>
                  </a:cubicBezTo>
                  <a:cubicBezTo>
                    <a:pt x="79" y="0"/>
                    <a:pt x="110" y="5"/>
                    <a:pt x="140" y="10"/>
                  </a:cubicBezTo>
                  <a:cubicBezTo>
                    <a:pt x="144" y="21"/>
                    <a:pt x="134" y="27"/>
                    <a:pt x="128" y="34"/>
                  </a:cubicBezTo>
                  <a:cubicBezTo>
                    <a:pt x="84" y="82"/>
                    <a:pt x="60" y="145"/>
                    <a:pt x="46" y="208"/>
                  </a:cubicBezTo>
                  <a:cubicBezTo>
                    <a:pt x="16" y="166"/>
                    <a:pt x="2" y="113"/>
                    <a:pt x="0" y="6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763952" y="3214592"/>
              <a:ext cx="715613" cy="982313"/>
            </a:xfrm>
            <a:custGeom>
              <a:rect l="l" t="t" r="r" b="b"/>
              <a:pathLst>
                <a:path w="179" h="246">
                  <a:moveTo>
                    <a:pt x="6" y="42"/>
                  </a:moveTo>
                  <a:cubicBezTo>
                    <a:pt x="6" y="28"/>
                    <a:pt x="0" y="10"/>
                    <a:pt x="14" y="0"/>
                  </a:cubicBezTo>
                  <a:cubicBezTo>
                    <a:pt x="71" y="16"/>
                    <a:pt x="127" y="42"/>
                    <a:pt x="170" y="84"/>
                  </a:cubicBezTo>
                  <a:cubicBezTo>
                    <a:pt x="168" y="96"/>
                    <a:pt x="170" y="108"/>
                    <a:pt x="179" y="116"/>
                  </a:cubicBezTo>
                  <a:cubicBezTo>
                    <a:pt x="171" y="161"/>
                    <a:pt x="156" y="206"/>
                    <a:pt x="132" y="246"/>
                  </a:cubicBezTo>
                  <a:cubicBezTo>
                    <a:pt x="126" y="246"/>
                    <a:pt x="120" y="246"/>
                    <a:pt x="114" y="246"/>
                  </a:cubicBezTo>
                  <a:cubicBezTo>
                    <a:pt x="57" y="192"/>
                    <a:pt x="13" y="121"/>
                    <a:pt x="6" y="4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9567291" y="3209544"/>
              <a:ext cx="295370" cy="815245"/>
            </a:xfrm>
            <a:custGeom>
              <a:rect l="l" t="t" r="r" b="b"/>
              <a:pathLst>
                <a:path w="74" h="204">
                  <a:moveTo>
                    <a:pt x="2" y="0"/>
                  </a:moveTo>
                  <a:cubicBezTo>
                    <a:pt x="51" y="54"/>
                    <a:pt x="74" y="132"/>
                    <a:pt x="57" y="204"/>
                  </a:cubicBezTo>
                  <a:cubicBezTo>
                    <a:pt x="47" y="170"/>
                    <a:pt x="31" y="138"/>
                    <a:pt x="11" y="110"/>
                  </a:cubicBezTo>
                  <a:cubicBezTo>
                    <a:pt x="18" y="97"/>
                    <a:pt x="12" y="81"/>
                    <a:pt x="0" y="74"/>
                  </a:cubicBezTo>
                  <a:cubicBezTo>
                    <a:pt x="2" y="49"/>
                    <a:pt x="2" y="25"/>
                    <a:pt x="2"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40280" y="3250025"/>
              <a:ext cx="847249" cy="1230439"/>
            </a:xfrm>
            <a:custGeom>
              <a:rect l="l" t="t" r="r" b="b"/>
              <a:pathLst>
                <a:path w="211" h="308">
                  <a:moveTo>
                    <a:pt x="83" y="7"/>
                  </a:moveTo>
                  <a:cubicBezTo>
                    <a:pt x="86" y="3"/>
                    <a:pt x="91" y="1"/>
                    <a:pt x="96" y="0"/>
                  </a:cubicBezTo>
                  <a:cubicBezTo>
                    <a:pt x="95" y="68"/>
                    <a:pt x="118" y="135"/>
                    <a:pt x="158" y="189"/>
                  </a:cubicBezTo>
                  <a:cubicBezTo>
                    <a:pt x="172" y="210"/>
                    <a:pt x="190" y="229"/>
                    <a:pt x="208" y="247"/>
                  </a:cubicBezTo>
                  <a:cubicBezTo>
                    <a:pt x="210" y="256"/>
                    <a:pt x="209" y="264"/>
                    <a:pt x="212" y="273"/>
                  </a:cubicBezTo>
                  <a:cubicBezTo>
                    <a:pt x="202" y="284"/>
                    <a:pt x="192" y="295"/>
                    <a:pt x="180" y="304"/>
                  </a:cubicBezTo>
                  <a:cubicBezTo>
                    <a:pt x="170" y="301"/>
                    <a:pt x="160" y="302"/>
                    <a:pt x="151" y="308"/>
                  </a:cubicBezTo>
                  <a:cubicBezTo>
                    <a:pt x="97" y="286"/>
                    <a:pt x="46" y="255"/>
                    <a:pt x="8" y="211"/>
                  </a:cubicBezTo>
                  <a:cubicBezTo>
                    <a:pt x="12" y="199"/>
                    <a:pt x="9" y="187"/>
                    <a:pt x="0" y="178"/>
                  </a:cubicBezTo>
                  <a:cubicBezTo>
                    <a:pt x="12" y="115"/>
                    <a:pt x="38" y="53"/>
                    <a:pt x="83" y="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7891367" y="3486340"/>
              <a:ext cx="356140" cy="1002506"/>
            </a:xfrm>
            <a:custGeom>
              <a:rect l="l" t="t" r="r" b="b"/>
              <a:pathLst>
                <a:path w="89" h="251">
                  <a:moveTo>
                    <a:pt x="88" y="251"/>
                  </a:moveTo>
                  <a:cubicBezTo>
                    <a:pt x="21" y="188"/>
                    <a:pt x="0" y="84"/>
                    <a:pt x="36" y="0"/>
                  </a:cubicBezTo>
                  <a:cubicBezTo>
                    <a:pt x="41" y="44"/>
                    <a:pt x="56" y="86"/>
                    <a:pt x="79" y="124"/>
                  </a:cubicBezTo>
                  <a:cubicBezTo>
                    <a:pt x="74" y="138"/>
                    <a:pt x="75" y="154"/>
                    <a:pt x="89" y="162"/>
                  </a:cubicBezTo>
                  <a:cubicBezTo>
                    <a:pt x="88" y="192"/>
                    <a:pt x="85" y="221"/>
                    <a:pt x="88" y="25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42787" y="3665220"/>
              <a:ext cx="415195" cy="803434"/>
            </a:xfrm>
            <a:custGeom>
              <a:rect l="l" t="t" r="r" b="b"/>
              <a:pathLst>
                <a:path w="104" h="201">
                  <a:moveTo>
                    <a:pt x="48" y="13"/>
                  </a:moveTo>
                  <a:cubicBezTo>
                    <a:pt x="48" y="8"/>
                    <a:pt x="51" y="0"/>
                    <a:pt x="56" y="7"/>
                  </a:cubicBezTo>
                  <a:cubicBezTo>
                    <a:pt x="80" y="41"/>
                    <a:pt x="97" y="80"/>
                    <a:pt x="104" y="120"/>
                  </a:cubicBezTo>
                  <a:cubicBezTo>
                    <a:pt x="95" y="150"/>
                    <a:pt x="76" y="177"/>
                    <a:pt x="56" y="201"/>
                  </a:cubicBezTo>
                  <a:cubicBezTo>
                    <a:pt x="37" y="190"/>
                    <a:pt x="20" y="177"/>
                    <a:pt x="3" y="164"/>
                  </a:cubicBezTo>
                  <a:cubicBezTo>
                    <a:pt x="3" y="156"/>
                    <a:pt x="2" y="148"/>
                    <a:pt x="0" y="140"/>
                  </a:cubicBezTo>
                  <a:cubicBezTo>
                    <a:pt x="23" y="101"/>
                    <a:pt x="39" y="58"/>
                    <a:pt x="48" y="1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294751" y="4124325"/>
              <a:ext cx="624459" cy="580644"/>
            </a:xfrm>
            <a:custGeom>
              <a:rect l="l" t="t" r="r" b="b"/>
              <a:pathLst>
                <a:path w="156" h="145">
                  <a:moveTo>
                    <a:pt x="4" y="0"/>
                  </a:moveTo>
                  <a:cubicBezTo>
                    <a:pt x="46" y="46"/>
                    <a:pt x="99" y="79"/>
                    <a:pt x="155" y="103"/>
                  </a:cubicBezTo>
                  <a:cubicBezTo>
                    <a:pt x="155" y="105"/>
                    <a:pt x="156" y="108"/>
                    <a:pt x="156" y="110"/>
                  </a:cubicBezTo>
                  <a:cubicBezTo>
                    <a:pt x="130" y="126"/>
                    <a:pt x="101" y="137"/>
                    <a:pt x="71" y="145"/>
                  </a:cubicBezTo>
                  <a:cubicBezTo>
                    <a:pt x="47" y="135"/>
                    <a:pt x="23" y="124"/>
                    <a:pt x="4" y="106"/>
                  </a:cubicBezTo>
                  <a:cubicBezTo>
                    <a:pt x="0" y="90"/>
                    <a:pt x="3" y="17"/>
                    <a:pt x="4"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086279" y="4365688"/>
              <a:ext cx="432054" cy="266700"/>
            </a:xfrm>
            <a:custGeom>
              <a:rect l="l" t="t" r="r" b="b"/>
              <a:pathLst>
                <a:path w="108" h="67">
                  <a:moveTo>
                    <a:pt x="36" y="4"/>
                  </a:moveTo>
                  <a:cubicBezTo>
                    <a:pt x="43" y="2"/>
                    <a:pt x="50" y="2"/>
                    <a:pt x="57" y="0"/>
                  </a:cubicBezTo>
                  <a:cubicBezTo>
                    <a:pt x="74" y="13"/>
                    <a:pt x="90" y="25"/>
                    <a:pt x="108" y="36"/>
                  </a:cubicBezTo>
                  <a:cubicBezTo>
                    <a:pt x="94" y="47"/>
                    <a:pt x="81" y="67"/>
                    <a:pt x="62" y="59"/>
                  </a:cubicBezTo>
                  <a:cubicBezTo>
                    <a:pt x="41" y="53"/>
                    <a:pt x="18" y="52"/>
                    <a:pt x="0" y="39"/>
                  </a:cubicBezTo>
                  <a:cubicBezTo>
                    <a:pt x="13" y="28"/>
                    <a:pt x="24" y="16"/>
                    <a:pt x="36" y="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691372" y="4600289"/>
              <a:ext cx="610933" cy="180594"/>
            </a:xfrm>
            <a:custGeom>
              <a:rect l="l" t="t" r="r" b="b"/>
              <a:pathLst>
                <a:path w="153" h="45">
                  <a:moveTo>
                    <a:pt x="100" y="0"/>
                  </a:moveTo>
                  <a:cubicBezTo>
                    <a:pt x="117" y="5"/>
                    <a:pt x="135" y="10"/>
                    <a:pt x="153" y="14"/>
                  </a:cubicBezTo>
                  <a:cubicBezTo>
                    <a:pt x="107" y="38"/>
                    <a:pt x="51" y="45"/>
                    <a:pt x="0" y="33"/>
                  </a:cubicBezTo>
                  <a:cubicBezTo>
                    <a:pt x="22" y="26"/>
                    <a:pt x="43" y="17"/>
                    <a:pt x="63" y="5"/>
                  </a:cubicBezTo>
                  <a:cubicBezTo>
                    <a:pt x="75" y="13"/>
                    <a:pt x="91" y="12"/>
                    <a:pt x="100"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5" name="Connector 15"/>
          <p:cNvCxnSpPr/>
          <p:nvPr/>
        </p:nvCxnSpPr>
        <p:spPr>
          <a:xfrm flipH="1" flipV="1">
            <a:off x="6812761" y="3513334"/>
            <a:ext cx="1174631" cy="179643"/>
          </a:xfrm>
          <a:prstGeom prst="line">
            <a:avLst/>
          </a:prstGeom>
          <a:ln w="1905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V="1">
            <a:off x="8886535" y="1736585"/>
            <a:ext cx="14158" cy="1167050"/>
          </a:xfrm>
          <a:prstGeom prst="line">
            <a:avLst/>
          </a:prstGeom>
          <a:ln w="19050">
            <a:solidFill>
              <a:srgbClr val="53BAE9">
                <a:alpha val="100000"/>
              </a:srgbClr>
            </a:solidFill>
            <a:prstDash val="dash"/>
            <a:headEnd type="none"/>
            <a:tailEnd type="triangle"/>
          </a:ln>
        </p:spPr>
      </p:cxnSp>
      <p:cxnSp>
        <p:nvCxnSpPr>
          <p:cNvPr id="17" name="Connector 17"/>
          <p:cNvCxnSpPr/>
          <p:nvPr/>
        </p:nvCxnSpPr>
        <p:spPr>
          <a:xfrm flipH="1">
            <a:off x="7765009" y="4603292"/>
            <a:ext cx="653072" cy="1011082"/>
          </a:xfrm>
          <a:prstGeom prst="line">
            <a:avLst/>
          </a:prstGeom>
          <a:ln w="19050">
            <a:solidFill>
              <a:srgbClr val="53BAE9">
                <a:alpha val="100000"/>
              </a:srgbClr>
            </a:solidFill>
            <a:prstDash val="dash"/>
            <a:headEnd type="none"/>
            <a:tailEnd type="triangle"/>
          </a:ln>
        </p:spPr>
      </p:cxnSp>
      <p:cxnSp>
        <p:nvCxnSpPr>
          <p:cNvPr id="18" name="Connector 18"/>
          <p:cNvCxnSpPr/>
          <p:nvPr/>
        </p:nvCxnSpPr>
        <p:spPr>
          <a:xfrm>
            <a:off x="9655463" y="4347498"/>
            <a:ext cx="958019" cy="684969"/>
          </a:xfrm>
          <a:prstGeom prst="line">
            <a:avLst/>
          </a:prstGeom>
          <a:ln w="19050">
            <a:solidFill>
              <a:srgbClr val="53BAE9">
                <a:alpha val="100000"/>
              </a:srgbClr>
            </a:solidFill>
            <a:prstDash val="dash"/>
            <a:headEnd type="none"/>
            <a:tailEnd type="triangle"/>
          </a:ln>
        </p:spPr>
      </p:cxnSp>
      <p:grpSp>
        <p:nvGrpSpPr>
          <p:cNvPr id="19" name="Group 19"/>
          <p:cNvGrpSpPr/>
          <p:nvPr/>
        </p:nvGrpSpPr>
        <p:grpSpPr>
          <a:xfrm>
            <a:off x="6323362" y="3226403"/>
            <a:ext cx="453771" cy="453771"/>
            <a:chOff x="6323362" y="3226403"/>
            <a:chExt cx="453771" cy="453771"/>
          </a:xfrm>
        </p:grpSpPr>
        <p:sp>
          <p:nvSpPr>
            <p:cNvPr id="20" name="AutoShape 20"/>
            <p:cNvSpPr/>
            <p:nvPr/>
          </p:nvSpPr>
          <p:spPr>
            <a:xfrm>
              <a:off x="6323362" y="3226403"/>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386989" y="3293554"/>
            <a:ext cx="326517" cy="368619"/>
            <a:chOff x="6386989" y="3293554"/>
            <a:chExt cx="326517" cy="368619"/>
          </a:xfrm>
        </p:grpSpPr>
        <p:sp>
          <p:nvSpPr>
            <p:cNvPr id="22" name="Freeform 22"/>
            <p:cNvSpPr/>
            <p:nvPr/>
          </p:nvSpPr>
          <p:spPr>
            <a:xfrm>
              <a:off x="6475762" y="3293554"/>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386989" y="347376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6531769" y="350501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397466" y="3619976"/>
            <a:ext cx="305467" cy="60103"/>
            <a:chOff x="6397466" y="3619976"/>
            <a:chExt cx="305467" cy="60103"/>
          </a:xfrm>
        </p:grpSpPr>
        <p:sp>
          <p:nvSpPr>
            <p:cNvPr id="26" name="Freeform 26"/>
            <p:cNvSpPr/>
            <p:nvPr/>
          </p:nvSpPr>
          <p:spPr>
            <a:xfrm>
              <a:off x="6397466" y="3619976"/>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8675084" y="1230154"/>
            <a:ext cx="453771" cy="453771"/>
            <a:chOff x="8675084" y="1230154"/>
            <a:chExt cx="453771" cy="453771"/>
          </a:xfrm>
        </p:grpSpPr>
        <p:sp>
          <p:nvSpPr>
            <p:cNvPr id="28" name="AutoShape 28"/>
            <p:cNvSpPr/>
            <p:nvPr/>
          </p:nvSpPr>
          <p:spPr>
            <a:xfrm>
              <a:off x="8675084" y="123015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8738711" y="1297305"/>
            <a:ext cx="326517" cy="368618"/>
            <a:chOff x="8738711" y="1297305"/>
            <a:chExt cx="326517" cy="368618"/>
          </a:xfrm>
        </p:grpSpPr>
        <p:sp>
          <p:nvSpPr>
            <p:cNvPr id="30" name="Freeform 30"/>
            <p:cNvSpPr/>
            <p:nvPr/>
          </p:nvSpPr>
          <p:spPr>
            <a:xfrm>
              <a:off x="8827484" y="129730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738711" y="147751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883491" y="150876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749189" y="1623727"/>
            <a:ext cx="305467" cy="60103"/>
            <a:chOff x="8749189" y="1623727"/>
            <a:chExt cx="305467" cy="60103"/>
          </a:xfrm>
        </p:grpSpPr>
        <p:sp>
          <p:nvSpPr>
            <p:cNvPr id="34" name="Freeform 34"/>
            <p:cNvSpPr/>
            <p:nvPr/>
          </p:nvSpPr>
          <p:spPr>
            <a:xfrm>
              <a:off x="8749189" y="1623727"/>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7375589" y="5602795"/>
            <a:ext cx="453771" cy="453771"/>
            <a:chOff x="7375589" y="5602795"/>
            <a:chExt cx="453771" cy="453771"/>
          </a:xfrm>
        </p:grpSpPr>
        <p:sp>
          <p:nvSpPr>
            <p:cNvPr id="36" name="AutoShape 36"/>
            <p:cNvSpPr/>
            <p:nvPr/>
          </p:nvSpPr>
          <p:spPr>
            <a:xfrm>
              <a:off x="7375589" y="5602795"/>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 name="Group 37"/>
          <p:cNvGrpSpPr/>
          <p:nvPr/>
        </p:nvGrpSpPr>
        <p:grpSpPr>
          <a:xfrm>
            <a:off x="7439216" y="5669947"/>
            <a:ext cx="326517" cy="368618"/>
            <a:chOff x="7439216" y="5669947"/>
            <a:chExt cx="326517" cy="368618"/>
          </a:xfrm>
        </p:grpSpPr>
        <p:sp>
          <p:nvSpPr>
            <p:cNvPr id="38" name="Freeform 38"/>
            <p:cNvSpPr/>
            <p:nvPr/>
          </p:nvSpPr>
          <p:spPr>
            <a:xfrm>
              <a:off x="7527989" y="5669947"/>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439216" y="5850160"/>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7583995" y="5881497"/>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449693" y="5996464"/>
            <a:ext cx="305467" cy="60103"/>
            <a:chOff x="7449693" y="5996464"/>
            <a:chExt cx="305467" cy="60103"/>
          </a:xfrm>
        </p:grpSpPr>
        <p:sp>
          <p:nvSpPr>
            <p:cNvPr id="42" name="Freeform 42"/>
            <p:cNvSpPr/>
            <p:nvPr/>
          </p:nvSpPr>
          <p:spPr>
            <a:xfrm>
              <a:off x="7449693" y="5996464"/>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10633901" y="4955286"/>
            <a:ext cx="453771" cy="453771"/>
            <a:chOff x="10633901" y="4955286"/>
            <a:chExt cx="453771" cy="453771"/>
          </a:xfrm>
        </p:grpSpPr>
        <p:sp>
          <p:nvSpPr>
            <p:cNvPr id="44" name="AutoShape 44"/>
            <p:cNvSpPr/>
            <p:nvPr/>
          </p:nvSpPr>
          <p:spPr>
            <a:xfrm>
              <a:off x="10633901" y="4955286"/>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5" name="Group 45"/>
          <p:cNvGrpSpPr/>
          <p:nvPr/>
        </p:nvGrpSpPr>
        <p:grpSpPr>
          <a:xfrm>
            <a:off x="10697432" y="5022437"/>
            <a:ext cx="326517" cy="368618"/>
            <a:chOff x="10697432" y="5022437"/>
            <a:chExt cx="326517" cy="368618"/>
          </a:xfrm>
        </p:grpSpPr>
        <p:sp>
          <p:nvSpPr>
            <p:cNvPr id="46" name="Freeform 46"/>
            <p:cNvSpPr/>
            <p:nvPr/>
          </p:nvSpPr>
          <p:spPr>
            <a:xfrm>
              <a:off x="10786301" y="5022437"/>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10697432" y="5202650"/>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10842308" y="5233988"/>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9" name="Group 49"/>
          <p:cNvGrpSpPr/>
          <p:nvPr/>
        </p:nvGrpSpPr>
        <p:grpSpPr>
          <a:xfrm>
            <a:off x="10708005" y="5348859"/>
            <a:ext cx="305467" cy="60103"/>
            <a:chOff x="10708005" y="5348859"/>
            <a:chExt cx="305467" cy="60103"/>
          </a:xfrm>
        </p:grpSpPr>
        <p:sp>
          <p:nvSpPr>
            <p:cNvPr id="50" name="Freeform 50"/>
            <p:cNvSpPr/>
            <p:nvPr/>
          </p:nvSpPr>
          <p:spPr>
            <a:xfrm>
              <a:off x="10708005" y="5348859"/>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51" name="Connector 51"/>
          <p:cNvCxnSpPr/>
          <p:nvPr/>
        </p:nvCxnSpPr>
        <p:spPr>
          <a:xfrm flipH="1" flipV="1">
            <a:off x="7341061" y="2906737"/>
            <a:ext cx="120071" cy="761512"/>
          </a:xfrm>
          <a:prstGeom prst="line">
            <a:avLst/>
          </a:prstGeom>
          <a:ln w="19050">
            <a:solidFill>
              <a:srgbClr val="53BAE9">
                <a:alpha val="100000"/>
              </a:srgbClr>
            </a:solidFill>
            <a:prstDash val="dash"/>
            <a:headEnd type="none"/>
            <a:tailEnd type="triangle"/>
          </a:ln>
        </p:spPr>
      </p:cxnSp>
      <p:cxnSp>
        <p:nvCxnSpPr>
          <p:cNvPr id="52" name="Connector 52"/>
          <p:cNvCxnSpPr/>
          <p:nvPr/>
        </p:nvCxnSpPr>
        <p:spPr>
          <a:xfrm flipH="1">
            <a:off x="7456449" y="5032468"/>
            <a:ext cx="513627" cy="24285"/>
          </a:xfrm>
          <a:prstGeom prst="line">
            <a:avLst/>
          </a:prstGeom>
          <a:ln w="19050">
            <a:solidFill>
              <a:srgbClr val="53BAE9">
                <a:alpha val="100000"/>
              </a:srgbClr>
            </a:solidFill>
            <a:prstDash val="dash"/>
            <a:headEnd type="none"/>
            <a:tailEnd type="triangle"/>
          </a:ln>
        </p:spPr>
      </p:cxnSp>
      <p:cxnSp>
        <p:nvCxnSpPr>
          <p:cNvPr id="53" name="Connector 53"/>
          <p:cNvCxnSpPr/>
          <p:nvPr/>
        </p:nvCxnSpPr>
        <p:spPr>
          <a:xfrm flipH="1">
            <a:off x="7013652" y="3631601"/>
            <a:ext cx="433980" cy="537831"/>
          </a:xfrm>
          <a:prstGeom prst="line">
            <a:avLst/>
          </a:prstGeom>
          <a:ln w="19050">
            <a:solidFill>
              <a:srgbClr val="53BAE9">
                <a:alpha val="100000"/>
              </a:srgbClr>
            </a:solidFill>
            <a:prstDash val="dash"/>
            <a:headEnd type="none"/>
            <a:tailEnd type="triangle"/>
          </a:ln>
        </p:spPr>
      </p:cxnSp>
      <p:grpSp>
        <p:nvGrpSpPr>
          <p:cNvPr id="54" name="Group 54"/>
          <p:cNvGrpSpPr/>
          <p:nvPr/>
        </p:nvGrpSpPr>
        <p:grpSpPr>
          <a:xfrm>
            <a:off x="7100411" y="3269266"/>
            <a:ext cx="664369" cy="664369"/>
            <a:chOff x="7100411" y="3269266"/>
            <a:chExt cx="664369" cy="664369"/>
          </a:xfrm>
        </p:grpSpPr>
        <p:sp>
          <p:nvSpPr>
            <p:cNvPr id="55" name="AutoShape 55"/>
            <p:cNvSpPr/>
            <p:nvPr/>
          </p:nvSpPr>
          <p:spPr>
            <a:xfrm>
              <a:off x="7100411" y="3269266"/>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7193566" y="3367564"/>
            <a:ext cx="478060" cy="539686"/>
            <a:chOff x="7193566" y="3367564"/>
            <a:chExt cx="478060" cy="539686"/>
          </a:xfrm>
        </p:grpSpPr>
        <p:sp>
          <p:nvSpPr>
            <p:cNvPr id="57" name="Freeform 57"/>
            <p:cNvSpPr/>
            <p:nvPr/>
          </p:nvSpPr>
          <p:spPr>
            <a:xfrm>
              <a:off x="7323582" y="3367564"/>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193566" y="3631406"/>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405497" y="367731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7208901" y="3845623"/>
            <a:ext cx="447294" cy="88011"/>
            <a:chOff x="7208901" y="3845623"/>
            <a:chExt cx="447294" cy="88011"/>
          </a:xfrm>
        </p:grpSpPr>
        <p:sp>
          <p:nvSpPr>
            <p:cNvPr id="61" name="Freeform 61"/>
            <p:cNvSpPr/>
            <p:nvPr/>
          </p:nvSpPr>
          <p:spPr>
            <a:xfrm>
              <a:off x="7208901" y="3845623"/>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7074218" y="2382488"/>
            <a:ext cx="453771" cy="453771"/>
            <a:chOff x="7074218" y="2382488"/>
            <a:chExt cx="453771" cy="453771"/>
          </a:xfrm>
        </p:grpSpPr>
        <p:sp>
          <p:nvSpPr>
            <p:cNvPr id="63" name="AutoShape 63"/>
            <p:cNvSpPr/>
            <p:nvPr/>
          </p:nvSpPr>
          <p:spPr>
            <a:xfrm>
              <a:off x="7074218" y="2382488"/>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7137845" y="2449639"/>
            <a:ext cx="326517" cy="368619"/>
            <a:chOff x="7137845" y="2449639"/>
            <a:chExt cx="326517" cy="368619"/>
          </a:xfrm>
        </p:grpSpPr>
        <p:sp>
          <p:nvSpPr>
            <p:cNvPr id="65" name="Freeform 65"/>
            <p:cNvSpPr/>
            <p:nvPr/>
          </p:nvSpPr>
          <p:spPr>
            <a:xfrm>
              <a:off x="7226713" y="2449639"/>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7137845" y="2629853"/>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7282625" y="2661190"/>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7148322" y="2776156"/>
            <a:ext cx="305467" cy="60103"/>
            <a:chOff x="7148322" y="2776156"/>
            <a:chExt cx="305467" cy="60103"/>
          </a:xfrm>
        </p:grpSpPr>
        <p:sp>
          <p:nvSpPr>
            <p:cNvPr id="69" name="Freeform 69"/>
            <p:cNvSpPr/>
            <p:nvPr/>
          </p:nvSpPr>
          <p:spPr>
            <a:xfrm>
              <a:off x="7148322" y="2776156"/>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614922" y="4176522"/>
            <a:ext cx="453771" cy="453771"/>
            <a:chOff x="6614922" y="4176522"/>
            <a:chExt cx="453771" cy="453771"/>
          </a:xfrm>
        </p:grpSpPr>
        <p:sp>
          <p:nvSpPr>
            <p:cNvPr id="71" name="AutoShape 71"/>
            <p:cNvSpPr/>
            <p:nvPr/>
          </p:nvSpPr>
          <p:spPr>
            <a:xfrm>
              <a:off x="6614922" y="4176522"/>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6678454" y="4243673"/>
            <a:ext cx="326517" cy="368618"/>
            <a:chOff x="6678454" y="4243673"/>
            <a:chExt cx="326517" cy="368618"/>
          </a:xfrm>
        </p:grpSpPr>
        <p:sp>
          <p:nvSpPr>
            <p:cNvPr id="73" name="Freeform 73"/>
            <p:cNvSpPr/>
            <p:nvPr/>
          </p:nvSpPr>
          <p:spPr>
            <a:xfrm>
              <a:off x="6767322" y="4243673"/>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678454" y="442388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6823234" y="4455223"/>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6689027" y="4570190"/>
            <a:ext cx="305467" cy="60103"/>
            <a:chOff x="6689027" y="4570190"/>
            <a:chExt cx="305467" cy="60103"/>
          </a:xfrm>
        </p:grpSpPr>
        <p:sp>
          <p:nvSpPr>
            <p:cNvPr id="77" name="Freeform 77"/>
            <p:cNvSpPr/>
            <p:nvPr/>
          </p:nvSpPr>
          <p:spPr>
            <a:xfrm>
              <a:off x="6689027" y="457019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78" name="Connector 78"/>
          <p:cNvCxnSpPr/>
          <p:nvPr/>
        </p:nvCxnSpPr>
        <p:spPr>
          <a:xfrm>
            <a:off x="8274310" y="5180255"/>
            <a:ext cx="306629" cy="518075"/>
          </a:xfrm>
          <a:prstGeom prst="line">
            <a:avLst/>
          </a:prstGeom>
          <a:ln w="19050">
            <a:solidFill>
              <a:srgbClr val="53BAE9">
                <a:alpha val="100000"/>
              </a:srgbClr>
            </a:solidFill>
            <a:prstDash val="dash"/>
            <a:headEnd type="none"/>
            <a:tailEnd type="triangle"/>
          </a:ln>
        </p:spPr>
      </p:cxnSp>
      <p:grpSp>
        <p:nvGrpSpPr>
          <p:cNvPr id="79" name="Group 79"/>
          <p:cNvGrpSpPr/>
          <p:nvPr/>
        </p:nvGrpSpPr>
        <p:grpSpPr>
          <a:xfrm>
            <a:off x="7787354" y="4746498"/>
            <a:ext cx="664369" cy="664369"/>
            <a:chOff x="7787354" y="4746498"/>
            <a:chExt cx="664369" cy="664369"/>
          </a:xfrm>
        </p:grpSpPr>
        <p:sp>
          <p:nvSpPr>
            <p:cNvPr id="80" name="AutoShape 80"/>
            <p:cNvSpPr/>
            <p:nvPr/>
          </p:nvSpPr>
          <p:spPr>
            <a:xfrm>
              <a:off x="7787354" y="4746498"/>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1" name="Group 81"/>
          <p:cNvGrpSpPr/>
          <p:nvPr/>
        </p:nvGrpSpPr>
        <p:grpSpPr>
          <a:xfrm>
            <a:off x="7880414" y="4844796"/>
            <a:ext cx="478060" cy="539782"/>
            <a:chOff x="7880414" y="4844796"/>
            <a:chExt cx="478060" cy="539782"/>
          </a:xfrm>
        </p:grpSpPr>
        <p:sp>
          <p:nvSpPr>
            <p:cNvPr id="82" name="Freeform 82"/>
            <p:cNvSpPr/>
            <p:nvPr/>
          </p:nvSpPr>
          <p:spPr>
            <a:xfrm>
              <a:off x="8010525" y="4844796"/>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7880414" y="5108734"/>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8092440" y="5154549"/>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5" name="Group 85"/>
          <p:cNvGrpSpPr/>
          <p:nvPr/>
        </p:nvGrpSpPr>
        <p:grpSpPr>
          <a:xfrm>
            <a:off x="7895844" y="5322856"/>
            <a:ext cx="447294" cy="88011"/>
            <a:chOff x="7895844" y="5322856"/>
            <a:chExt cx="447294" cy="88011"/>
          </a:xfrm>
        </p:grpSpPr>
        <p:sp>
          <p:nvSpPr>
            <p:cNvPr id="86" name="Freeform 86"/>
            <p:cNvSpPr/>
            <p:nvPr/>
          </p:nvSpPr>
          <p:spPr>
            <a:xfrm>
              <a:off x="7895844" y="5322856"/>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7" name="Group 87"/>
          <p:cNvGrpSpPr/>
          <p:nvPr/>
        </p:nvGrpSpPr>
        <p:grpSpPr>
          <a:xfrm>
            <a:off x="6936200" y="4830032"/>
            <a:ext cx="453771" cy="453771"/>
            <a:chOff x="6936200" y="4830032"/>
            <a:chExt cx="453771" cy="453771"/>
          </a:xfrm>
        </p:grpSpPr>
        <p:sp>
          <p:nvSpPr>
            <p:cNvPr id="88" name="AutoShape 88"/>
            <p:cNvSpPr/>
            <p:nvPr/>
          </p:nvSpPr>
          <p:spPr>
            <a:xfrm>
              <a:off x="6936200" y="4830032"/>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9" name="Group 89"/>
          <p:cNvGrpSpPr/>
          <p:nvPr/>
        </p:nvGrpSpPr>
        <p:grpSpPr>
          <a:xfrm>
            <a:off x="6999827" y="4897184"/>
            <a:ext cx="326517" cy="368617"/>
            <a:chOff x="6999827" y="4897184"/>
            <a:chExt cx="326517" cy="368617"/>
          </a:xfrm>
        </p:grpSpPr>
        <p:sp>
          <p:nvSpPr>
            <p:cNvPr id="90" name="Freeform 90"/>
            <p:cNvSpPr/>
            <p:nvPr/>
          </p:nvSpPr>
          <p:spPr>
            <a:xfrm>
              <a:off x="7088600" y="4897184"/>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99827" y="507739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7144608" y="5108734"/>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3" name="Group 93"/>
          <p:cNvGrpSpPr/>
          <p:nvPr/>
        </p:nvGrpSpPr>
        <p:grpSpPr>
          <a:xfrm>
            <a:off x="7010305" y="5223700"/>
            <a:ext cx="305467" cy="60103"/>
            <a:chOff x="7010305" y="5223700"/>
            <a:chExt cx="305467" cy="60103"/>
          </a:xfrm>
        </p:grpSpPr>
        <p:sp>
          <p:nvSpPr>
            <p:cNvPr id="94" name="Freeform 94"/>
            <p:cNvSpPr/>
            <p:nvPr/>
          </p:nvSpPr>
          <p:spPr>
            <a:xfrm>
              <a:off x="7010305" y="522370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5" name="Group 95"/>
          <p:cNvGrpSpPr/>
          <p:nvPr/>
        </p:nvGrpSpPr>
        <p:grpSpPr>
          <a:xfrm>
            <a:off x="8511826" y="5729097"/>
            <a:ext cx="453771" cy="453771"/>
            <a:chOff x="8511826" y="5729097"/>
            <a:chExt cx="453771" cy="453771"/>
          </a:xfrm>
        </p:grpSpPr>
        <p:sp>
          <p:nvSpPr>
            <p:cNvPr id="96" name="AutoShape 96"/>
            <p:cNvSpPr/>
            <p:nvPr/>
          </p:nvSpPr>
          <p:spPr>
            <a:xfrm>
              <a:off x="8511826" y="5729097"/>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7" name="Group 97"/>
          <p:cNvGrpSpPr/>
          <p:nvPr/>
        </p:nvGrpSpPr>
        <p:grpSpPr>
          <a:xfrm>
            <a:off x="8575453" y="5796249"/>
            <a:ext cx="326517" cy="368617"/>
            <a:chOff x="8575453" y="5796249"/>
            <a:chExt cx="326517" cy="368617"/>
          </a:xfrm>
        </p:grpSpPr>
        <p:sp>
          <p:nvSpPr>
            <p:cNvPr id="98" name="Freeform 98"/>
            <p:cNvSpPr/>
            <p:nvPr/>
          </p:nvSpPr>
          <p:spPr>
            <a:xfrm>
              <a:off x="8664226" y="5796249"/>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8575453" y="5976461"/>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8720233" y="6007798"/>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1" name="Group 101"/>
          <p:cNvGrpSpPr/>
          <p:nvPr/>
        </p:nvGrpSpPr>
        <p:grpSpPr>
          <a:xfrm>
            <a:off x="8585930" y="6122765"/>
            <a:ext cx="305467" cy="60103"/>
            <a:chOff x="8585930" y="6122765"/>
            <a:chExt cx="305467" cy="60103"/>
          </a:xfrm>
        </p:grpSpPr>
        <p:sp>
          <p:nvSpPr>
            <p:cNvPr id="102" name="Freeform 102"/>
            <p:cNvSpPr/>
            <p:nvPr/>
          </p:nvSpPr>
          <p:spPr>
            <a:xfrm>
              <a:off x="8585930" y="6122765"/>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03" name="Connector 103"/>
          <p:cNvCxnSpPr/>
          <p:nvPr/>
        </p:nvCxnSpPr>
        <p:spPr>
          <a:xfrm flipH="1">
            <a:off x="9496936" y="4619186"/>
            <a:ext cx="545662" cy="443587"/>
          </a:xfrm>
          <a:prstGeom prst="line">
            <a:avLst/>
          </a:prstGeom>
          <a:ln w="19050">
            <a:solidFill>
              <a:srgbClr val="53BAE9">
                <a:alpha val="100000"/>
              </a:srgbClr>
            </a:solidFill>
            <a:prstDash val="dash"/>
            <a:headEnd type="none"/>
            <a:tailEnd type="triangle"/>
          </a:ln>
        </p:spPr>
      </p:cxnSp>
      <p:cxnSp>
        <p:nvCxnSpPr>
          <p:cNvPr id="104" name="Connector 104"/>
          <p:cNvCxnSpPr/>
          <p:nvPr/>
        </p:nvCxnSpPr>
        <p:spPr>
          <a:xfrm>
            <a:off x="10076528" y="4716108"/>
            <a:ext cx="18578" cy="719008"/>
          </a:xfrm>
          <a:prstGeom prst="line">
            <a:avLst/>
          </a:prstGeom>
          <a:ln w="19050">
            <a:solidFill>
              <a:srgbClr val="53BAE9">
                <a:alpha val="100000"/>
              </a:srgbClr>
            </a:solidFill>
            <a:prstDash val="dash"/>
            <a:headEnd type="none"/>
            <a:tailEnd type="triangle"/>
          </a:ln>
        </p:spPr>
      </p:cxnSp>
      <p:grpSp>
        <p:nvGrpSpPr>
          <p:cNvPr id="105" name="Group 105"/>
          <p:cNvGrpSpPr/>
          <p:nvPr/>
        </p:nvGrpSpPr>
        <p:grpSpPr>
          <a:xfrm>
            <a:off x="9748075" y="4300156"/>
            <a:ext cx="664369" cy="664369"/>
            <a:chOff x="9748075" y="4300156"/>
            <a:chExt cx="664369" cy="664369"/>
          </a:xfrm>
        </p:grpSpPr>
        <p:sp>
          <p:nvSpPr>
            <p:cNvPr id="106" name="AutoShape 106"/>
            <p:cNvSpPr/>
            <p:nvPr/>
          </p:nvSpPr>
          <p:spPr>
            <a:xfrm>
              <a:off x="9748075" y="4300156"/>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7" name="Group 107"/>
          <p:cNvGrpSpPr/>
          <p:nvPr/>
        </p:nvGrpSpPr>
        <p:grpSpPr>
          <a:xfrm>
            <a:off x="9841230" y="4398454"/>
            <a:ext cx="478060" cy="539687"/>
            <a:chOff x="9841230" y="4398454"/>
            <a:chExt cx="478060" cy="539687"/>
          </a:xfrm>
        </p:grpSpPr>
        <p:sp>
          <p:nvSpPr>
            <p:cNvPr id="108" name="Freeform 108"/>
            <p:cNvSpPr/>
            <p:nvPr/>
          </p:nvSpPr>
          <p:spPr>
            <a:xfrm>
              <a:off x="9971246" y="4398454"/>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9841230" y="4662297"/>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10053161" y="470820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1" name="Group 111"/>
          <p:cNvGrpSpPr/>
          <p:nvPr/>
        </p:nvGrpSpPr>
        <p:grpSpPr>
          <a:xfrm>
            <a:off x="9856566" y="4876514"/>
            <a:ext cx="447294" cy="88011"/>
            <a:chOff x="9856566" y="4876514"/>
            <a:chExt cx="447294" cy="88011"/>
          </a:xfrm>
        </p:grpSpPr>
        <p:sp>
          <p:nvSpPr>
            <p:cNvPr id="112" name="Freeform 112"/>
            <p:cNvSpPr/>
            <p:nvPr/>
          </p:nvSpPr>
          <p:spPr>
            <a:xfrm>
              <a:off x="9856566" y="4876514"/>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3" name="Group 113"/>
          <p:cNvGrpSpPr/>
          <p:nvPr/>
        </p:nvGrpSpPr>
        <p:grpSpPr>
          <a:xfrm>
            <a:off x="9030843" y="5023104"/>
            <a:ext cx="453771" cy="453771"/>
            <a:chOff x="9030843" y="5023104"/>
            <a:chExt cx="453771" cy="453771"/>
          </a:xfrm>
        </p:grpSpPr>
        <p:sp>
          <p:nvSpPr>
            <p:cNvPr id="114" name="AutoShape 114"/>
            <p:cNvSpPr/>
            <p:nvPr/>
          </p:nvSpPr>
          <p:spPr>
            <a:xfrm>
              <a:off x="9030843" y="502310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5" name="Group 115"/>
          <p:cNvGrpSpPr/>
          <p:nvPr/>
        </p:nvGrpSpPr>
        <p:grpSpPr>
          <a:xfrm>
            <a:off x="9094470" y="5090255"/>
            <a:ext cx="326517" cy="368618"/>
            <a:chOff x="9094470" y="5090255"/>
            <a:chExt cx="326517" cy="368618"/>
          </a:xfrm>
        </p:grpSpPr>
        <p:sp>
          <p:nvSpPr>
            <p:cNvPr id="116" name="Freeform 116"/>
            <p:cNvSpPr/>
            <p:nvPr/>
          </p:nvSpPr>
          <p:spPr>
            <a:xfrm>
              <a:off x="9183243" y="509025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9094470" y="527046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9239250" y="5301805"/>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9" name="Group 119"/>
          <p:cNvGrpSpPr/>
          <p:nvPr/>
        </p:nvGrpSpPr>
        <p:grpSpPr>
          <a:xfrm>
            <a:off x="9104948" y="5416772"/>
            <a:ext cx="305467" cy="60103"/>
            <a:chOff x="9104948" y="5416772"/>
            <a:chExt cx="305467" cy="60103"/>
          </a:xfrm>
        </p:grpSpPr>
        <p:sp>
          <p:nvSpPr>
            <p:cNvPr id="120" name="Freeform 120"/>
            <p:cNvSpPr/>
            <p:nvPr/>
          </p:nvSpPr>
          <p:spPr>
            <a:xfrm>
              <a:off x="9104948" y="5416772"/>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1" name="Group 121"/>
          <p:cNvGrpSpPr/>
          <p:nvPr/>
        </p:nvGrpSpPr>
        <p:grpSpPr>
          <a:xfrm>
            <a:off x="9872949" y="5502211"/>
            <a:ext cx="453771" cy="453771"/>
            <a:chOff x="9872949" y="5502211"/>
            <a:chExt cx="453771" cy="453771"/>
          </a:xfrm>
        </p:grpSpPr>
        <p:sp>
          <p:nvSpPr>
            <p:cNvPr id="122" name="AutoShape 122"/>
            <p:cNvSpPr/>
            <p:nvPr/>
          </p:nvSpPr>
          <p:spPr>
            <a:xfrm>
              <a:off x="9872949" y="5502211"/>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3" name="Group 123"/>
          <p:cNvGrpSpPr/>
          <p:nvPr/>
        </p:nvGrpSpPr>
        <p:grpSpPr>
          <a:xfrm>
            <a:off x="9936480" y="5569363"/>
            <a:ext cx="326517" cy="368618"/>
            <a:chOff x="9936480" y="5569363"/>
            <a:chExt cx="326517" cy="368618"/>
          </a:xfrm>
        </p:grpSpPr>
        <p:sp>
          <p:nvSpPr>
            <p:cNvPr id="124" name="Freeform 124"/>
            <p:cNvSpPr/>
            <p:nvPr/>
          </p:nvSpPr>
          <p:spPr>
            <a:xfrm>
              <a:off x="10025349" y="5569363"/>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9936480" y="5749576"/>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10081260" y="5780913"/>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7" name="Group 127"/>
          <p:cNvGrpSpPr/>
          <p:nvPr/>
        </p:nvGrpSpPr>
        <p:grpSpPr>
          <a:xfrm>
            <a:off x="9947053" y="5895880"/>
            <a:ext cx="305467" cy="60103"/>
            <a:chOff x="9947053" y="5895880"/>
            <a:chExt cx="305467" cy="60103"/>
          </a:xfrm>
        </p:grpSpPr>
        <p:sp>
          <p:nvSpPr>
            <p:cNvPr id="128" name="Freeform 128"/>
            <p:cNvSpPr/>
            <p:nvPr/>
          </p:nvSpPr>
          <p:spPr>
            <a:xfrm>
              <a:off x="9947053" y="5895880"/>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29" name="Connector 129"/>
          <p:cNvCxnSpPr/>
          <p:nvPr/>
        </p:nvCxnSpPr>
        <p:spPr>
          <a:xfrm flipV="1">
            <a:off x="9025615" y="2235826"/>
            <a:ext cx="541689" cy="145917"/>
          </a:xfrm>
          <a:prstGeom prst="line">
            <a:avLst/>
          </a:prstGeom>
          <a:ln w="19050">
            <a:solidFill>
              <a:srgbClr val="53BAE9">
                <a:alpha val="100000"/>
              </a:srgbClr>
            </a:solidFill>
            <a:prstDash val="dash"/>
            <a:headEnd type="none"/>
            <a:tailEnd type="triangle"/>
          </a:ln>
        </p:spPr>
      </p:cxnSp>
      <p:cxnSp>
        <p:nvCxnSpPr>
          <p:cNvPr id="130" name="Connector 130"/>
          <p:cNvCxnSpPr/>
          <p:nvPr/>
        </p:nvCxnSpPr>
        <p:spPr>
          <a:xfrm flipH="1" flipV="1">
            <a:off x="8271850" y="2166219"/>
            <a:ext cx="452891" cy="204667"/>
          </a:xfrm>
          <a:prstGeom prst="line">
            <a:avLst/>
          </a:prstGeom>
          <a:ln w="19050">
            <a:solidFill>
              <a:srgbClr val="53BAE9">
                <a:alpha val="100000"/>
              </a:srgbClr>
            </a:solidFill>
            <a:prstDash val="dash"/>
            <a:headEnd type="none"/>
            <a:tailEnd type="triangle"/>
          </a:ln>
        </p:spPr>
      </p:cxnSp>
      <p:grpSp>
        <p:nvGrpSpPr>
          <p:cNvPr id="131" name="Group 131"/>
          <p:cNvGrpSpPr/>
          <p:nvPr/>
        </p:nvGrpSpPr>
        <p:grpSpPr>
          <a:xfrm>
            <a:off x="8554402" y="2050351"/>
            <a:ext cx="664369" cy="664369"/>
            <a:chOff x="8554402" y="2050351"/>
            <a:chExt cx="664369" cy="664369"/>
          </a:xfrm>
        </p:grpSpPr>
        <p:sp>
          <p:nvSpPr>
            <p:cNvPr id="132" name="AutoShape 132"/>
            <p:cNvSpPr/>
            <p:nvPr/>
          </p:nvSpPr>
          <p:spPr>
            <a:xfrm>
              <a:off x="8554402" y="2050351"/>
              <a:ext cx="664369" cy="664369"/>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3" name="Group 133"/>
          <p:cNvGrpSpPr/>
          <p:nvPr/>
        </p:nvGrpSpPr>
        <p:grpSpPr>
          <a:xfrm>
            <a:off x="8647462" y="2148650"/>
            <a:ext cx="478060" cy="539686"/>
            <a:chOff x="8647462" y="2148650"/>
            <a:chExt cx="478060" cy="539686"/>
          </a:xfrm>
        </p:grpSpPr>
        <p:sp>
          <p:nvSpPr>
            <p:cNvPr id="134" name="Freeform 134"/>
            <p:cNvSpPr/>
            <p:nvPr/>
          </p:nvSpPr>
          <p:spPr>
            <a:xfrm>
              <a:off x="8777574" y="2148650"/>
              <a:ext cx="218027" cy="283369"/>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8647462" y="2412492"/>
              <a:ext cx="478060" cy="27584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8859488" y="2458307"/>
              <a:ext cx="55626" cy="41339"/>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7" name="Group 137"/>
          <p:cNvGrpSpPr/>
          <p:nvPr/>
        </p:nvGrpSpPr>
        <p:grpSpPr>
          <a:xfrm>
            <a:off x="8662892" y="2626614"/>
            <a:ext cx="447294" cy="88011"/>
            <a:chOff x="8662892" y="2626614"/>
            <a:chExt cx="447294" cy="88011"/>
          </a:xfrm>
        </p:grpSpPr>
        <p:sp>
          <p:nvSpPr>
            <p:cNvPr id="138" name="Freeform 138"/>
            <p:cNvSpPr/>
            <p:nvPr/>
          </p:nvSpPr>
          <p:spPr>
            <a:xfrm>
              <a:off x="8662892" y="2626614"/>
              <a:ext cx="447294" cy="88011"/>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9" name="Group 139"/>
          <p:cNvGrpSpPr/>
          <p:nvPr/>
        </p:nvGrpSpPr>
        <p:grpSpPr>
          <a:xfrm>
            <a:off x="7753064" y="1854994"/>
            <a:ext cx="453771" cy="453771"/>
            <a:chOff x="7753064" y="1854994"/>
            <a:chExt cx="453771" cy="453771"/>
          </a:xfrm>
        </p:grpSpPr>
        <p:sp>
          <p:nvSpPr>
            <p:cNvPr id="140" name="AutoShape 140"/>
            <p:cNvSpPr/>
            <p:nvPr/>
          </p:nvSpPr>
          <p:spPr>
            <a:xfrm>
              <a:off x="7753064" y="1854994"/>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1" name="Group 141"/>
          <p:cNvGrpSpPr/>
          <p:nvPr/>
        </p:nvGrpSpPr>
        <p:grpSpPr>
          <a:xfrm>
            <a:off x="7816691" y="1922145"/>
            <a:ext cx="326517" cy="368618"/>
            <a:chOff x="7816691" y="1922145"/>
            <a:chExt cx="326517" cy="368618"/>
          </a:xfrm>
        </p:grpSpPr>
        <p:sp>
          <p:nvSpPr>
            <p:cNvPr id="142" name="Freeform 142"/>
            <p:cNvSpPr/>
            <p:nvPr/>
          </p:nvSpPr>
          <p:spPr>
            <a:xfrm>
              <a:off x="7905464" y="1922145"/>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7816691" y="2102358"/>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7961471" y="2133695"/>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5" name="Group 145"/>
          <p:cNvGrpSpPr/>
          <p:nvPr/>
        </p:nvGrpSpPr>
        <p:grpSpPr>
          <a:xfrm>
            <a:off x="7827169" y="2248662"/>
            <a:ext cx="305467" cy="60103"/>
            <a:chOff x="7827169" y="2248662"/>
            <a:chExt cx="305467" cy="60103"/>
          </a:xfrm>
        </p:grpSpPr>
        <p:sp>
          <p:nvSpPr>
            <p:cNvPr id="146" name="Freeform 146"/>
            <p:cNvSpPr/>
            <p:nvPr/>
          </p:nvSpPr>
          <p:spPr>
            <a:xfrm>
              <a:off x="7827169" y="2248662"/>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7" name="Group 147"/>
          <p:cNvGrpSpPr/>
          <p:nvPr/>
        </p:nvGrpSpPr>
        <p:grpSpPr>
          <a:xfrm>
            <a:off x="9632252" y="1967865"/>
            <a:ext cx="453771" cy="453771"/>
            <a:chOff x="9632252" y="1967865"/>
            <a:chExt cx="453771" cy="453771"/>
          </a:xfrm>
        </p:grpSpPr>
        <p:sp>
          <p:nvSpPr>
            <p:cNvPr id="148" name="AutoShape 148"/>
            <p:cNvSpPr/>
            <p:nvPr/>
          </p:nvSpPr>
          <p:spPr>
            <a:xfrm>
              <a:off x="9632252" y="1967865"/>
              <a:ext cx="453771" cy="453771"/>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9" name="Group 149"/>
          <p:cNvGrpSpPr/>
          <p:nvPr/>
        </p:nvGrpSpPr>
        <p:grpSpPr>
          <a:xfrm>
            <a:off x="9695879" y="2035016"/>
            <a:ext cx="326517" cy="368618"/>
            <a:chOff x="9695879" y="2035016"/>
            <a:chExt cx="326517" cy="368618"/>
          </a:xfrm>
        </p:grpSpPr>
        <p:sp>
          <p:nvSpPr>
            <p:cNvPr id="150" name="Freeform 150"/>
            <p:cNvSpPr/>
            <p:nvPr/>
          </p:nvSpPr>
          <p:spPr>
            <a:xfrm>
              <a:off x="9784652" y="2035016"/>
              <a:ext cx="148876" cy="193548"/>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9695879" y="2215229"/>
              <a:ext cx="326517" cy="188405"/>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9840659" y="2246471"/>
              <a:ext cx="38005" cy="28194"/>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3" name="Group 153"/>
          <p:cNvGrpSpPr/>
          <p:nvPr/>
        </p:nvGrpSpPr>
        <p:grpSpPr>
          <a:xfrm>
            <a:off x="9706356" y="2361438"/>
            <a:ext cx="305467" cy="60103"/>
            <a:chOff x="9706356" y="2361438"/>
            <a:chExt cx="305467" cy="60103"/>
          </a:xfrm>
        </p:grpSpPr>
        <p:sp>
          <p:nvSpPr>
            <p:cNvPr id="154" name="Freeform 154"/>
            <p:cNvSpPr/>
            <p:nvPr/>
          </p:nvSpPr>
          <p:spPr>
            <a:xfrm>
              <a:off x="9706356" y="2361438"/>
              <a:ext cx="305467" cy="60103"/>
            </a:xfrm>
            <a:custGeom>
              <a:rect l="l" t="t" r="r" b="b"/>
              <a:pathLst>
                <a:path w="944594" h="185883">
                  <a:moveTo>
                    <a:pt x="0" y="0"/>
                  </a:moveTo>
                  <a:lnTo>
                    <a:pt x="944594" y="0"/>
                  </a:lnTo>
                  <a:lnTo>
                    <a:pt x="864504" y="66080"/>
                  </a:lnTo>
                  <a:cubicBezTo>
                    <a:pt x="752546" y="141718"/>
                    <a:pt x="617579" y="185883"/>
                    <a:pt x="472297" y="185883"/>
                  </a:cubicBezTo>
                  <a:cubicBezTo>
                    <a:pt x="327015" y="185883"/>
                    <a:pt x="192048" y="141718"/>
                    <a:pt x="80090" y="660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5" name="AutoShape 155"/>
          <p:cNvSpPr/>
          <p:nvPr/>
        </p:nvSpPr>
        <p:spPr>
          <a:xfrm>
            <a:off x="1104329" y="3250025"/>
            <a:ext cx="4000405" cy="196596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200">
                <a:solidFill>
                  <a:srgbClr val="000000">
                    <a:alpha val="100000"/>
                  </a:srgbClr>
                </a:solidFill>
                <a:latin typeface="Microsoft Yahei"/>
                <a:ea typeface="Microsoft Yahei"/>
                <a:cs typeface="Microsoft Yahei"/>
              </a:rPr>
              <a:t>定义：食品安全管理体系（Food Safety Management System，简称FSMS）是指为确保食品在生产、加工、运输、储存和销售等各环节中的安全性，预防和控制食品安全危害而建立的一套系统性、科学性、可操作性的管理方法和技术手段。</a:t>
            </a:r>
            <a:endParaRPr lang="en-US" sz="1100"/>
          </a:p>
        </p:txBody>
      </p:sp>
      <p:sp>
        <p:nvSpPr>
          <p:cNvPr id="156" name="Freeform 156"/>
          <p:cNvSpPr/>
          <p:nvPr/>
        </p:nvSpPr>
        <p:spPr>
          <a:xfrm>
            <a:off x="1104329" y="2313518"/>
            <a:ext cx="600656" cy="600656"/>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a:off x="1788559" y="2360035"/>
            <a:ext cx="3308633" cy="46820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8" name="Group 158"/>
          <p:cNvGrpSpPr/>
          <p:nvPr/>
        </p:nvGrpSpPr>
        <p:grpSpPr>
          <a:xfrm>
            <a:off x="454963" y="93878"/>
            <a:ext cx="10641129" cy="914400"/>
            <a:chOff x="454963" y="93878"/>
            <a:chExt cx="10641129" cy="914400"/>
          </a:xfrm>
        </p:grpSpPr>
        <p:sp>
          <p:nvSpPr>
            <p:cNvPr id="159" name="AutoShape 15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AutoShape 16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AutoShape 16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AutoShape 16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AutoShape 16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AutoShape 17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AutoShape 17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AutoShape 17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AutoShape 17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TextBox 17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目标</a:t>
            </a:r>
            <a:endParaRPr lang="en-US" sz="1100"/>
          </a:p>
        </p:txBody>
      </p:sp>
      <p:sp>
        <p:nvSpPr>
          <p:cNvPr id="26" name="AutoShape 26"/>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保护消费者健康，降低食源性疾病的发生率。</a:t>
            </a:r>
            <a:endParaRPr lang="en-US" sz="1100"/>
          </a:p>
        </p:txBody>
      </p:sp>
      <p:sp>
        <p:nvSpPr>
          <p:cNvPr id="27" name="AutoShape 27"/>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确保食品生产过程中的卫生和安全，防止食品污染和有害因素的产生。</a:t>
            </a:r>
            <a:endParaRPr lang="en-US" sz="1100"/>
          </a:p>
        </p:txBody>
      </p:sp>
      <p:sp>
        <p:nvSpPr>
          <p:cNvPr id="28" name="AutoShape 28"/>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促进食品贸易的公平和公正，提高食品企业的国际竞争力。</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国内发展现状</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l="12494" r="12494"/>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l="7936" r="7936"/>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l="18324" r="18324"/>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l="13224" r="13224"/>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我国已经建立了较为完善的食品安全法律法规体系，包括《食品安全法》、《农产品质量安全法》等。</a:t>
            </a:r>
            <a:endParaRPr lang="en-US" sz="1100"/>
          </a:p>
        </p:txBody>
      </p:sp>
      <p:sp>
        <p:nvSpPr>
          <p:cNvPr id="32" name="AutoShape 32"/>
          <p:cNvSpPr/>
          <p:nvPr/>
        </p:nvSpPr>
        <p:spPr>
          <a:xfrm>
            <a:off x="7497384" y="4556231"/>
            <a:ext cx="3914076" cy="71360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实施了食品安全监管体制改革，形成了国家、省、市、县四级监管网络。</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推行了食品安全标准体系，涵盖了食品生产、加工、运输等各个环节。</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9681" b="9681"/>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国外发展现状</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国际上，以欧盟、美国、日本等为代表的发达国家和地区已经建立了较为成熟的食品安全管理体系。</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国际组织如世界卫生组织（WHO）、联合国粮食及农业组织（FAO）等也在推动全球食品安全治理方面发挥了积极作用。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国际间食品安全合作不断加强，共同应对食品安全挑战。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保障消费者健康</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通过实施食品安全管理体系，可以确保食品在生产、加工等各环节中的安全性，从而保障消费者的健康权益。</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促进食品产业健康发展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建立食品安全管理体系有助于提高食品企业的质量管理水平，增强企业竞争力，推动食品产业的可持续发展。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维护社会稳定和公共安全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食品安全关系到人民群众的身体健康和生命安全，是维护社会稳定和公共安全的重要因素之一。通过加强食品安全管理，可以减少食源性疾病的发生，降低社会医疗负担，维护社会和谐稳定。</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食品安全标示简介</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标示内容</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标示要求</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包括食品名称、配料表、净含量、生产日期、保质期、贮存条件、生产厂商及地址、联系方式等。</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必须真实、准确、清晰、醒目，不得误导消费者；符合相关法律法规和标准要求。</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标示内容与要求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国内外标示法规对比</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国内法规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《食品安全法》、《预包装食品标签通则》等，对食品标示有明确规定。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国外法规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欧盟、美国等国家和地区也有相应的食品安全标示法规，但在具体内容和要求上存在差异。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食品安全标示是消费者了解食品信息的重要途径，有助于提高消费者对食品安全的认知和信任度。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食品安全标示能够引导消费者合理选择食品，促进健康饮食；同时也有助于企业提高产品质量和品牌形象，增强市场竞争力。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消费者认知与行为影响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行为影响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消费者认知</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食品安全管理体系构建与实践</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制定符合国家法律法规和标准的食品安全政策，明确企业的食品安全责任和承诺。</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设定可量化的食品安全目标，如降低食品中微生物污染指标、提高食品合格率等。</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建立食品安全目标评估机制，定期对目标达成情况进行评估和调整。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制定合理政策和目标</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https://d.book118.com/505233202141011101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2024-09-09T21:58:04.203</cp:lastPrinted>
  <dcterms:created xsi:type="dcterms:W3CDTF">2024-09-09T13:58:04Z</dcterms:created>
  <dcterms:modified xsi:type="dcterms:W3CDTF">2024-09-09T13:58:06Z</dcterms:modified>
</cp:coreProperties>
</file>