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B9198-29CE-4A61-9128-D921D3B88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43519-C1D9-44ED-BF16-B7875E43D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F68A9-999D-432D-8EC0-EA8E7A487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A65F3-21DF-478C-9FCF-305942753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FED941-BD2E-41AA-9593-760CCE357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D586F4-DB0F-4A11-BDDE-A805AC254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C9C8B8-2785-4635-A936-C6C0DF440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1DF33-66D1-4B36-9CF5-713CE1A36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7DD1F-1A92-478A-A37D-34CFB2D26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DD226-2515-4472-A48C-B497E907A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D0D20-CE22-4900-9881-DD33D8784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3413320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137453" y="1156029"/>
            <a:ext cx="5927725" cy="1612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0495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公司性别比例分析</a:t>
            </a:r>
            <a:r>
              <a:rPr sz="5100" spc="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endParaRPr lang="Microsoft YaHei" altLang="Microsoft YaHei" sz="5100"/>
          </a:p>
          <a:p>
            <a:pPr marL="15986" algn="l" rtl="0" eaLnBrk="0">
              <a:lnSpc>
                <a:spcPts val="7384"/>
              </a:lnSpc>
            </a:pP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50444" y="638707"/>
            <a:ext cx="2042160" cy="641794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5879"/>
              </a:lnSpc>
            </a:pPr>
            <a:r>
              <a:rPr sz="12300" spc="-8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12300" spc="-2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12300"/>
          </a:p>
        </p:txBody>
      </p:sp>
      <p:sp>
        <p:nvSpPr>
          <p:cNvPr id="5" name="textbox 5"/>
          <p:cNvSpPr/>
          <p:nvPr/>
        </p:nvSpPr>
        <p:spPr>
          <a:xfrm>
            <a:off x="6503815" y="1387807"/>
            <a:ext cx="3260725" cy="3100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34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员工性别比例现状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1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比例分析和比较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比例问题及其影响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85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进和优化建议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2978537" y="3120963"/>
            <a:ext cx="2233929" cy="1265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  <a:spcBef>
                <a:spcPts val="1"/>
              </a:spcBef>
            </a:pPr>
            <a:r>
              <a:rPr sz="9200" spc="-51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92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60975" y="1372744"/>
            <a:ext cx="76200" cy="411031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1088544" y="1580398"/>
            <a:ext cx="1195705" cy="2290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22415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882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-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3800" spc="-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6" cy="4843295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6375444" y="4200084"/>
            <a:ext cx="4619625" cy="15328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85"/>
              </a:lnSpc>
            </a:pPr>
            <a:endParaRPr lang="Arial" altLang="Arial" sz="100"/>
          </a:p>
          <a:p>
            <a:pPr marL="14987" algn="l" rtl="0" eaLnBrk="0">
              <a:lnSpc>
                <a:spcPct val="91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2000"/>
          </a:p>
          <a:p>
            <a:pPr algn="l" rtl="0" eaLnBrk="0">
              <a:lnSpc>
                <a:spcPct val="116000"/>
              </a:lnSpc>
            </a:pPr>
            <a:endParaRPr lang="Arial" altLang="Arial" sz="500"/>
          </a:p>
          <a:p>
            <a:pPr marL="12700" indent="7886" algn="l" rtl="0" eaLnBrk="0">
              <a:lnSpc>
                <a:spcPct val="192000"/>
              </a:lnSpc>
              <a:spcBef>
                <a:spcPts val="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随着社会对性别平等的关注度不断提高，越来越多的组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织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  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始重视性别比例问题。一个合理的性别比例不仅有助于提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员工的工作满意度和绩效，还有助于提升公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的形象和声誉。</a:t>
            </a:r>
            <a:endParaRPr lang="Microsoft YaHei" altLang="Microsoft YaHei" sz="1300"/>
          </a:p>
        </p:txBody>
      </p:sp>
      <p:sp>
        <p:nvSpPr>
          <p:cNvPr id="13" name="textbox 13"/>
          <p:cNvSpPr/>
          <p:nvPr/>
        </p:nvSpPr>
        <p:spPr>
          <a:xfrm>
            <a:off x="6375616" y="1682214"/>
            <a:ext cx="4619625" cy="1174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08"/>
              </a:lnSpc>
            </a:pPr>
            <a:endParaRPr lang="Arial" altLang="Arial" sz="100"/>
          </a:p>
          <a:p>
            <a:pPr marL="39371" algn="l" rtl="0" eaLnBrk="0">
              <a:lnSpc>
                <a:spcPct val="92000"/>
              </a:lnSpc>
            </a:pPr>
            <a:r>
              <a:rPr sz="2000" spc="-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2000" spc="-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2000"/>
          </a:p>
          <a:p>
            <a:pPr algn="l" rtl="0" eaLnBrk="0">
              <a:lnSpc>
                <a:spcPct val="102000"/>
              </a:lnSpc>
            </a:pPr>
            <a:endParaRPr lang="Arial" altLang="Arial" sz="700"/>
          </a:p>
          <a:p>
            <a:pPr marL="19558" indent="-6858" algn="l" rtl="0" eaLnBrk="0">
              <a:lnSpc>
                <a:spcPct val="192000"/>
              </a:lnSpc>
              <a:spcBef>
                <a:spcPts val="2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本报告旨在分析公司内部性别比例情况，了解不同性别员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的分布和职业发展状况，为公司制定性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别平等政策提供依据。</a:t>
            </a:r>
            <a:endParaRPr lang="Microsoft YaHei" altLang="Microsoft YaHei" sz="1300"/>
          </a:p>
        </p:txBody>
      </p:sp>
      <p:sp>
        <p:nvSpPr>
          <p:cNvPr id="14" name="textbox 14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819785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目的和背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textbox 36"/>
          <p:cNvSpPr/>
          <p:nvPr/>
        </p:nvSpPr>
        <p:spPr>
          <a:xfrm>
            <a:off x="1310436" y="4216335"/>
            <a:ext cx="7551419" cy="969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7"/>
              </a:lnSpc>
            </a:pPr>
            <a:endParaRPr lang="Arial" altLang="Arial" sz="100"/>
          </a:p>
          <a:p>
            <a:pPr marL="15366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2300"/>
          </a:p>
          <a:p>
            <a:pPr marL="16814" indent="-4114" algn="l" rtl="0" eaLnBrk="0">
              <a:lnSpc>
                <a:spcPct val="156000"/>
              </a:lnSpc>
              <a:spcBef>
                <a:spcPts val="23"/>
              </a:spcBef>
            </a:pPr>
            <a:r>
              <a:rPr sz="13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通过编写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SQL</a:t>
            </a:r>
            <a:r>
              <a:rPr sz="13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查询语句，从人力资源管理系统数据库中提取相关数据，并进行清洗、整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和分析。在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收集数据的过程中，我们确保数据的准确性和完整性，并对涉及个人隐私的信息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行脱敏处理。</a:t>
            </a:r>
            <a:endParaRPr lang="Microsoft YaHei" altLang="Microsoft YaHei" sz="1300"/>
          </a:p>
        </p:txBody>
      </p:sp>
      <p:sp>
        <p:nvSpPr>
          <p:cNvPr id="37" name="textbox 37"/>
          <p:cNvSpPr/>
          <p:nvPr/>
        </p:nvSpPr>
        <p:spPr>
          <a:xfrm>
            <a:off x="3688180" y="1668798"/>
            <a:ext cx="7019925" cy="6597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7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endParaRPr lang="Microsoft YaHei" altLang="Microsoft YaHei" sz="2300"/>
          </a:p>
          <a:p>
            <a:pPr algn="l" rtl="0" eaLnBrk="0">
              <a:lnSpc>
                <a:spcPct val="106000"/>
              </a:lnSpc>
            </a:pPr>
            <a:endParaRPr lang="Arial" altLang="Arial" sz="800"/>
          </a:p>
          <a:p>
            <a:pPr marL="13080" algn="l" rtl="0" eaLnBrk="0">
              <a:lnSpc>
                <a:spcPct val="94000"/>
              </a:lnSpc>
              <a:spcBef>
                <a:spcPts val="1"/>
              </a:spcBef>
            </a:pP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本报告的数据来源于公司内部人力资源管理系统，包括员工的基本信息、职位、薪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等数据。</a:t>
            </a:r>
            <a:endParaRPr lang="Microsoft YaHei" altLang="Microsoft YaHei" sz="1300"/>
          </a:p>
        </p:txBody>
      </p:sp>
      <p:sp>
        <p:nvSpPr>
          <p:cNvPr id="38" name="textbox 38"/>
          <p:cNvSpPr/>
          <p:nvPr/>
        </p:nvSpPr>
        <p:spPr>
          <a:xfrm>
            <a:off x="442263" y="318468"/>
            <a:ext cx="4218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7914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来源和收集方法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9" name="rect"/>
          <p:cNvSpPr/>
          <p:nvPr/>
        </p:nvSpPr>
        <p:spPr>
          <a:xfrm>
            <a:off x="3499343" y="3306001"/>
            <a:ext cx="805749" cy="122998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rect"/>
          <p:cNvSpPr/>
          <p:nvPr/>
        </p:nvSpPr>
        <p:spPr>
          <a:xfrm>
            <a:off x="4253724" y="3373087"/>
            <a:ext cx="10254151" cy="14288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rect"/>
          <p:cNvSpPr/>
          <p:nvPr/>
        </p:nvSpPr>
        <p:spPr>
          <a:xfrm>
            <a:off x="1197253" y="5955115"/>
            <a:ext cx="805749" cy="122998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rect"/>
          <p:cNvSpPr/>
          <p:nvPr/>
        </p:nvSpPr>
        <p:spPr>
          <a:xfrm>
            <a:off x="1951634" y="6022201"/>
            <a:ext cx="10254149" cy="14288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3" name="picture 6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1071056" y="1584284"/>
            <a:ext cx="4873625" cy="2287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9903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614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公司员工性别比例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67" name="textbox 67"/>
          <p:cNvSpPr/>
          <p:nvPr/>
        </p:nvSpPr>
        <p:spPr>
          <a:xfrm>
            <a:off x="4868748" y="4327191"/>
            <a:ext cx="6023609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详细描述：根据最新的统计数据，公司总员工性别比例存在明显失衡现象。男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899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员工数量明显多于女性员工，这可能对公司的多元化和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容性造成一定影响。</a:t>
            </a:r>
            <a:endParaRPr lang="Microsoft YaHei" altLang="Microsoft YaHei" sz="1300"/>
          </a:p>
        </p:txBody>
      </p:sp>
      <p:sp>
        <p:nvSpPr>
          <p:cNvPr id="68" name="textbox 68"/>
          <p:cNvSpPr/>
          <p:nvPr/>
        </p:nvSpPr>
        <p:spPr>
          <a:xfrm>
            <a:off x="442263" y="318468"/>
            <a:ext cx="3456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总员工性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别比例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9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0085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90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0085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0085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0085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0085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5" name="textbox 95"/>
          <p:cNvSpPr/>
          <p:nvPr/>
        </p:nvSpPr>
        <p:spPr>
          <a:xfrm>
            <a:off x="4868234" y="2344354"/>
            <a:ext cx="1052194" cy="212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3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总结词：失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" name="picture 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7" name="textbox 97"/>
          <p:cNvSpPr/>
          <p:nvPr/>
        </p:nvSpPr>
        <p:spPr>
          <a:xfrm>
            <a:off x="1332570" y="4574312"/>
            <a:ext cx="9281159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53"/>
              </a:lnSpc>
            </a:pPr>
            <a:endParaRPr lang="Arial" altLang="Arial" sz="100"/>
          </a:p>
          <a:p>
            <a:pPr marL="12871" algn="l" rtl="0" eaLnBrk="0">
              <a:lnSpc>
                <a:spcPct val="95000"/>
              </a:lnSpc>
            </a:pPr>
            <a:r>
              <a:rPr sz="1300" spc="5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详细描述：各部门员工性别比例存在显著差异。一些传统上被认为是男性领域的部门，如技术、销售和生产等部门，男性</a:t>
            </a:r>
            <a:r>
              <a:rPr sz="1300" spc="2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</a:t>
            </a:r>
            <a:endParaRPr lang="Microsoft YaHei" altLang="Microsoft YaHei" sz="1300"/>
          </a:p>
          <a:p>
            <a:pPr marL="14928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工比例较高。而一些女性员工比例较高的部门，如人力资源、财务和行政等部门。这种分布反映了社会上对于不同职位性</a:t>
            </a:r>
            <a:r>
              <a:rPr sz="1300" spc="1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别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7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角色的刻板印象</a:t>
            </a:r>
            <a:r>
              <a:rPr sz="13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98" name="textbox 98"/>
          <p:cNvSpPr/>
          <p:nvPr/>
        </p:nvSpPr>
        <p:spPr>
          <a:xfrm>
            <a:off x="442263" y="318468"/>
            <a:ext cx="4218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2319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各部门员工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9" name="textbox 119"/>
          <p:cNvSpPr/>
          <p:nvPr/>
        </p:nvSpPr>
        <p:spPr>
          <a:xfrm>
            <a:off x="1417900" y="1990107"/>
            <a:ext cx="1395094" cy="212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8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总结词：差异显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著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763570" y="1751286"/>
            <a:ext cx="10664857" cy="4234459"/>
            <a:chExt cx="10664857" cy="4234459"/>
          </a:xfrm>
        </p:grpSpPr>
        <p:sp>
          <p:nvSpPr>
            <p:cNvPr id="121" name="path"/>
            <p:cNvSpPr/>
            <p:nvPr/>
          </p:nvSpPr>
          <p:spPr>
            <a:xfrm>
              <a:off x="5422195" y="0"/>
              <a:ext cx="5242662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CCE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0" y="0"/>
              <a:ext cx="5242663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3767145" y="679269"/>
              <a:ext cx="3130563" cy="3130565"/>
            </a:xfrm>
            <a:custGeom>
              <a:rect l="0" t="0" r="0" b="0"/>
              <a:pathLst>
                <a:path w="4930" h="4930">
                  <a:moveTo>
                    <a:pt x="0" y="2465"/>
                  </a:moveTo>
                  <a:cubicBezTo>
                    <a:pt x="0" y="1103"/>
                    <a:pt x="1103" y="0"/>
                    <a:pt x="2465" y="0"/>
                  </a:cubicBezTo>
                  <a:lnTo>
                    <a:pt x="2465" y="0"/>
                  </a:lnTo>
                  <a:lnTo>
                    <a:pt x="2465" y="0"/>
                  </a:lnTo>
                  <a:lnTo>
                    <a:pt x="2465" y="0"/>
                  </a:lnTo>
                  <a:cubicBezTo>
                    <a:pt x="3826" y="0"/>
                    <a:pt x="4930" y="1103"/>
                    <a:pt x="4930" y="2465"/>
                  </a:cubicBezTo>
                  <a:lnTo>
                    <a:pt x="4930" y="2465"/>
                  </a:lnTo>
                  <a:cubicBezTo>
                    <a:pt x="4930" y="2465"/>
                    <a:pt x="4930" y="2465"/>
                    <a:pt x="4930" y="2465"/>
                  </a:cubicBezTo>
                  <a:lnTo>
                    <a:pt x="4930" y="2465"/>
                  </a:lnTo>
                  <a:lnTo>
                    <a:pt x="4930" y="2465"/>
                  </a:lnTo>
                  <a:lnTo>
                    <a:pt x="4930" y="2465"/>
                  </a:lnTo>
                  <a:cubicBezTo>
                    <a:pt x="4930" y="3826"/>
                    <a:pt x="3826" y="4930"/>
                    <a:pt x="2465" y="4930"/>
                  </a:cubicBezTo>
                  <a:lnTo>
                    <a:pt x="2465" y="4930"/>
                  </a:lnTo>
                  <a:lnTo>
                    <a:pt x="2465" y="4930"/>
                  </a:lnTo>
                  <a:lnTo>
                    <a:pt x="2465" y="4930"/>
                  </a:lnTo>
                  <a:cubicBezTo>
                    <a:pt x="1103" y="4930"/>
                    <a:pt x="0" y="3826"/>
                    <a:pt x="0" y="2465"/>
                  </a:cubicBezTo>
                  <a:lnTo>
                    <a:pt x="0" y="2465"/>
                  </a:lnTo>
                  <a:close/>
                </a:path>
              </a:pathLst>
            </a:custGeom>
            <a:solidFill>
              <a:srgbClr val="FFFFFF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3957971" y="870096"/>
              <a:ext cx="2748909" cy="2748908"/>
            </a:xfrm>
            <a:custGeom>
              <a:rect l="0" t="0" r="0" b="0"/>
              <a:pathLst>
                <a:path w="4328" h="4328">
                  <a:moveTo>
                    <a:pt x="0" y="2164"/>
                  </a:moveTo>
                  <a:cubicBezTo>
                    <a:pt x="0" y="969"/>
                    <a:pt x="969" y="0"/>
                    <a:pt x="2164" y="0"/>
                  </a:cubicBezTo>
                  <a:lnTo>
                    <a:pt x="2164" y="0"/>
                  </a:lnTo>
                  <a:lnTo>
                    <a:pt x="2164" y="0"/>
                  </a:lnTo>
                  <a:lnTo>
                    <a:pt x="2164" y="0"/>
                  </a:lnTo>
                  <a:cubicBezTo>
                    <a:pt x="3359" y="0"/>
                    <a:pt x="4328" y="969"/>
                    <a:pt x="4328" y="2164"/>
                  </a:cubicBezTo>
                  <a:lnTo>
                    <a:pt x="4328" y="2164"/>
                  </a:lnTo>
                  <a:cubicBezTo>
                    <a:pt x="4328" y="2164"/>
                    <a:pt x="4328" y="2164"/>
                    <a:pt x="4328" y="2164"/>
                  </a:cubicBezTo>
                  <a:lnTo>
                    <a:pt x="4328" y="2164"/>
                  </a:lnTo>
                  <a:lnTo>
                    <a:pt x="4328" y="2164"/>
                  </a:lnTo>
                  <a:lnTo>
                    <a:pt x="4328" y="2164"/>
                  </a:lnTo>
                  <a:cubicBezTo>
                    <a:pt x="4328" y="3359"/>
                    <a:pt x="3359" y="4328"/>
                    <a:pt x="2164" y="4328"/>
                  </a:cubicBezTo>
                  <a:lnTo>
                    <a:pt x="2164" y="4328"/>
                  </a:lnTo>
                  <a:lnTo>
                    <a:pt x="2164" y="4328"/>
                  </a:lnTo>
                  <a:lnTo>
                    <a:pt x="2164" y="4328"/>
                  </a:lnTo>
                  <a:cubicBezTo>
                    <a:pt x="969" y="4328"/>
                    <a:pt x="0" y="3359"/>
                    <a:pt x="0" y="2164"/>
                  </a:cubicBezTo>
                  <a:lnTo>
                    <a:pt x="0" y="2164"/>
                  </a:lnTo>
                  <a:close/>
                </a:path>
              </a:pathLst>
            </a:custGeom>
            <a:solidFill>
              <a:srgbClr val="2947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5" name="textbox 125"/>
          <p:cNvSpPr/>
          <p:nvPr/>
        </p:nvSpPr>
        <p:spPr>
          <a:xfrm>
            <a:off x="1199626" y="3134262"/>
            <a:ext cx="5490845" cy="1543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5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高层女性稀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</a:t>
            </a:r>
            <a:endParaRPr lang="Microsoft YaHei" altLang="Microsoft YaHei" sz="1300"/>
          </a:p>
          <a:p>
            <a:pPr algn="l" rtl="0" eaLnBrk="0">
              <a:lnSpc>
                <a:spcPct val="103000"/>
              </a:lnSpc>
            </a:pPr>
            <a:endParaRPr lang="Arial" altLang="Arial" sz="2200"/>
          </a:p>
          <a:p>
            <a:pPr algn="r" rtl="0" eaLnBrk="0">
              <a:lnSpc>
                <a:spcPct val="85000"/>
              </a:lnSpc>
              <a:spcBef>
                <a:spcPts val="1"/>
              </a:spcBef>
            </a:pPr>
            <a:r>
              <a:rPr sz="7600" spc="25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</a:t>
            </a:r>
            <a:r>
              <a:rPr sz="7600" spc="24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7600"/>
          </a:p>
        </p:txBody>
      </p:sp>
      <p:sp>
        <p:nvSpPr>
          <p:cNvPr id="126" name="textbox 126"/>
          <p:cNvSpPr/>
          <p:nvPr/>
        </p:nvSpPr>
        <p:spPr>
          <a:xfrm>
            <a:off x="7930865" y="3134262"/>
            <a:ext cx="3109595" cy="1755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5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50">
                <a:solidFill>
                  <a:srgbClr val="01119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在公司的不同职位层级中，高层管理职</a:t>
            </a:r>
            <a:r>
              <a:rPr sz="1300" spc="30">
                <a:solidFill>
                  <a:srgbClr val="01119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</a:t>
            </a:r>
            <a:endParaRPr lang="Microsoft YaHei" altLang="Microsoft YaHei" sz="1300"/>
          </a:p>
          <a:p>
            <a:pPr marL="20243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01119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的女性员工比例较低。大部分高层管</a:t>
            </a:r>
            <a:r>
              <a:rPr sz="1300" spc="20">
                <a:solidFill>
                  <a:srgbClr val="01119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r>
              <a:rPr sz="1300" spc="0">
                <a:solidFill>
                  <a:srgbClr val="01119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</a:t>
            </a:r>
            <a:endParaRPr lang="Microsoft YaHei" altLang="Microsoft YaHei" sz="1300"/>
          </a:p>
          <a:p>
            <a:pPr marL="12871" algn="l" rtl="0" eaLnBrk="0">
              <a:lnSpc>
                <a:spcPct val="94000"/>
              </a:lnSpc>
              <a:spcBef>
                <a:spcPts val="963"/>
              </a:spcBef>
            </a:pPr>
            <a:r>
              <a:rPr sz="1300" spc="50">
                <a:solidFill>
                  <a:srgbClr val="01119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位由男性占据，这表明公司在晋升和职</a:t>
            </a:r>
            <a:r>
              <a:rPr sz="1300" spc="30">
                <a:solidFill>
                  <a:srgbClr val="01119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-10">
                <a:solidFill>
                  <a:srgbClr val="01119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发展机会方</a:t>
            </a:r>
            <a:r>
              <a:rPr sz="1300" spc="0">
                <a:solidFill>
                  <a:srgbClr val="01119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面可能存在性别偏见或障碍。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1119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这种情况不利于公司的长期发展和性别</a:t>
            </a:r>
            <a:r>
              <a:rPr sz="1300" spc="30">
                <a:solidFill>
                  <a:srgbClr val="01119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80">
                <a:solidFill>
                  <a:srgbClr val="01119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等目标的实现</a:t>
            </a:r>
            <a:r>
              <a:rPr sz="1300" spc="-40">
                <a:solidFill>
                  <a:srgbClr val="01119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7" name="textbox 127"/>
          <p:cNvSpPr/>
          <p:nvPr/>
        </p:nvSpPr>
        <p:spPr>
          <a:xfrm>
            <a:off x="442263" y="318468"/>
            <a:ext cx="4599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不同职位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员工性别比例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8" name="textbox 148"/>
          <p:cNvSpPr/>
          <p:nvPr/>
        </p:nvSpPr>
        <p:spPr>
          <a:xfrm>
            <a:off x="10015749" y="2313835"/>
            <a:ext cx="1043939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63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细描述</a:t>
            </a:r>
            <a:endParaRPr lang="Microsoft YaHei" altLang="Microsoft YaHei" sz="2000"/>
          </a:p>
        </p:txBody>
      </p:sp>
      <p:pic>
        <p:nvPicPr>
          <p:cNvPr id="149" name="picture 14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17660" y="2817090"/>
            <a:ext cx="2894156" cy="76200"/>
          </a:xfrm>
          <a:prstGeom prst="rect">
            <a:avLst/>
          </a:prstGeom>
        </p:spPr>
      </p:pic>
      <p:pic>
        <p:nvPicPr>
          <p:cNvPr id="150" name="picture 15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76414" y="2817090"/>
            <a:ext cx="2894155" cy="76200"/>
          </a:xfrm>
          <a:prstGeom prst="rect">
            <a:avLst/>
          </a:prstGeom>
        </p:spPr>
      </p:pic>
      <p:sp>
        <p:nvSpPr>
          <p:cNvPr id="151" name="textbox 151"/>
          <p:cNvSpPr/>
          <p:nvPr/>
        </p:nvSpPr>
        <p:spPr>
          <a:xfrm>
            <a:off x="1199778" y="2313580"/>
            <a:ext cx="789305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6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结词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2" name="picture 1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3" name="textbox 153"/>
          <p:cNvSpPr/>
          <p:nvPr/>
        </p:nvSpPr>
        <p:spPr>
          <a:xfrm>
            <a:off x="1069599" y="1584284"/>
            <a:ext cx="4389120" cy="2290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136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6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性别比例分析和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4" name="picture 1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5" name="textbox 155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0219E0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2000"/>
              </a:lnSpc>
            </a:pPr>
            <a:endParaRPr lang="Arial" altLang="Arial" sz="1000"/>
          </a:p>
          <a:p>
            <a:pPr marL="230268" algn="l" rtl="0" eaLnBrk="0">
              <a:lnSpc>
                <a:spcPct val="95000"/>
              </a:lnSpc>
              <a:spcBef>
                <a:spcPts val="6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1500"/>
          </a:p>
          <a:p>
            <a:pPr marL="228725" algn="l" rtl="0" eaLnBrk="0">
              <a:lnSpc>
                <a:spcPct val="85000"/>
              </a:lnSpc>
              <a:spcBef>
                <a:spcPts val="1517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通过对比公司内部性别比例与行业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</a:t>
            </a:r>
            <a:endParaRPr lang="Microsoft YaHei" altLang="Microsoft YaHei" sz="1300"/>
          </a:p>
          <a:p>
            <a:pPr marL="228896" algn="l" rtl="0" eaLnBrk="0">
              <a:lnSpc>
                <a:spcPts val="2434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均水平，发现公司男女比例失衡，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</a:t>
            </a:r>
            <a:endParaRPr lang="Microsoft YaHei" altLang="Microsoft YaHei" sz="1300"/>
          </a:p>
          <a:p>
            <a:pPr marL="228725" algn="l" rtl="0" eaLnBrk="0">
              <a:lnSpc>
                <a:spcPts val="2434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性员工占比偏低。这可能与公司招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聘</a:t>
            </a:r>
            <a:endParaRPr lang="Microsoft YaHei" altLang="Microsoft YaHei" sz="1300"/>
          </a:p>
          <a:p>
            <a:pPr marL="228725" algn="l" rtl="0" eaLnBrk="0">
              <a:lnSpc>
                <a:spcPts val="2425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和晋升机制有关，需要进一步分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析。</a:t>
            </a:r>
            <a:endParaRPr lang="Microsoft YaHei" altLang="Microsoft YaHei" sz="1300"/>
          </a:p>
        </p:txBody>
      </p:sp>
      <p:sp>
        <p:nvSpPr>
          <p:cNvPr id="156" name="textbox 156"/>
          <p:cNvSpPr/>
          <p:nvPr/>
        </p:nvSpPr>
        <p:spPr>
          <a:xfrm>
            <a:off x="644421" y="1460539"/>
            <a:ext cx="2766695" cy="1009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67"/>
              </a:lnSpc>
            </a:pPr>
            <a:endParaRPr lang="Arial" altLang="Arial" sz="100"/>
          </a:p>
          <a:p>
            <a:pPr marL="13442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15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9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公司性别比例与行业平均水平存在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</a:t>
            </a:r>
            <a:endParaRPr lang="Microsoft YaHei" altLang="Microsoft YaHei" sz="1300"/>
          </a:p>
          <a:p>
            <a:pPr algn="l" rtl="0" eaLnBrk="0">
              <a:lnSpc>
                <a:spcPct val="108000"/>
              </a:lnSpc>
            </a:pPr>
            <a:endParaRPr lang="Arial" altLang="Arial" sz="800"/>
          </a:p>
          <a:p>
            <a:pPr marL="14414" algn="l" rtl="0" eaLnBrk="0">
              <a:lnSpc>
                <a:spcPct val="89000"/>
              </a:lnSpc>
              <a:spcBef>
                <a:spcPts val="5"/>
              </a:spcBef>
            </a:pP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</a:t>
            </a:r>
            <a:endParaRPr lang="Microsoft YaHei" altLang="Microsoft YaHei" sz="1300"/>
          </a:p>
        </p:txBody>
      </p:sp>
      <p:sp>
        <p:nvSpPr>
          <p:cNvPr id="157" name="textbox 157"/>
          <p:cNvSpPr/>
          <p:nvPr/>
        </p:nvSpPr>
        <p:spPr>
          <a:xfrm>
            <a:off x="442263" y="318468"/>
            <a:ext cx="4599304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1"/>
              </a:spcBef>
              <a:tabLst>
                <a:tab pos="786765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与行业平均水平的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79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3CD6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3CD6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3CD6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5" name="textbox 185"/>
          <p:cNvSpPr/>
          <p:nvPr/>
        </p:nvSpPr>
        <p:spPr>
          <a:xfrm>
            <a:off x="7866729" y="1481822"/>
            <a:ext cx="3122929" cy="45421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5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2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64513" algn="l" rtl="0" eaLnBrk="0">
              <a:lnSpc>
                <a:spcPct val="91000"/>
              </a:lnSpc>
              <a:spcBef>
                <a:spcPts val="45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性别比例与设定的目标存在差距</a:t>
            </a:r>
            <a:endParaRPr lang="Microsoft YaHei" altLang="Microsoft YaHei" sz="15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3728" algn="l" rtl="0" eaLnBrk="0">
              <a:lnSpc>
                <a:spcPct val="92000"/>
              </a:lnSpc>
              <a:spcBef>
                <a:spcPts val="605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000"/>
          </a:p>
          <a:p>
            <a:pPr algn="l" rtl="0" eaLnBrk="0">
              <a:lnSpc>
                <a:spcPct val="105000"/>
              </a:lnSpc>
            </a:pPr>
            <a:endParaRPr lang="Arial" altLang="Arial" sz="600"/>
          </a:p>
          <a:p>
            <a:pPr marL="62989" indent="1905" algn="l" rtl="0" eaLnBrk="0">
              <a:lnSpc>
                <a:spcPct val="150000"/>
              </a:lnSpc>
              <a:spcBef>
                <a:spcPts val="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司设定的目标，男女员工比例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应达到平衡。然而，实际数据表明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司目前男女比例仍存在差距，未能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到预期目标。这表明公司在实现性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别平衡方面仍需努力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6" name="textbox 186"/>
          <p:cNvSpPr/>
          <p:nvPr/>
        </p:nvSpPr>
        <p:spPr>
          <a:xfrm>
            <a:off x="442263" y="318468"/>
            <a:ext cx="3837304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1"/>
              </a:spcBef>
              <a:tabLst>
                <a:tab pos="786765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与公司目标的比较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https://d.book118.com/505234133202011122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2024-09-26T00:26:29.495</cp:lastPrinted>
  <dcterms:created xsi:type="dcterms:W3CDTF">2024-09-25T16:26:29Z</dcterms:created>
  <dcterms:modified xsi:type="dcterms:W3CDTF">2024-09-25T16:26:30Z</dcterms:modified>
</cp:coreProperties>
</file>