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23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72BFAC-87C0-4FAC-AFC0-869E3CE23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A336C-B435-447B-BAAC-C6B8EAF56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B1DFC-FEB7-4D2E-A186-155F71392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6D12A-17BF-42ED-8841-0BEE8DE85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5CACDB-E57D-447B-A0F1-4F9F2837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A0563D-FE78-4795-A756-EC82BAD4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617C37-BDEC-4AFC-B733-1D9943970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6FF39-3F09-4073-9D77-4FCE133E2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604FC-891D-46F1-B2A6-249B8009C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014A5-51AB-434B-8796-8322D5A7A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3853F-7576-40EB-A299-497C98F3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220" r:id="rId2"/>
    <p:sldLayoutId id="2147492221" r:id="rId3"/>
    <p:sldLayoutId id="2147492222" r:id="rId4"/>
    <p:sldLayoutId id="2147492223" r:id="rId5"/>
    <p:sldLayoutId id="2147492224" r:id="rId6"/>
    <p:sldLayoutId id="2147492225" r:id="rId7"/>
    <p:sldLayoutId id="2147492226" r:id="rId8"/>
    <p:sldLayoutId id="2147492227" r:id="rId9"/>
    <p:sldLayoutId id="2147492228" r:id="rId10"/>
    <p:sldLayoutId id="214749222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22" Type="http://schemas.openxmlformats.org/officeDocument/2006/relationships/tags" Target="../tags/tag194.xml" /><Relationship Id="rId23" Type="http://schemas.openxmlformats.org/officeDocument/2006/relationships/tags" Target="../tags/tag195.xml" /><Relationship Id="rId24" Type="http://schemas.openxmlformats.org/officeDocument/2006/relationships/tags" Target="../tags/tag196.xml" /><Relationship Id="rId25" Type="http://schemas.openxmlformats.org/officeDocument/2006/relationships/tags" Target="../tags/tag197.xml" /><Relationship Id="rId26" Type="http://schemas.openxmlformats.org/officeDocument/2006/relationships/tags" Target="../tags/tag198.xml" /><Relationship Id="rId27" Type="http://schemas.openxmlformats.org/officeDocument/2006/relationships/tags" Target="../tags/tag199.xml" /><Relationship Id="rId28" Type="http://schemas.openxmlformats.org/officeDocument/2006/relationships/tags" Target="../tags/tag200.xml" /><Relationship Id="rId29" Type="http://schemas.openxmlformats.org/officeDocument/2006/relationships/tags" Target="../tags/tag201.xml" /><Relationship Id="rId3" Type="http://schemas.openxmlformats.org/officeDocument/2006/relationships/tags" Target="../tags/tag175.xml" /><Relationship Id="rId30" Type="http://schemas.openxmlformats.org/officeDocument/2006/relationships/tags" Target="../tags/tag202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2420121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2024年在线娱乐产业持续火爆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474970" y="1788795"/>
            <a:ext cx="1568767" cy="8087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493247" y="2160717"/>
            <a:ext cx="3803938" cy="40287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36"/>
          <p:cNvCxnSpPr/>
          <p:nvPr>
            <p:custDataLst>
              <p:tags r:id="rId6"/>
            </p:custDataLst>
          </p:nvPr>
        </p:nvCxnSpPr>
        <p:spPr>
          <a:xfrm>
            <a:off x="5530308" y="2623970"/>
            <a:ext cx="399705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6087137" y="2616327"/>
            <a:ext cx="1568808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6096275" y="3024918"/>
            <a:ext cx="3804037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在线娱乐产业的发展趋势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33"/>
          <p:cNvCxnSpPr/>
          <p:nvPr>
            <p:custDataLst>
              <p:tags r:id="rId9"/>
            </p:custDataLst>
          </p:nvPr>
        </p:nvCxnSpPr>
        <p:spPr>
          <a:xfrm>
            <a:off x="6133338" y="3488327"/>
            <a:ext cx="3997161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657613" y="3473736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657613" y="3882327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在线娱乐产业的竞争格局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30"/>
          <p:cNvCxnSpPr/>
          <p:nvPr>
            <p:custDataLst>
              <p:tags r:id="rId12"/>
            </p:custDataLst>
          </p:nvPr>
        </p:nvCxnSpPr>
        <p:spPr>
          <a:xfrm>
            <a:off x="6694670" y="4345736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7237818" y="4331840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7237818" y="4740431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在线娱乐产业的市场规模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7"/>
          <p:cNvCxnSpPr/>
          <p:nvPr>
            <p:custDataLst>
              <p:tags r:id="rId15"/>
            </p:custDataLst>
          </p:nvPr>
        </p:nvCxnSpPr>
        <p:spPr>
          <a:xfrm>
            <a:off x="7274875" y="5203840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870136" y="5246919"/>
            <a:ext cx="1568579" cy="8090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8276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58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58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870136" y="5655510"/>
            <a:ext cx="3803482" cy="40300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effectLst/>
                <a:latin typeface="+中文标题" charset="0"/>
                <a:ea typeface="+mj-ea"/>
              </a:rPr>
              <a:t>在线娱乐产业的未来展望</a:t>
            </a:r>
            <a:endParaRPr lang="zh-CN" altLang="en-US" sz="2800" b="1" kern="0" spc="100"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18"/>
          <p:cNvCxnSpPr/>
          <p:nvPr>
            <p:custDataLst>
              <p:tags r:id="rId18"/>
            </p:custDataLst>
          </p:nvPr>
        </p:nvCxnSpPr>
        <p:spPr>
          <a:xfrm>
            <a:off x="7907193" y="6118919"/>
            <a:ext cx="3996577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在线娱乐产业的发展趋势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用户规模持续扩大</a:t>
            </a:r>
            <a:endParaRPr lang="zh-CN" altLang="en-US"/>
          </a:p>
        </p:txBody>
      </p:sp>
      <p:sp>
        <p:nvSpPr>
          <p:cNvPr id="104902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随着5G技术的发展，在线娱乐产业的用户体验将得到进一步提升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随着互联网技术的普及，在线娱乐产业用户规模持续扩大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随着智能手机的普及，移动设备成为在线娱乐的主要载体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在线娱乐产业的用户群体逐渐多元化，包括年轻人、老年人、儿童等不同年龄段的用户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内容创新不断涌现</a:t>
            </a:r>
            <a:endParaRPr lang="zh-CN" altLang="en-US"/>
          </a:p>
        </p:txBody>
      </p:sp>
      <p:sp>
        <p:nvSpPr>
          <p:cNvPr id="1049090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虚拟现实技术：提供沉浸式体验，增强互动性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096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1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人工智能技术：个性化推荐，提高用户体验</a:t>
            </a:r>
            <a:endParaRPr lang="zh-CN" altLang="en-US" sz="31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2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363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云计算技术：提高数据处理能力，降低成本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108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7227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5G技术：提高网络速度，降低延迟，提升用户体验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技术进步推动产业升级</a:t>
            </a:r>
            <a:endParaRPr lang="zh-CN" altLang="en-US"/>
          </a:p>
        </p:txBody>
      </p:sp>
      <p:sp>
        <p:nvSpPr>
          <p:cNvPr id="104915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54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5G技术的普及和应用，提高了在线娱乐的体验和互动性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5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人工智能技术的发展，使得在线娱乐更加智能化和个性化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66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VR/AR技术的应用，为在线娱乐提供了更加沉浸式的体验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68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云计算和大数据的应用，提高了在线娱乐产业的运营效率和盈利能力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商业模式多元化发展</a:t>
            </a:r>
            <a:endParaRPr lang="zh-CN" altLang="en-US"/>
          </a:p>
        </p:txBody>
      </p:sp>
      <p:sp>
        <p:nvSpPr>
          <p:cNvPr id="1049214" name="椭圆 262"/>
          <p:cNvSpPr/>
          <p:nvPr>
            <p:custDataLst>
              <p:tags r:id="rId2"/>
            </p:custDataLst>
          </p:nvPr>
        </p:nvSpPr>
        <p:spPr>
          <a:xfrm>
            <a:off x="2377275" y="4026006"/>
            <a:ext cx="7436936" cy="194567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6" name="椭圆 263"/>
          <p:cNvSpPr/>
          <p:nvPr>
            <p:custDataLst>
              <p:tags r:id="rId3"/>
            </p:custDataLst>
          </p:nvPr>
        </p:nvSpPr>
        <p:spPr>
          <a:xfrm>
            <a:off x="3238745" y="4107264"/>
            <a:ext cx="5638572" cy="1670875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64"/>
          <p:cNvSpPr/>
          <p:nvPr>
            <p:custDataLst>
              <p:tags r:id="rId4"/>
            </p:custDataLst>
          </p:nvPr>
        </p:nvSpPr>
        <p:spPr>
          <a:xfrm>
            <a:off x="4045383" y="4346415"/>
            <a:ext cx="4024387" cy="119254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65"/>
          <p:cNvSpPr/>
          <p:nvPr>
            <p:custDataLst>
              <p:tags r:id="rId5"/>
            </p:custDataLst>
          </p:nvPr>
        </p:nvSpPr>
        <p:spPr>
          <a:xfrm>
            <a:off x="4727160" y="4548570"/>
            <a:ext cx="2660579" cy="78840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2" name="椭圆 266"/>
          <p:cNvSpPr/>
          <p:nvPr>
            <p:custDataLst>
              <p:tags r:id="rId6"/>
            </p:custDataLst>
          </p:nvPr>
        </p:nvSpPr>
        <p:spPr>
          <a:xfrm>
            <a:off x="5426114" y="4755349"/>
            <a:ext cx="1530378" cy="453497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37739" y="4680036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4" name="椭圆 268"/>
          <p:cNvSpPr/>
          <p:nvPr>
            <p:custDataLst>
              <p:tags r:id="rId8"/>
            </p:custDataLst>
          </p:nvPr>
        </p:nvSpPr>
        <p:spPr>
          <a:xfrm flipV="1">
            <a:off x="2745250" y="4491755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69"/>
          <p:cNvSpPr/>
          <p:nvPr>
            <p:custDataLst>
              <p:tags r:id="rId9"/>
            </p:custDataLst>
          </p:nvPr>
        </p:nvSpPr>
        <p:spPr>
          <a:xfrm flipV="1">
            <a:off x="2787530" y="4534696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8" name="椭圆 270"/>
          <p:cNvSpPr/>
          <p:nvPr>
            <p:custDataLst>
              <p:tags r:id="rId10"/>
            </p:custDataLst>
          </p:nvPr>
        </p:nvSpPr>
        <p:spPr>
          <a:xfrm flipV="1">
            <a:off x="7808371" y="366860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61883" y="3784873"/>
            <a:ext cx="0" cy="194567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2"/>
          <p:cNvSpPr/>
          <p:nvPr>
            <p:custDataLst>
              <p:tags r:id="rId12"/>
            </p:custDataLst>
          </p:nvPr>
        </p:nvSpPr>
        <p:spPr>
          <a:xfrm flipV="1">
            <a:off x="3990550" y="3541759"/>
            <a:ext cx="391831" cy="39181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185438" y="3965888"/>
            <a:ext cx="0" cy="1028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45092" y="3650103"/>
            <a:ext cx="0" cy="8566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75"/>
          <p:cNvSpPr/>
          <p:nvPr>
            <p:custDataLst>
              <p:tags r:id="rId15"/>
            </p:custDataLst>
          </p:nvPr>
        </p:nvSpPr>
        <p:spPr>
          <a:xfrm flipV="1">
            <a:off x="7052602" y="3461822"/>
            <a:ext cx="176772" cy="1767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4" name="椭圆 276"/>
          <p:cNvSpPr/>
          <p:nvPr>
            <p:custDataLst>
              <p:tags r:id="rId16"/>
            </p:custDataLst>
          </p:nvPr>
        </p:nvSpPr>
        <p:spPr>
          <a:xfrm flipV="1">
            <a:off x="7094883" y="3504763"/>
            <a:ext cx="91591" cy="9158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6" name="椭圆 277"/>
          <p:cNvSpPr/>
          <p:nvPr>
            <p:custDataLst>
              <p:tags r:id="rId17"/>
            </p:custDataLst>
          </p:nvPr>
        </p:nvSpPr>
        <p:spPr>
          <a:xfrm flipV="1">
            <a:off x="3736205" y="4331881"/>
            <a:ext cx="106415" cy="10641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789717" y="4448153"/>
            <a:ext cx="0" cy="112503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9"/>
          <p:cNvSpPr/>
          <p:nvPr>
            <p:custDataLst>
              <p:tags r:id="rId19"/>
            </p:custDataLst>
          </p:nvPr>
        </p:nvSpPr>
        <p:spPr>
          <a:xfrm flipV="1">
            <a:off x="8558855" y="4570371"/>
            <a:ext cx="266903" cy="26689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90982" y="4866336"/>
            <a:ext cx="0" cy="41737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81"/>
          <p:cNvSpPr/>
          <p:nvPr>
            <p:custDataLst>
              <p:tags r:id="rId21"/>
            </p:custDataLst>
          </p:nvPr>
        </p:nvSpPr>
        <p:spPr>
          <a:xfrm flipV="1">
            <a:off x="4939885" y="4885494"/>
            <a:ext cx="330608" cy="33059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2402" y="5268664"/>
            <a:ext cx="0" cy="7303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2" name="图形 15"/>
          <p:cNvSpPr/>
          <p:nvPr>
            <p:custDataLst>
              <p:tags r:id="rId23"/>
            </p:custDataLst>
          </p:nvPr>
        </p:nvSpPr>
        <p:spPr>
          <a:xfrm>
            <a:off x="5007931" y="4956183"/>
            <a:ext cx="189042" cy="184202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19"/>
          <p:cNvSpPr/>
          <p:nvPr>
            <p:custDataLst>
              <p:tags r:id="rId24"/>
            </p:custDataLst>
          </p:nvPr>
        </p:nvSpPr>
        <p:spPr>
          <a:xfrm>
            <a:off x="8627561" y="4645023"/>
            <a:ext cx="129466" cy="11658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图形 27"/>
          <p:cNvSpPr/>
          <p:nvPr>
            <p:custDataLst>
              <p:tags r:id="rId25"/>
            </p:custDataLst>
          </p:nvPr>
        </p:nvSpPr>
        <p:spPr>
          <a:xfrm>
            <a:off x="4094931" y="3667280"/>
            <a:ext cx="183085" cy="14081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任意多边形: 形状 286"/>
          <p:cNvSpPr/>
          <p:nvPr>
            <p:custDataLst>
              <p:tags r:id="rId26"/>
            </p:custDataLst>
          </p:nvPr>
        </p:nvSpPr>
        <p:spPr>
          <a:xfrm>
            <a:off x="5416865" y="3615750"/>
            <a:ext cx="1357717" cy="135772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0" name="正文"/>
          <p:cNvSpPr txBox="1"/>
          <p:nvPr>
            <p:custDataLst>
              <p:tags r:id="rId27"/>
            </p:custDataLst>
          </p:nvPr>
        </p:nvSpPr>
        <p:spPr>
          <a:xfrm>
            <a:off x="551935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付费会员模式：用户支付会员费，享受更多优质内容和服务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8"/>
            </p:custDataLst>
          </p:nvPr>
        </p:nvSpPr>
        <p:spPr>
          <a:xfrm>
            <a:off x="9458642" y="3689081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跨界合作模式：与其他行业合作，共同开发新产品或服务，实现共赢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29"/>
            </p:custDataLst>
          </p:nvPr>
        </p:nvSpPr>
        <p:spPr>
          <a:xfrm>
            <a:off x="7077046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增值服务模式：提供一些额外的付费服务，如游戏道具、皮肤等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30"/>
            </p:custDataLst>
          </p:nvPr>
        </p:nvSpPr>
        <p:spPr>
          <a:xfrm>
            <a:off x="2933531" y="1542672"/>
            <a:ext cx="2181496" cy="81764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广告模式：通过展示广告获取收入，广告形式多样，包括视频广告、弹窗广告等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在线娱乐产业的竞争格局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平台竞争激烈</a:t>
            </a:r>
            <a:endParaRPr lang="zh-CN" altLang="en-US"/>
          </a:p>
        </p:txBody>
      </p:sp>
      <p:sp>
        <p:nvSpPr>
          <p:cNvPr id="10493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各大平台纷纷推出新游戏、新节目，争夺市场份额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平台之间进行价格战，降低会员费用，吸引用户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平台通过收购、合并等方式扩大规模，提高竞争力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平台与内容创作者合作，提供独家内容，增强用户粘性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内容创作者崛起</a:t>
            </a:r>
            <a:endParaRPr lang="zh-CN" altLang="en-US"/>
          </a:p>
        </p:txBody>
      </p:sp>
      <p:sp>
        <p:nvSpPr>
          <p:cNvPr id="10494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内容创作者成为在线娱乐产业的核心力量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内容创作者通过创作优质内容吸引大量用户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内容创作者与平台合作，实现共赢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44"/>
          <p:cNvSpPr/>
          <p:nvPr>
            <p:custDataLst>
              <p:tags r:id="rId10"/>
            </p:custDataLst>
          </p:nvPr>
        </p:nvSpPr>
        <p:spPr>
          <a:xfrm>
            <a:off x="6481974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内容创作者的创新能力和市场竞争力不断提升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跨界合作成为新常态</a:t>
            </a:r>
            <a:endParaRPr lang="zh-CN" altLang="en-US"/>
          </a:p>
        </p:txBody>
      </p:sp>
      <p:sp>
        <p:nvSpPr>
          <p:cNvPr id="1049464" name="弧形 58"/>
          <p:cNvSpPr/>
          <p:nvPr>
            <p:custDataLst>
              <p:tags r:id="rId2"/>
            </p:custDataLst>
          </p:nvPr>
        </p:nvSpPr>
        <p:spPr>
          <a:xfrm>
            <a:off x="8132566" y="2017251"/>
            <a:ext cx="3508310" cy="350831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弧形 57"/>
          <p:cNvSpPr/>
          <p:nvPr>
            <p:custDataLst>
              <p:tags r:id="rId3"/>
            </p:custDataLst>
          </p:nvPr>
        </p:nvSpPr>
        <p:spPr>
          <a:xfrm>
            <a:off x="551935" y="2017251"/>
            <a:ext cx="3508310" cy="350831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椭圆 22"/>
          <p:cNvSpPr/>
          <p:nvPr>
            <p:custDataLst>
              <p:tags r:id="rId4"/>
            </p:custDataLst>
          </p:nvPr>
        </p:nvSpPr>
        <p:spPr>
          <a:xfrm>
            <a:off x="847744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23"/>
          <p:cNvSpPr/>
          <p:nvPr>
            <p:custDataLst>
              <p:tags r:id="rId5"/>
            </p:custDataLst>
          </p:nvPr>
        </p:nvSpPr>
        <p:spPr>
          <a:xfrm>
            <a:off x="8867796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正文"/>
          <p:cNvSpPr txBox="1"/>
          <p:nvPr>
            <p:custDataLst>
              <p:tags r:id="rId6"/>
            </p:custDataLst>
          </p:nvPr>
        </p:nvSpPr>
        <p:spPr>
          <a:xfrm>
            <a:off x="893506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成功案例：某游戏公司与电影公司合作，共同开发一款电影主题游戏，获得巨大成功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74" name="椭圆 24"/>
          <p:cNvSpPr/>
          <p:nvPr>
            <p:custDataLst>
              <p:tags r:id="rId7"/>
            </p:custDataLst>
          </p:nvPr>
        </p:nvSpPr>
        <p:spPr>
          <a:xfrm>
            <a:off x="6018782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椭圆 25"/>
          <p:cNvSpPr/>
          <p:nvPr>
            <p:custDataLst>
              <p:tags r:id="rId8"/>
            </p:custDataLst>
          </p:nvPr>
        </p:nvSpPr>
        <p:spPr>
          <a:xfrm>
            <a:off x="640818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正文"/>
          <p:cNvSpPr txBox="1"/>
          <p:nvPr>
            <p:custDataLst>
              <p:tags r:id="rId9"/>
            </p:custDataLst>
          </p:nvPr>
        </p:nvSpPr>
        <p:spPr>
          <a:xfrm>
            <a:off x="647640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合作优势：降低成本、提高效率、扩大市场份额、增强竞争力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椭圆 7"/>
          <p:cNvSpPr/>
          <p:nvPr>
            <p:custDataLst>
              <p:tags r:id="rId10"/>
            </p:custDataLst>
          </p:nvPr>
        </p:nvSpPr>
        <p:spPr>
          <a:xfrm>
            <a:off x="3560122" y="2295804"/>
            <a:ext cx="2950392" cy="2950392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椭圆 9"/>
          <p:cNvSpPr/>
          <p:nvPr>
            <p:custDataLst>
              <p:tags r:id="rId11"/>
            </p:custDataLst>
          </p:nvPr>
        </p:nvSpPr>
        <p:spPr>
          <a:xfrm>
            <a:off x="394952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12"/>
            </p:custDataLst>
          </p:nvPr>
        </p:nvSpPr>
        <p:spPr>
          <a:xfrm>
            <a:off x="4017746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合作方式：共同开发新产品、共享资源、联合推广等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6" name="椭圆 5"/>
          <p:cNvSpPr/>
          <p:nvPr>
            <p:custDataLst>
              <p:tags r:id="rId13"/>
            </p:custDataLst>
          </p:nvPr>
        </p:nvSpPr>
        <p:spPr>
          <a:xfrm>
            <a:off x="821961" y="2295804"/>
            <a:ext cx="2950392" cy="2950392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椭圆 4"/>
          <p:cNvSpPr/>
          <p:nvPr>
            <p:custDataLst>
              <p:tags r:id="rId14"/>
            </p:custDataLst>
          </p:nvPr>
        </p:nvSpPr>
        <p:spPr>
          <a:xfrm>
            <a:off x="1211368" y="2354547"/>
            <a:ext cx="398296" cy="3982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正文"/>
          <p:cNvSpPr txBox="1"/>
          <p:nvPr>
            <p:custDataLst>
              <p:tags r:id="rId15"/>
            </p:custDataLst>
          </p:nvPr>
        </p:nvSpPr>
        <p:spPr>
          <a:xfrm>
            <a:off x="1279585" y="3147571"/>
            <a:ext cx="2034968" cy="139975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跨界合作：不同行业之间的合作，如游戏与电影、音乐与动漫等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https://d.book118.com/505242012140011043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5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20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+中文标题</vt:lpstr>
      <vt:lpstr>Office Theme</vt:lpstr>
      <vt:lpstr>2024年在线娱乐产业持续火爆</vt:lpstr>
      <vt:lpstr>目录</vt:lpstr>
      <vt:lpstr>添加章节标题</vt:lpstr>
      <vt:lpstr>在线娱乐产业的发展趋势</vt:lpstr>
      <vt:lpstr>用户规模持续扩大</vt:lpstr>
      <vt:lpstr>内容创新不断涌现</vt:lpstr>
      <vt:lpstr>技术进步推动产业升级</vt:lpstr>
      <vt:lpstr>商业模式多元化发展</vt:lpstr>
      <vt:lpstr>在线娱乐产业的竞争格局</vt:lpstr>
      <vt:lpstr>平台竞争激烈</vt:lpstr>
      <vt:lpstr>内容创作者崛起</vt:lpstr>
      <vt:lpstr>跨界合作成为新常态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2024-09-05T06:45:43.948</cp:lastPrinted>
  <dcterms:created xsi:type="dcterms:W3CDTF">2024-09-04T22:45:43Z</dcterms:created>
  <dcterms:modified xsi:type="dcterms:W3CDTF">2024-09-04T22:45:46Z</dcterms:modified>
</cp:coreProperties>
</file>