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7556500" cy="106934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62103-6F63-47CF-B7A6-3FEB7BBC7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FF1DD-BBEA-4FAB-98A4-5E904D07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4BE04-A06E-4129-8876-4D09EAC27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6A990-FABE-43FE-9DDC-DAA7366A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6F740-83D4-4B86-8CCC-4636BB043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DCC1D6-D159-4ABF-9172-87716A498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5CD03-28A7-4B1E-BA04-389BCE0D5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BB8A4-72B9-4637-A246-05DABDC7F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C3BD8-9138-4551-A934-00AAC463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BE3B5-F878-4289-9748-B8499A5CF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C6DC7-2FDE-4419-AED0-A8DAC4D3C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6737" y="3314954"/>
            <a:ext cx="6423025" cy="2245613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3475" y="5988304"/>
            <a:ext cx="5289549" cy="267335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11/7/2016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‹#›</a:t>
            </a:fld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139700" y="190501"/>
            <a:ext cx="7277100" cy="10299698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6121400" y="419101"/>
            <a:ext cx="1155698" cy="6857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/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11/7/2016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‹#›</a:t>
            </a:fld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7825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1597" y="2459482"/>
            <a:ext cx="3287077" cy="7057644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11/7/2016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‹#›</a:t>
            </a:fld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11/7/2016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‹#›</a:t>
            </a:fld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11/7/2016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‹#›</a:t>
            </a:fld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 flipH="1">
            <a:off x="1606550" y="514350"/>
            <a:ext cx="0" cy="0"/>
          </a:xfrm>
          <a:custGeom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12702">
            <a:solidFill>
              <a:srgbClr val="4A7EBB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1606550" y="514350"/>
            <a:ext cx="1" cy="797515"/>
          </a:xfrm>
          <a:custGeom>
            <a:rect l="l" t="t" r="r" b="b"/>
            <a:pathLst>
              <a:path w="1" h="797515">
                <a:moveTo>
                  <a:pt x="0" y="0"/>
                </a:moveTo>
                <a:lnTo>
                  <a:pt x="1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bk object 18"/>
          <p:cNvSpPr/>
          <p:nvPr/>
        </p:nvSpPr>
        <p:spPr>
          <a:xfrm flipH="1">
            <a:off x="1606550" y="514350"/>
            <a:ext cx="0" cy="0"/>
          </a:xfrm>
          <a:custGeom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12702">
            <a:solidFill>
              <a:srgbClr val="4A7EBB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1606550" y="514350"/>
            <a:ext cx="1" cy="797515"/>
          </a:xfrm>
          <a:custGeom>
            <a:rect l="l" t="t" r="r" b="b"/>
            <a:pathLst>
              <a:path w="1" h="797515">
                <a:moveTo>
                  <a:pt x="0" y="0"/>
                </a:moveTo>
                <a:lnTo>
                  <a:pt x="1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139700" y="190500"/>
            <a:ext cx="1031846" cy="1371601"/>
          </a:xfrm>
          <a:custGeom>
            <a:rect l="l" t="t" r="r" b="b"/>
            <a:pathLst>
              <a:path w="1031846" h="1371601">
                <a:moveTo>
                  <a:pt x="1031846" y="0"/>
                </a:moveTo>
                <a:lnTo>
                  <a:pt x="0" y="0"/>
                </a:lnTo>
                <a:lnTo>
                  <a:pt x="0" y="1371601"/>
                </a:lnTo>
                <a:lnTo>
                  <a:pt x="103184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139700" y="190500"/>
            <a:ext cx="1367418" cy="1028699"/>
          </a:xfrm>
          <a:custGeom>
            <a:rect l="l" t="t" r="r" b="b"/>
            <a:pathLst>
              <a:path w="1367418" h="1028699">
                <a:moveTo>
                  <a:pt x="1367418" y="0"/>
                </a:moveTo>
                <a:lnTo>
                  <a:pt x="0" y="0"/>
                </a:lnTo>
                <a:lnTo>
                  <a:pt x="0" y="1028699"/>
                </a:lnTo>
                <a:lnTo>
                  <a:pt x="136741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bk object 22"/>
          <p:cNvSpPr/>
          <p:nvPr/>
        </p:nvSpPr>
        <p:spPr>
          <a:xfrm flipH="1">
            <a:off x="1606550" y="514350"/>
            <a:ext cx="0" cy="0"/>
          </a:xfrm>
          <a:custGeom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12702">
            <a:solidFill>
              <a:srgbClr val="4A7EBB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01533" y="3845729"/>
            <a:ext cx="6153432" cy="454045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825" y="2459482"/>
            <a:ext cx="6800849" cy="7057644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9210" y="9944862"/>
            <a:ext cx="2418079" cy="53467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825" y="9944862"/>
            <a:ext cx="1737995" cy="53467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11/7/2016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52194" y="10270083"/>
            <a:ext cx="203200" cy="164887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‹#›</a:t>
            </a:fld>
            <a:endParaRPr sz="1000">
              <a:latin typeface="Microsoft YaHei UI"/>
              <a:cs typeface="Microsoft YaHei U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40141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12700">
              <a:lnSpc>
                <a:spcPct val="100000"/>
              </a:lnSpc>
            </a:pPr>
            <a:r>
              <a:rPr sz="2900" b="1" spc="110">
                <a:solidFill>
                  <a:srgbClr val="EDB023"/>
                </a:solidFill>
                <a:latin typeface="Microsoft YaHei UI"/>
                <a:cs typeface="Microsoft YaHei UI"/>
              </a:rPr>
              <a:t>结合用户研究看“糖尿病+互联网〞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53933" y="4772968"/>
            <a:ext cx="6210300" cy="3632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300" b="1" spc="-10">
                <a:solidFill>
                  <a:srgbClr val="EDB023"/>
                </a:solidFill>
                <a:latin typeface="Microsoft YaHei UI"/>
                <a:cs typeface="Microsoft YaHei UI"/>
              </a:rPr>
              <a:t>——</a:t>
            </a:r>
            <a:r>
              <a:rPr sz="2300" b="1" spc="-25">
                <a:solidFill>
                  <a:srgbClr val="EDB023"/>
                </a:solidFill>
                <a:latin typeface="Microsoft YaHei UI"/>
                <a:cs typeface="Microsoft YaHei UI"/>
              </a:rPr>
              <a:t>互联网慢病行业之糖尿病行业深度研究报告</a:t>
            </a:r>
            <a:endParaRPr sz="23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860349" y="962283"/>
            <a:ext cx="1937385" cy="3632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2300" b="1" spc="-25">
                <a:solidFill>
                  <a:srgbClr val="0076D0"/>
                </a:solidFill>
                <a:latin typeface="Microsoft YaHei UI"/>
                <a:cs typeface="Microsoft YaHei UI"/>
              </a:rPr>
              <a:t>目</a:t>
            </a:r>
            <a:r>
              <a:rPr sz="2300" b="1" spc="10">
                <a:solidFill>
                  <a:srgbClr val="0076D0"/>
                </a:solidFill>
                <a:latin typeface="Microsoft YaHei UI"/>
                <a:cs typeface="Microsoft YaHei UI"/>
              </a:rPr>
              <a:t> </a:t>
            </a:r>
            <a:r>
              <a:rPr sz="2300" b="1" spc="-25">
                <a:solidFill>
                  <a:srgbClr val="0076D0"/>
                </a:solidFill>
                <a:latin typeface="Microsoft YaHei UI"/>
                <a:cs typeface="Microsoft YaHei UI"/>
              </a:rPr>
              <a:t>录</a:t>
            </a:r>
            <a:r>
              <a:rPr sz="2300" b="1" spc="10">
                <a:solidFill>
                  <a:srgbClr val="0076D0"/>
                </a:solidFill>
                <a:latin typeface="Microsoft YaHei UI"/>
                <a:cs typeface="Microsoft YaHei UI"/>
              </a:rPr>
              <a:t> </a:t>
            </a:r>
            <a:r>
              <a:rPr sz="2300" spc="-60">
                <a:solidFill>
                  <a:srgbClr val="0076D0"/>
                </a:solidFill>
                <a:latin typeface="Microsoft YaHei UI"/>
                <a:cs typeface="Microsoft YaHei UI"/>
              </a:rPr>
              <a:t>C</a:t>
            </a:r>
            <a:r>
              <a:rPr sz="2300" spc="5">
                <a:solidFill>
                  <a:srgbClr val="0076D0"/>
                </a:solidFill>
                <a:latin typeface="Arial"/>
                <a:cs typeface="Arial"/>
              </a:rPr>
              <a:t>on</a:t>
            </a:r>
            <a:r>
              <a:rPr sz="2300" spc="-50">
                <a:solidFill>
                  <a:srgbClr val="0076D0"/>
                </a:solidFill>
                <a:latin typeface="Arial"/>
                <a:cs typeface="Arial"/>
              </a:rPr>
              <a:t>t</a:t>
            </a:r>
            <a:r>
              <a:rPr sz="2300" spc="5">
                <a:solidFill>
                  <a:srgbClr val="0076D0"/>
                </a:solidFill>
                <a:latin typeface="Arial"/>
                <a:cs typeface="Arial"/>
              </a:rPr>
              <a:t>en</a:t>
            </a:r>
            <a:r>
              <a:rPr sz="2300" spc="-50">
                <a:solidFill>
                  <a:srgbClr val="0076D0"/>
                </a:solidFill>
                <a:latin typeface="Arial"/>
                <a:cs typeface="Arial"/>
              </a:rPr>
              <a:t>t</a:t>
            </a:r>
            <a:r>
              <a:rPr sz="2300" spc="-15">
                <a:solidFill>
                  <a:srgbClr val="0076D0"/>
                </a:solidFill>
                <a:latin typeface="Arial"/>
                <a:cs typeface="Arial"/>
              </a:rPr>
              <a:t>s</a:t>
            </a:r>
            <a:endParaRPr sz="23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39799" y="1663700"/>
            <a:ext cx="5499100" cy="342900"/>
          </a:xfrm>
          <a:custGeom>
            <a:rect l="l" t="t" r="r" b="b"/>
            <a:pathLst>
              <a:path w="5499100" h="342900">
                <a:moveTo>
                  <a:pt x="0" y="0"/>
                </a:moveTo>
                <a:lnTo>
                  <a:pt x="5499100" y="0"/>
                </a:lnTo>
                <a:lnTo>
                  <a:pt x="5499100" y="342900"/>
                </a:lnTo>
                <a:lnTo>
                  <a:pt x="0" y="3429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39799" y="4064000"/>
            <a:ext cx="5511800" cy="304800"/>
          </a:xfrm>
          <a:custGeom>
            <a:rect l="l" t="t" r="r" b="b"/>
            <a:pathLst>
              <a:path w="5511800" h="304800">
                <a:moveTo>
                  <a:pt x="0" y="0"/>
                </a:moveTo>
                <a:lnTo>
                  <a:pt x="5511800" y="0"/>
                </a:lnTo>
                <a:lnTo>
                  <a:pt x="5511800" y="304800"/>
                </a:lnTo>
                <a:lnTo>
                  <a:pt x="0" y="3048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65200" y="5740400"/>
            <a:ext cx="5511799" cy="330200"/>
          </a:xfrm>
          <a:custGeom>
            <a:rect l="l" t="t" r="r" b="b"/>
            <a:pathLst>
              <a:path w="5511799" h="330200">
                <a:moveTo>
                  <a:pt x="0" y="0"/>
                </a:moveTo>
                <a:lnTo>
                  <a:pt x="5511799" y="0"/>
                </a:lnTo>
                <a:lnTo>
                  <a:pt x="5511799" y="330200"/>
                </a:lnTo>
                <a:lnTo>
                  <a:pt x="0" y="3302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65200" y="7607300"/>
            <a:ext cx="5511799" cy="342900"/>
          </a:xfrm>
          <a:custGeom>
            <a:rect l="l" t="t" r="r" b="b"/>
            <a:pathLst>
              <a:path w="5511799" h="342900">
                <a:moveTo>
                  <a:pt x="0" y="0"/>
                </a:moveTo>
                <a:lnTo>
                  <a:pt x="5511799" y="0"/>
                </a:lnTo>
                <a:lnTo>
                  <a:pt x="5511799" y="342900"/>
                </a:lnTo>
                <a:lnTo>
                  <a:pt x="0" y="3429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65200" y="9639300"/>
            <a:ext cx="5511799" cy="342899"/>
          </a:xfrm>
          <a:custGeom>
            <a:rect l="l" t="t" r="r" b="b"/>
            <a:pathLst>
              <a:path w="5511799" h="342899">
                <a:moveTo>
                  <a:pt x="0" y="0"/>
                </a:moveTo>
                <a:lnTo>
                  <a:pt x="5511799" y="0"/>
                </a:lnTo>
                <a:lnTo>
                  <a:pt x="5511799" y="342899"/>
                </a:lnTo>
                <a:lnTo>
                  <a:pt x="0" y="342899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996827" y="1709546"/>
            <a:ext cx="5067300" cy="82188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一、宏观环境研究</a:t>
            </a: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1.1  人口环境：高发性、年轻化、爆发式增长、城市农村各有特点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1.2  互联网环境：与糖尿病患者群体重合度提高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1.3  医疗环境：资源供给短缺缓解，但配置不均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1.4  政策环境：国家牵头引入互联网以提高资源配置合理性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1.5  市场需求：治疗方案标准化助力互联网糖尿病管理市场规模化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1.6  市场规模：“互联网+糖尿病〞潜在市场千亿级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1.7  资本趋势：预计资本活动由早期风投转向二级市场投资并购</a:t>
            </a: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二、国内外二级市场公司及互联网公司布局研究</a:t>
            </a: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2.1  国内上市公司布局：口服降糖药企缺席糖尿病移动管理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2.2  国外上市公司布局：器械及制药厂商布局各有侧重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2.3  互联网公司布局：器械、数据是重点，国内同时看重医生效劳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2.4  国内外布局梳理：自建及投资APP或为业绩成长带来积极影响</a:t>
            </a: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三、国内一级市场创业公司研究</a:t>
            </a: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3.1  APP图谱：自我管理、沟通管理到第三方效劳层层递进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3.2  国外APP开展趋势：纵深专业化，自我管理是重点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3.3  国内APP开展趋势：多功能综合化，重点探索医生、电商、保险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3.4  APP功能分析：数据、医生效劳提高粘性，营造效劳闭环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3.5  案例分析</a:t>
            </a: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四、国内“互联网+糖尿病〞市场用户研究</a:t>
            </a: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4.1  用户画像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4.2  用户偏好：选择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4.3  用户偏好：消费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4.4  用户偏好：使用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4.5  用户偏好：弃用</a:t>
            </a: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4.6  用户满意度</a:t>
            </a:r>
          </a:p>
          <a:p>
            <a:pPr marL="34925">
              <a:lnSpc>
                <a:spcPct val="100000"/>
              </a:lnSpc>
            </a:pPr>
            <a:endParaRPr sz="1500" spc="-1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34925">
              <a:lnSpc>
                <a:spcPct val="100000"/>
              </a:lnSpc>
            </a:pPr>
            <a:r>
              <a:rPr sz="1500" spc="-15">
                <a:solidFill>
                  <a:srgbClr val="FFFFFF"/>
                </a:solidFill>
                <a:latin typeface="Microsoft YaHei UI"/>
                <a:cs typeface="Microsoft YaHei UI"/>
              </a:rPr>
              <a:t>五、国内“互联网+糖尿病〞市场开展趋势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388101" y="622300"/>
            <a:ext cx="736599" cy="3937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899606" y="10270438"/>
            <a:ext cx="74930" cy="11874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700">
                <a:solidFill>
                  <a:srgbClr val="BFBFBF"/>
                </a:solidFill>
                <a:latin typeface="Arial"/>
                <a:cs typeface="Arial"/>
              </a:rPr>
              <a:t>3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14399" y="3810000"/>
            <a:ext cx="1574800" cy="342900"/>
          </a:xfrm>
          <a:custGeom>
            <a:rect l="l" t="t" r="r" b="b"/>
            <a:pathLst>
              <a:path w="1574800" h="342900">
                <a:moveTo>
                  <a:pt x="0" y="0"/>
                </a:moveTo>
                <a:lnTo>
                  <a:pt x="1574800" y="0"/>
                </a:lnTo>
                <a:lnTo>
                  <a:pt x="1574800" y="342900"/>
                </a:lnTo>
                <a:lnTo>
                  <a:pt x="0" y="3429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995286" y="3858406"/>
            <a:ext cx="6077585" cy="76644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700" spc="-55">
                <a:solidFill>
                  <a:srgbClr val="F2F2F2"/>
                </a:solidFill>
                <a:latin typeface="Microsoft YaHei UI"/>
                <a:cs typeface="Microsoft YaHei UI"/>
              </a:rPr>
              <a:t>C</a:t>
            </a:r>
            <a:r>
              <a:rPr sz="1700" spc="-30">
                <a:solidFill>
                  <a:srgbClr val="F2F2F2"/>
                </a:solidFill>
                <a:latin typeface="Microsoft YaHei UI"/>
                <a:cs typeface="Microsoft YaHei UI"/>
              </a:rPr>
              <a:t>H</a:t>
            </a:r>
            <a:r>
              <a:rPr sz="1700" spc="-15">
                <a:solidFill>
                  <a:srgbClr val="F2F2F2"/>
                </a:solidFill>
                <a:latin typeface="Microsoft YaHei UI"/>
                <a:cs typeface="Microsoft YaHei UI"/>
              </a:rPr>
              <a:t>A</a:t>
            </a:r>
            <a:r>
              <a:rPr sz="1700" spc="-60">
                <a:solidFill>
                  <a:srgbClr val="F2F2F2"/>
                </a:solidFill>
                <a:latin typeface="Microsoft YaHei UI"/>
                <a:cs typeface="Microsoft YaHei UI"/>
              </a:rPr>
              <a:t>P</a:t>
            </a:r>
            <a:r>
              <a:rPr sz="1700" spc="15">
                <a:solidFill>
                  <a:srgbClr val="F2F2F2"/>
                </a:solidFill>
                <a:latin typeface="Microsoft YaHei UI"/>
                <a:cs typeface="Microsoft YaHei UI"/>
              </a:rPr>
              <a:t>T</a:t>
            </a:r>
            <a:r>
              <a:rPr sz="1700" spc="-50">
                <a:solidFill>
                  <a:srgbClr val="F2F2F2"/>
                </a:solidFill>
                <a:latin typeface="Microsoft YaHei UI"/>
                <a:cs typeface="Microsoft YaHei UI"/>
              </a:rPr>
              <a:t>E</a:t>
            </a:r>
            <a:r>
              <a:rPr sz="1700" spc="-15">
                <a:solidFill>
                  <a:srgbClr val="F2F2F2"/>
                </a:solidFill>
                <a:latin typeface="Microsoft YaHei UI"/>
                <a:cs typeface="Microsoft YaHei UI"/>
              </a:rPr>
              <a:t>R</a:t>
            </a:r>
            <a:r>
              <a:rPr sz="1700" spc="185">
                <a:solidFill>
                  <a:srgbClr val="F2F2F2"/>
                </a:solidFill>
                <a:latin typeface="Microsoft YaHei UI"/>
                <a:cs typeface="Microsoft YaHei UI"/>
              </a:rPr>
              <a:t> </a:t>
            </a:r>
            <a:r>
              <a:rPr sz="1700" spc="-10">
                <a:solidFill>
                  <a:srgbClr val="F2F2F2"/>
                </a:solidFill>
                <a:latin typeface="Microsoft YaHei UI"/>
                <a:cs typeface="Microsoft YaHei UI"/>
              </a:rPr>
              <a:t>1</a:t>
            </a:r>
            <a:endParaRPr sz="1700">
              <a:latin typeface="Microsoft YaHei UI"/>
              <a:cs typeface="Microsoft YaHei UI"/>
            </a:endParaRPr>
          </a:p>
          <a:p>
            <a:pPr>
              <a:lnSpc>
                <a:spcPts val="1100"/>
              </a:lnSpc>
              <a:spcBef>
                <a:spcPts val="37"/>
              </a:spcBef>
            </a:pPr>
            <a:endParaRPr sz="1100"/>
          </a:p>
          <a:p>
            <a:pPr marL="12700">
              <a:lnSpc>
                <a:spcPct val="100000"/>
              </a:lnSpc>
              <a:tabLst>
                <a:tab pos="6064250"/>
              </a:tabLst>
            </a:pPr>
            <a:r>
              <a:rPr sz="2300" u="heavy" spc="-25">
                <a:solidFill>
                  <a:srgbClr val="0076D0"/>
                </a:solidFill>
                <a:latin typeface="Microsoft YaHei UI"/>
                <a:cs typeface="Microsoft YaHei UI"/>
              </a:rPr>
              <a:t>宏观环境研究</a:t>
            </a:r>
            <a:r>
              <a:rPr sz="2300" u="heavy" spc="915">
                <a:solidFill>
                  <a:srgbClr val="0076D0"/>
                </a:solidFill>
                <a:latin typeface="Microsoft YaHei UI"/>
                <a:cs typeface="Microsoft YaHei UI"/>
              </a:rPr>
              <a:t> 	</a:t>
            </a:r>
            <a:endParaRPr sz="23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922542" y="10248573"/>
            <a:ext cx="13843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1000" spc="25">
                <a:solidFill>
                  <a:srgbClr val="595959"/>
                </a:solidFill>
                <a:latin typeface="Microsoft YaHei UI"/>
                <a:cs typeface="Microsoft YaHei UI"/>
              </a:rPr>
              <a:t>D</a:t>
            </a:r>
            <a:r>
              <a:rPr sz="1000" spc="-45">
                <a:solidFill>
                  <a:srgbClr val="595959"/>
                </a:solidFill>
                <a:latin typeface="Microsoft YaHei UI"/>
                <a:cs typeface="Microsoft YaHei UI"/>
              </a:rPr>
              <a:t>F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36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研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究院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14749" y="5918468"/>
            <a:ext cx="4066989" cy="188453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905000" y="5773595"/>
            <a:ext cx="1003300" cy="322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4615" marR="55880" indent="0" algn="ctr">
              <a:lnSpc>
                <a:spcPts val="560"/>
              </a:lnSpc>
            </a:pPr>
            <a:r>
              <a:rPr sz="550" spc="180">
                <a:solidFill>
                  <a:srgbClr val="005AAA"/>
                </a:solidFill>
                <a:latin typeface="Arial"/>
                <a:cs typeface="Arial"/>
              </a:rPr>
              <a:t>North America and Caribbean</a:t>
            </a:r>
          </a:p>
          <a:p>
            <a:pPr marL="94615" marR="55880" indent="0" algn="ctr">
              <a:lnSpc>
                <a:spcPts val="560"/>
              </a:lnSpc>
            </a:pPr>
            <a:r>
              <a:rPr sz="550" spc="180">
                <a:solidFill>
                  <a:srgbClr val="005AAA"/>
                </a:solidFill>
                <a:latin typeface="Arial"/>
                <a:cs typeface="Arial"/>
              </a:rPr>
              <a:t>2021 44.3 million</a:t>
            </a:r>
          </a:p>
          <a:p>
            <a:pPr marL="94615" marR="55880" indent="0" algn="ctr">
              <a:lnSpc>
                <a:spcPts val="560"/>
              </a:lnSpc>
            </a:pPr>
            <a:r>
              <a:rPr sz="550" spc="180">
                <a:solidFill>
                  <a:srgbClr val="005AAA"/>
                </a:solidFill>
                <a:latin typeface="Arial"/>
                <a:cs typeface="Arial"/>
              </a:rPr>
              <a:t>2040 60.5 million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917700" y="7354138"/>
            <a:ext cx="990600" cy="3060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705" marR="89535" indent="0" algn="ctr">
              <a:lnSpc>
                <a:spcPct val="92800"/>
              </a:lnSpc>
            </a:pPr>
            <a:r>
              <a:rPr sz="550" spc="45">
                <a:solidFill>
                  <a:srgbClr val="7D2A2D"/>
                </a:solidFill>
                <a:latin typeface="Arial"/>
                <a:cs typeface="Arial"/>
              </a:rPr>
              <a:t>South and Central America 2021 29.6 million</a:t>
            </a:r>
          </a:p>
          <a:p>
            <a:pPr marL="179705" marR="89535" indent="0" algn="ctr">
              <a:lnSpc>
                <a:spcPct val="92800"/>
              </a:lnSpc>
            </a:pPr>
            <a:r>
              <a:rPr sz="550" spc="45">
                <a:solidFill>
                  <a:srgbClr val="7D2A2D"/>
                </a:solidFill>
                <a:latin typeface="Arial"/>
                <a:cs typeface="Arial"/>
              </a:rPr>
              <a:t>2040 48.8 million</a:t>
            </a:r>
          </a:p>
        </p:txBody>
      </p:sp>
      <p:sp>
        <p:nvSpPr>
          <p:cNvPr id="10" name="object 10"/>
          <p:cNvSpPr/>
          <p:nvPr/>
        </p:nvSpPr>
        <p:spPr>
          <a:xfrm>
            <a:off x="5397500" y="6781801"/>
            <a:ext cx="1155701" cy="342900"/>
          </a:xfrm>
          <a:custGeom>
            <a:rect l="l" t="t" r="r" b="b"/>
            <a:pathLst>
              <a:path w="1155701" h="342900">
                <a:moveTo>
                  <a:pt x="0" y="0"/>
                </a:moveTo>
                <a:lnTo>
                  <a:pt x="1155701" y="0"/>
                </a:lnTo>
                <a:lnTo>
                  <a:pt x="1155701" y="342900"/>
                </a:lnTo>
                <a:lnTo>
                  <a:pt x="0" y="3429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917700" y="7302500"/>
            <a:ext cx="990600" cy="355600"/>
          </a:xfrm>
          <a:custGeom>
            <a:rect l="l" t="t" r="r" b="b"/>
            <a:pathLst>
              <a:path w="990600" h="355600">
                <a:moveTo>
                  <a:pt x="0" y="0"/>
                </a:moveTo>
                <a:lnTo>
                  <a:pt x="990600" y="0"/>
                </a:lnTo>
                <a:lnTo>
                  <a:pt x="990600" y="355600"/>
                </a:lnTo>
                <a:lnTo>
                  <a:pt x="0" y="355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905000" y="5753100"/>
            <a:ext cx="1003300" cy="342900"/>
          </a:xfrm>
          <a:custGeom>
            <a:rect l="l" t="t" r="r" b="b"/>
            <a:pathLst>
              <a:path w="1003300" h="342900">
                <a:moveTo>
                  <a:pt x="0" y="0"/>
                </a:moveTo>
                <a:lnTo>
                  <a:pt x="1003300" y="0"/>
                </a:lnTo>
                <a:lnTo>
                  <a:pt x="1003300" y="342900"/>
                </a:lnTo>
                <a:lnTo>
                  <a:pt x="0" y="3429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733800" y="6019800"/>
            <a:ext cx="508000" cy="241300"/>
          </a:xfrm>
          <a:custGeom>
            <a:rect l="l" t="t" r="r" b="b"/>
            <a:pathLst>
              <a:path w="508000" h="241300">
                <a:moveTo>
                  <a:pt x="467789" y="0"/>
                </a:moveTo>
                <a:lnTo>
                  <a:pt x="33258" y="598"/>
                </a:lnTo>
                <a:lnTo>
                  <a:pt x="2539" y="26119"/>
                </a:lnTo>
                <a:lnTo>
                  <a:pt x="0" y="40217"/>
                </a:lnTo>
                <a:lnTo>
                  <a:pt x="598" y="208035"/>
                </a:lnTo>
                <a:lnTo>
                  <a:pt x="5387" y="221205"/>
                </a:lnTo>
                <a:lnTo>
                  <a:pt x="14200" y="231754"/>
                </a:lnTo>
                <a:lnTo>
                  <a:pt x="26115" y="238759"/>
                </a:lnTo>
                <a:lnTo>
                  <a:pt x="40210" y="241300"/>
                </a:lnTo>
                <a:lnTo>
                  <a:pt x="474741" y="240701"/>
                </a:lnTo>
                <a:lnTo>
                  <a:pt x="487909" y="235911"/>
                </a:lnTo>
                <a:lnTo>
                  <a:pt x="498456" y="227096"/>
                </a:lnTo>
                <a:lnTo>
                  <a:pt x="505460" y="215180"/>
                </a:lnTo>
                <a:lnTo>
                  <a:pt x="508000" y="201082"/>
                </a:lnTo>
                <a:lnTo>
                  <a:pt x="507401" y="33264"/>
                </a:lnTo>
                <a:lnTo>
                  <a:pt x="502612" y="20094"/>
                </a:lnTo>
                <a:lnTo>
                  <a:pt x="493799" y="9545"/>
                </a:lnTo>
                <a:lnTo>
                  <a:pt x="481884" y="2540"/>
                </a:lnTo>
                <a:lnTo>
                  <a:pt x="46778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733800" y="6019800"/>
            <a:ext cx="508000" cy="241299"/>
          </a:xfrm>
          <a:custGeom>
            <a:rect l="l" t="t" r="r" b="b"/>
            <a:pathLst>
              <a:path w="508000" h="241299">
                <a:moveTo>
                  <a:pt x="0" y="40217"/>
                </a:moveTo>
                <a:lnTo>
                  <a:pt x="20091" y="5388"/>
                </a:lnTo>
                <a:lnTo>
                  <a:pt x="467790" y="0"/>
                </a:lnTo>
                <a:lnTo>
                  <a:pt x="481885" y="2540"/>
                </a:lnTo>
                <a:lnTo>
                  <a:pt x="493800" y="9545"/>
                </a:lnTo>
                <a:lnTo>
                  <a:pt x="502613" y="20094"/>
                </a:lnTo>
                <a:lnTo>
                  <a:pt x="507402" y="33264"/>
                </a:lnTo>
                <a:lnTo>
                  <a:pt x="508000" y="201082"/>
                </a:lnTo>
                <a:lnTo>
                  <a:pt x="505461" y="215179"/>
                </a:lnTo>
                <a:lnTo>
                  <a:pt x="498456" y="227096"/>
                </a:lnTo>
                <a:lnTo>
                  <a:pt x="487909" y="235910"/>
                </a:lnTo>
                <a:lnTo>
                  <a:pt x="474741" y="240700"/>
                </a:lnTo>
                <a:lnTo>
                  <a:pt x="40210" y="241299"/>
                </a:lnTo>
                <a:lnTo>
                  <a:pt x="26115" y="238759"/>
                </a:lnTo>
                <a:lnTo>
                  <a:pt x="14200" y="231754"/>
                </a:lnTo>
                <a:lnTo>
                  <a:pt x="5387" y="221205"/>
                </a:lnTo>
                <a:lnTo>
                  <a:pt x="598" y="208035"/>
                </a:lnTo>
                <a:lnTo>
                  <a:pt x="0" y="40217"/>
                </a:lnTo>
                <a:close/>
              </a:path>
            </a:pathLst>
          </a:custGeom>
          <a:ln w="25403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997200" y="6692900"/>
            <a:ext cx="736600" cy="317500"/>
          </a:xfrm>
          <a:custGeom>
            <a:rect l="l" t="t" r="r" b="b"/>
            <a:pathLst>
              <a:path w="736600" h="317500">
                <a:moveTo>
                  <a:pt x="683690" y="0"/>
                </a:moveTo>
                <a:lnTo>
                  <a:pt x="40079" y="1566"/>
                </a:lnTo>
                <a:lnTo>
                  <a:pt x="7477" y="25779"/>
                </a:lnTo>
                <a:lnTo>
                  <a:pt x="0" y="52917"/>
                </a:lnTo>
                <a:lnTo>
                  <a:pt x="1566" y="277414"/>
                </a:lnTo>
                <a:lnTo>
                  <a:pt x="25775" y="310021"/>
                </a:lnTo>
                <a:lnTo>
                  <a:pt x="52908" y="317500"/>
                </a:lnTo>
                <a:lnTo>
                  <a:pt x="696520" y="315933"/>
                </a:lnTo>
                <a:lnTo>
                  <a:pt x="729122" y="291720"/>
                </a:lnTo>
                <a:lnTo>
                  <a:pt x="736600" y="264582"/>
                </a:lnTo>
                <a:lnTo>
                  <a:pt x="735033" y="40085"/>
                </a:lnTo>
                <a:lnTo>
                  <a:pt x="710824" y="7478"/>
                </a:lnTo>
                <a:lnTo>
                  <a:pt x="68369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997200" y="6692900"/>
            <a:ext cx="736599" cy="317500"/>
          </a:xfrm>
          <a:custGeom>
            <a:rect l="l" t="t" r="r" b="b"/>
            <a:pathLst>
              <a:path w="736599" h="317500">
                <a:moveTo>
                  <a:pt x="0" y="52917"/>
                </a:moveTo>
                <a:lnTo>
                  <a:pt x="16025" y="14977"/>
                </a:lnTo>
                <a:lnTo>
                  <a:pt x="683690" y="0"/>
                </a:lnTo>
                <a:lnTo>
                  <a:pt x="698001" y="1958"/>
                </a:lnTo>
                <a:lnTo>
                  <a:pt x="729872" y="27074"/>
                </a:lnTo>
                <a:lnTo>
                  <a:pt x="736599" y="264583"/>
                </a:lnTo>
                <a:lnTo>
                  <a:pt x="734641" y="278896"/>
                </a:lnTo>
                <a:lnTo>
                  <a:pt x="709529" y="310772"/>
                </a:lnTo>
                <a:lnTo>
                  <a:pt x="52908" y="317500"/>
                </a:lnTo>
                <a:lnTo>
                  <a:pt x="38597" y="315542"/>
                </a:lnTo>
                <a:lnTo>
                  <a:pt x="6727" y="290425"/>
                </a:lnTo>
                <a:lnTo>
                  <a:pt x="0" y="52917"/>
                </a:lnTo>
                <a:close/>
              </a:path>
            </a:pathLst>
          </a:custGeom>
          <a:ln w="25403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365500" y="7353300"/>
            <a:ext cx="635000" cy="444500"/>
          </a:xfrm>
          <a:custGeom>
            <a:rect l="l" t="t" r="r" b="b"/>
            <a:pathLst>
              <a:path w="635000" h="444500">
                <a:moveTo>
                  <a:pt x="560927" y="0"/>
                </a:moveTo>
                <a:lnTo>
                  <a:pt x="70388" y="90"/>
                </a:lnTo>
                <a:lnTo>
                  <a:pt x="30891" y="13884"/>
                </a:lnTo>
                <a:lnTo>
                  <a:pt x="5485" y="46053"/>
                </a:lnTo>
                <a:lnTo>
                  <a:pt x="0" y="74085"/>
                </a:lnTo>
                <a:lnTo>
                  <a:pt x="90" y="374100"/>
                </a:lnTo>
                <a:lnTo>
                  <a:pt x="13881" y="413603"/>
                </a:lnTo>
                <a:lnTo>
                  <a:pt x="46046" y="439013"/>
                </a:lnTo>
                <a:lnTo>
                  <a:pt x="74074" y="444500"/>
                </a:lnTo>
                <a:lnTo>
                  <a:pt x="564611" y="444409"/>
                </a:lnTo>
                <a:lnTo>
                  <a:pt x="604108" y="430616"/>
                </a:lnTo>
                <a:lnTo>
                  <a:pt x="629513" y="398446"/>
                </a:lnTo>
                <a:lnTo>
                  <a:pt x="635000" y="370414"/>
                </a:lnTo>
                <a:lnTo>
                  <a:pt x="634909" y="70400"/>
                </a:lnTo>
                <a:lnTo>
                  <a:pt x="621118" y="30896"/>
                </a:lnTo>
                <a:lnTo>
                  <a:pt x="588954" y="5486"/>
                </a:lnTo>
                <a:lnTo>
                  <a:pt x="5609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365500" y="7353300"/>
            <a:ext cx="634999" cy="444500"/>
          </a:xfrm>
          <a:custGeom>
            <a:rect l="l" t="t" r="r" b="b"/>
            <a:pathLst>
              <a:path w="634999" h="444500">
                <a:moveTo>
                  <a:pt x="0" y="74085"/>
                </a:moveTo>
                <a:lnTo>
                  <a:pt x="11936" y="33741"/>
                </a:lnTo>
                <a:lnTo>
                  <a:pt x="42853" y="6881"/>
                </a:lnTo>
                <a:lnTo>
                  <a:pt x="560926" y="0"/>
                </a:lnTo>
                <a:lnTo>
                  <a:pt x="575417" y="1417"/>
                </a:lnTo>
                <a:lnTo>
                  <a:pt x="612075" y="20498"/>
                </a:lnTo>
                <a:lnTo>
                  <a:pt x="632806" y="56119"/>
                </a:lnTo>
                <a:lnTo>
                  <a:pt x="634999" y="370415"/>
                </a:lnTo>
                <a:lnTo>
                  <a:pt x="633582" y="384908"/>
                </a:lnTo>
                <a:lnTo>
                  <a:pt x="614504" y="421572"/>
                </a:lnTo>
                <a:lnTo>
                  <a:pt x="578889" y="442306"/>
                </a:lnTo>
                <a:lnTo>
                  <a:pt x="74072" y="444500"/>
                </a:lnTo>
                <a:lnTo>
                  <a:pt x="59581" y="443083"/>
                </a:lnTo>
                <a:lnTo>
                  <a:pt x="22923" y="424001"/>
                </a:lnTo>
                <a:lnTo>
                  <a:pt x="2192" y="388380"/>
                </a:lnTo>
                <a:lnTo>
                  <a:pt x="0" y="74085"/>
                </a:lnTo>
                <a:close/>
              </a:path>
            </a:pathLst>
          </a:custGeom>
          <a:ln w="25402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3539440" y="7341606"/>
            <a:ext cx="303530" cy="1289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b="1" spc="-1139" baseline="6944">
                <a:solidFill>
                  <a:srgbClr val="5B2E8C"/>
                </a:solidFill>
                <a:latin typeface="Microsoft YaHei UI"/>
                <a:cs typeface="Microsoft YaHei UI"/>
              </a:rPr>
              <a:t>非</a:t>
            </a:r>
            <a:r>
              <a:rPr sz="550" spc="145">
                <a:solidFill>
                  <a:srgbClr val="63388C"/>
                </a:solidFill>
                <a:latin typeface="Arial"/>
                <a:cs typeface="Arial"/>
              </a:rPr>
              <a:t>A</a:t>
            </a:r>
            <a:r>
              <a:rPr sz="550" spc="70">
                <a:solidFill>
                  <a:srgbClr val="63388C"/>
                </a:solidFill>
                <a:latin typeface="Arial"/>
                <a:cs typeface="Arial"/>
              </a:rPr>
              <a:t>f</a:t>
            </a:r>
            <a:r>
              <a:rPr sz="1200" b="1" spc="-1155" baseline="6944">
                <a:solidFill>
                  <a:srgbClr val="5B2E8C"/>
                </a:solidFill>
                <a:latin typeface="Microsoft YaHei UI"/>
                <a:cs typeface="Microsoft YaHei UI"/>
              </a:rPr>
              <a:t>洲</a:t>
            </a:r>
            <a:r>
              <a:rPr sz="550" spc="130">
                <a:solidFill>
                  <a:srgbClr val="63388C"/>
                </a:solidFill>
                <a:latin typeface="Arial"/>
                <a:cs typeface="Arial"/>
              </a:rPr>
              <a:t>r</a:t>
            </a:r>
            <a:r>
              <a:rPr sz="550" spc="105">
                <a:solidFill>
                  <a:srgbClr val="63388C"/>
                </a:solidFill>
                <a:latin typeface="Arial"/>
                <a:cs typeface="Arial"/>
              </a:rPr>
              <a:t>i</a:t>
            </a:r>
            <a:r>
              <a:rPr sz="550" spc="110">
                <a:solidFill>
                  <a:srgbClr val="63388C"/>
                </a:solidFill>
                <a:latin typeface="Arial"/>
                <a:cs typeface="Arial"/>
              </a:rPr>
              <a:t>c</a:t>
            </a:r>
            <a:r>
              <a:rPr sz="550" spc="95">
                <a:solidFill>
                  <a:srgbClr val="63388C"/>
                </a:solidFill>
                <a:latin typeface="Arial"/>
                <a:cs typeface="Arial"/>
              </a:rPr>
              <a:t>a</a:t>
            </a:r>
            <a:endParaRPr sz="55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260040" y="7429949"/>
            <a:ext cx="774700" cy="1631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b="1" spc="0" baseline="-13888">
                <a:solidFill>
                  <a:srgbClr val="B3A2C7"/>
                </a:solidFill>
                <a:latin typeface="Microsoft YaHei UI"/>
                <a:cs typeface="Microsoft YaHei UI"/>
              </a:rPr>
              <a:t>202121551年4.21m.4il千lio万n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3346257" y="7533332"/>
            <a:ext cx="696595" cy="971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350" spc="60">
                <a:solidFill>
                  <a:srgbClr val="63388C"/>
                </a:solidFill>
                <a:latin typeface="Arial"/>
                <a:cs typeface="Arial"/>
              </a:rPr>
              <a:t>2</a:t>
            </a:r>
            <a:r>
              <a:rPr sz="350" spc="65">
                <a:solidFill>
                  <a:srgbClr val="63388C"/>
                </a:solidFill>
                <a:latin typeface="Arial"/>
                <a:cs typeface="Arial"/>
              </a:rPr>
              <a:t>04</a:t>
            </a:r>
            <a:r>
              <a:rPr sz="350" spc="50">
                <a:solidFill>
                  <a:srgbClr val="63388C"/>
                </a:solidFill>
                <a:latin typeface="Arial"/>
                <a:cs typeface="Arial"/>
              </a:rPr>
              <a:t>0</a:t>
            </a:r>
            <a:r>
              <a:rPr sz="350" spc="15">
                <a:solidFill>
                  <a:srgbClr val="63388C"/>
                </a:solidFill>
                <a:latin typeface="Arial"/>
                <a:cs typeface="Arial"/>
              </a:rPr>
              <a:t> </a:t>
            </a:r>
            <a:r>
              <a:rPr sz="550" spc="105">
                <a:solidFill>
                  <a:srgbClr val="63388C"/>
                </a:solidFill>
                <a:latin typeface="Arial"/>
                <a:cs typeface="Arial"/>
              </a:rPr>
              <a:t>3</a:t>
            </a:r>
            <a:r>
              <a:rPr sz="550" spc="100">
                <a:solidFill>
                  <a:srgbClr val="63388C"/>
                </a:solidFill>
                <a:latin typeface="Arial"/>
                <a:cs typeface="Arial"/>
              </a:rPr>
              <a:t>4</a:t>
            </a:r>
            <a:r>
              <a:rPr sz="550" spc="40">
                <a:solidFill>
                  <a:srgbClr val="63388C"/>
                </a:solidFill>
                <a:latin typeface="Arial"/>
                <a:cs typeface="Arial"/>
              </a:rPr>
              <a:t>.</a:t>
            </a:r>
            <a:r>
              <a:rPr sz="550" spc="114">
                <a:solidFill>
                  <a:srgbClr val="63388C"/>
                </a:solidFill>
                <a:latin typeface="Arial"/>
                <a:cs typeface="Arial"/>
              </a:rPr>
              <a:t>2</a:t>
            </a:r>
            <a:r>
              <a:rPr sz="550" spc="10">
                <a:solidFill>
                  <a:srgbClr val="63388C"/>
                </a:solidFill>
                <a:latin typeface="Arial"/>
                <a:cs typeface="Arial"/>
              </a:rPr>
              <a:t> </a:t>
            </a:r>
            <a:r>
              <a:rPr sz="550" spc="240">
                <a:solidFill>
                  <a:srgbClr val="63388C"/>
                </a:solidFill>
                <a:latin typeface="Arial"/>
                <a:cs typeface="Arial"/>
              </a:rPr>
              <a:t>m</a:t>
            </a:r>
            <a:r>
              <a:rPr sz="550" spc="105">
                <a:solidFill>
                  <a:srgbClr val="63388C"/>
                </a:solidFill>
                <a:latin typeface="Arial"/>
                <a:cs typeface="Arial"/>
              </a:rPr>
              <a:t>i</a:t>
            </a:r>
            <a:r>
              <a:rPr sz="550" spc="75">
                <a:solidFill>
                  <a:srgbClr val="63388C"/>
                </a:solidFill>
                <a:latin typeface="Arial"/>
                <a:cs typeface="Arial"/>
              </a:rPr>
              <a:t>l</a:t>
            </a:r>
            <a:r>
              <a:rPr sz="550" spc="80">
                <a:solidFill>
                  <a:srgbClr val="63388C"/>
                </a:solidFill>
                <a:latin typeface="Arial"/>
                <a:cs typeface="Arial"/>
              </a:rPr>
              <a:t>l</a:t>
            </a:r>
            <a:r>
              <a:rPr sz="550" spc="105">
                <a:solidFill>
                  <a:srgbClr val="63388C"/>
                </a:solidFill>
                <a:latin typeface="Arial"/>
                <a:cs typeface="Arial"/>
              </a:rPr>
              <a:t>i</a:t>
            </a:r>
            <a:r>
              <a:rPr sz="550" spc="120">
                <a:solidFill>
                  <a:srgbClr val="63388C"/>
                </a:solidFill>
                <a:latin typeface="Arial"/>
                <a:cs typeface="Arial"/>
              </a:rPr>
              <a:t>o</a:t>
            </a:r>
            <a:r>
              <a:rPr sz="550" spc="190">
                <a:solidFill>
                  <a:srgbClr val="63388C"/>
                </a:solidFill>
                <a:latin typeface="Arial"/>
                <a:cs typeface="Arial"/>
              </a:rPr>
              <a:t>n</a:t>
            </a:r>
            <a:endParaRPr sz="55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588642" y="7117270"/>
            <a:ext cx="495934" cy="971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550" spc="45">
                <a:solidFill>
                  <a:srgbClr val="8CA532"/>
                </a:solidFill>
                <a:latin typeface="Arial"/>
                <a:cs typeface="Arial"/>
              </a:rPr>
              <a:t>S</a:t>
            </a:r>
            <a:r>
              <a:rPr sz="550" spc="120">
                <a:solidFill>
                  <a:srgbClr val="8CA532"/>
                </a:solidFill>
                <a:latin typeface="Arial"/>
                <a:cs typeface="Arial"/>
              </a:rPr>
              <a:t>o</a:t>
            </a:r>
            <a:r>
              <a:rPr sz="550" spc="150">
                <a:solidFill>
                  <a:srgbClr val="8CA532"/>
                </a:solidFill>
                <a:latin typeface="Arial"/>
                <a:cs typeface="Arial"/>
              </a:rPr>
              <a:t>u</a:t>
            </a:r>
            <a:r>
              <a:rPr sz="550" spc="105">
                <a:solidFill>
                  <a:srgbClr val="8CA532"/>
                </a:solidFill>
                <a:latin typeface="Arial"/>
                <a:cs typeface="Arial"/>
              </a:rPr>
              <a:t>t</a:t>
            </a:r>
            <a:r>
              <a:rPr sz="550" spc="180">
                <a:solidFill>
                  <a:srgbClr val="8CA532"/>
                </a:solidFill>
                <a:latin typeface="Arial"/>
                <a:cs typeface="Arial"/>
              </a:rPr>
              <a:t>h</a:t>
            </a:r>
            <a:r>
              <a:rPr sz="550" spc="10">
                <a:solidFill>
                  <a:srgbClr val="8CA532"/>
                </a:solidFill>
                <a:latin typeface="Arial"/>
                <a:cs typeface="Arial"/>
              </a:rPr>
              <a:t> </a:t>
            </a:r>
            <a:r>
              <a:rPr sz="550" spc="75">
                <a:solidFill>
                  <a:srgbClr val="8CA532"/>
                </a:solidFill>
                <a:latin typeface="Arial"/>
                <a:cs typeface="Arial"/>
              </a:rPr>
              <a:t>E</a:t>
            </a:r>
            <a:r>
              <a:rPr sz="550" spc="90">
                <a:solidFill>
                  <a:srgbClr val="8CA532"/>
                </a:solidFill>
                <a:latin typeface="Arial"/>
                <a:cs typeface="Arial"/>
              </a:rPr>
              <a:t>a</a:t>
            </a:r>
            <a:r>
              <a:rPr sz="550" spc="60">
                <a:solidFill>
                  <a:srgbClr val="8CA532"/>
                </a:solidFill>
                <a:latin typeface="Arial"/>
                <a:cs typeface="Arial"/>
              </a:rPr>
              <a:t>s</a:t>
            </a:r>
            <a:r>
              <a:rPr sz="550" spc="114">
                <a:solidFill>
                  <a:srgbClr val="8CA532"/>
                </a:solidFill>
                <a:latin typeface="Arial"/>
                <a:cs typeface="Arial"/>
              </a:rPr>
              <a:t>t</a:t>
            </a:r>
            <a:endParaRPr sz="55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4508500" y="7099300"/>
            <a:ext cx="749299" cy="431800"/>
          </a:xfrm>
          <a:custGeom>
            <a:rect l="l" t="t" r="r" b="b"/>
            <a:pathLst>
              <a:path w="749299" h="431800">
                <a:moveTo>
                  <a:pt x="677342" y="0"/>
                </a:moveTo>
                <a:lnTo>
                  <a:pt x="71756" y="0"/>
                </a:lnTo>
                <a:lnTo>
                  <a:pt x="31628" y="12356"/>
                </a:lnTo>
                <a:lnTo>
                  <a:pt x="5636" y="43998"/>
                </a:lnTo>
                <a:lnTo>
                  <a:pt x="0" y="360031"/>
                </a:lnTo>
                <a:lnTo>
                  <a:pt x="1495" y="374500"/>
                </a:lnTo>
                <a:lnTo>
                  <a:pt x="21140" y="410786"/>
                </a:lnTo>
                <a:lnTo>
                  <a:pt x="57478" y="430342"/>
                </a:lnTo>
                <a:lnTo>
                  <a:pt x="71956" y="431800"/>
                </a:lnTo>
                <a:lnTo>
                  <a:pt x="677542" y="431799"/>
                </a:lnTo>
                <a:lnTo>
                  <a:pt x="717670" y="419443"/>
                </a:lnTo>
                <a:lnTo>
                  <a:pt x="743663" y="387801"/>
                </a:lnTo>
                <a:lnTo>
                  <a:pt x="749299" y="71768"/>
                </a:lnTo>
                <a:lnTo>
                  <a:pt x="747803" y="57299"/>
                </a:lnTo>
                <a:lnTo>
                  <a:pt x="728158" y="21013"/>
                </a:lnTo>
                <a:lnTo>
                  <a:pt x="691821" y="1457"/>
                </a:lnTo>
                <a:lnTo>
                  <a:pt x="67734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508500" y="7099300"/>
            <a:ext cx="749299" cy="431799"/>
          </a:xfrm>
          <a:custGeom>
            <a:rect l="l" t="t" r="r" b="b"/>
            <a:pathLst>
              <a:path w="749299" h="431799">
                <a:moveTo>
                  <a:pt x="0" y="71968"/>
                </a:moveTo>
                <a:lnTo>
                  <a:pt x="12250" y="31787"/>
                </a:lnTo>
                <a:lnTo>
                  <a:pt x="43818" y="5710"/>
                </a:lnTo>
                <a:lnTo>
                  <a:pt x="677343" y="0"/>
                </a:lnTo>
                <a:lnTo>
                  <a:pt x="691821" y="1457"/>
                </a:lnTo>
                <a:lnTo>
                  <a:pt x="728158" y="21013"/>
                </a:lnTo>
                <a:lnTo>
                  <a:pt x="747803" y="57299"/>
                </a:lnTo>
                <a:lnTo>
                  <a:pt x="749299" y="359831"/>
                </a:lnTo>
                <a:lnTo>
                  <a:pt x="747842" y="374312"/>
                </a:lnTo>
                <a:lnTo>
                  <a:pt x="728288" y="410655"/>
                </a:lnTo>
                <a:lnTo>
                  <a:pt x="692008" y="430303"/>
                </a:lnTo>
                <a:lnTo>
                  <a:pt x="71956" y="431799"/>
                </a:lnTo>
                <a:lnTo>
                  <a:pt x="57477" y="430342"/>
                </a:lnTo>
                <a:lnTo>
                  <a:pt x="21140" y="410785"/>
                </a:lnTo>
                <a:lnTo>
                  <a:pt x="1495" y="374499"/>
                </a:lnTo>
                <a:lnTo>
                  <a:pt x="0" y="71968"/>
                </a:lnTo>
                <a:close/>
              </a:path>
            </a:pathLst>
          </a:custGeom>
          <a:ln w="25402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4717539" y="7157153"/>
            <a:ext cx="330200" cy="1289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b="1" spc="-1102" baseline="10416">
                <a:solidFill>
                  <a:srgbClr val="80A71F"/>
                </a:solidFill>
                <a:latin typeface="Microsoft YaHei UI"/>
                <a:cs typeface="Microsoft YaHei UI"/>
              </a:rPr>
              <a:t>东</a:t>
            </a:r>
            <a:r>
              <a:rPr sz="550" spc="150">
                <a:solidFill>
                  <a:srgbClr val="8CA532"/>
                </a:solidFill>
                <a:latin typeface="Arial"/>
                <a:cs typeface="Arial"/>
              </a:rPr>
              <a:t>A</a:t>
            </a:r>
            <a:r>
              <a:rPr sz="550" spc="-85">
                <a:solidFill>
                  <a:srgbClr val="8CA532"/>
                </a:solidFill>
                <a:latin typeface="Arial"/>
                <a:cs typeface="Arial"/>
              </a:rPr>
              <a:t>s</a:t>
            </a:r>
            <a:r>
              <a:rPr sz="1200" b="1" spc="-1005" baseline="10416">
                <a:solidFill>
                  <a:srgbClr val="80A71F"/>
                </a:solidFill>
                <a:latin typeface="Microsoft YaHei UI"/>
                <a:cs typeface="Microsoft YaHei UI"/>
              </a:rPr>
              <a:t>南</a:t>
            </a:r>
            <a:r>
              <a:rPr sz="550" spc="114">
                <a:solidFill>
                  <a:srgbClr val="8CA532"/>
                </a:solidFill>
                <a:latin typeface="Arial"/>
                <a:cs typeface="Arial"/>
              </a:rPr>
              <a:t>i</a:t>
            </a:r>
            <a:r>
              <a:rPr sz="550" spc="100">
                <a:solidFill>
                  <a:srgbClr val="8CA532"/>
                </a:solidFill>
                <a:latin typeface="Arial"/>
                <a:cs typeface="Arial"/>
              </a:rPr>
              <a:t>a</a:t>
            </a:r>
            <a:r>
              <a:rPr sz="1200" b="1" spc="-15" baseline="10416">
                <a:solidFill>
                  <a:srgbClr val="80A71F"/>
                </a:solidFill>
                <a:latin typeface="Microsoft YaHei UI"/>
                <a:cs typeface="Microsoft YaHei UI"/>
              </a:rPr>
              <a:t>亚</a:t>
            </a:r>
            <a:endParaRPr sz="1200" baseline="10416">
              <a:latin typeface="Microsoft YaHei UI"/>
              <a:cs typeface="Microsoft YaHei U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450839" y="7245497"/>
            <a:ext cx="850900" cy="2667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0800">
              <a:lnSpc>
                <a:spcPts val="940"/>
              </a:lnSpc>
            </a:pPr>
            <a:r>
              <a:rPr sz="1200" b="1" spc="-682" baseline="-10416">
                <a:solidFill>
                  <a:srgbClr val="92D050"/>
                </a:solidFill>
                <a:latin typeface="Microsoft YaHei UI"/>
                <a:cs typeface="Microsoft YaHei UI"/>
              </a:rPr>
              <a:t>2</a:t>
            </a:r>
            <a:r>
              <a:rPr sz="350" spc="60">
                <a:solidFill>
                  <a:srgbClr val="B4C17B"/>
                </a:solidFill>
                <a:latin typeface="Arial"/>
                <a:cs typeface="Arial"/>
              </a:rPr>
              <a:t>2</a:t>
            </a:r>
            <a:r>
              <a:rPr sz="350" spc="-5">
                <a:solidFill>
                  <a:srgbClr val="B4C17B"/>
                </a:solidFill>
                <a:latin typeface="Arial"/>
                <a:cs typeface="Arial"/>
              </a:rPr>
              <a:t>0</a:t>
            </a:r>
            <a:r>
              <a:rPr sz="1200" b="1" spc="-682" baseline="-10416">
                <a:solidFill>
                  <a:srgbClr val="92D050"/>
                </a:solidFill>
                <a:latin typeface="Microsoft YaHei UI"/>
                <a:cs typeface="Microsoft YaHei UI"/>
              </a:rPr>
              <a:t>0</a:t>
            </a:r>
            <a:r>
              <a:rPr sz="350" spc="30">
                <a:solidFill>
                  <a:srgbClr val="B4C17B"/>
                </a:solidFill>
                <a:latin typeface="Arial"/>
                <a:cs typeface="Arial"/>
              </a:rPr>
              <a:t>15</a:t>
            </a:r>
            <a:r>
              <a:rPr sz="1200" b="1" spc="-555" baseline="-10416">
                <a:solidFill>
                  <a:srgbClr val="92D050"/>
                </a:solidFill>
                <a:latin typeface="Microsoft YaHei UI"/>
                <a:cs typeface="Microsoft YaHei UI"/>
              </a:rPr>
              <a:t>1</a:t>
            </a:r>
            <a:r>
              <a:rPr sz="550" spc="55">
                <a:solidFill>
                  <a:srgbClr val="B4C17B"/>
                </a:solidFill>
                <a:latin typeface="Arial"/>
                <a:cs typeface="Arial"/>
              </a:rPr>
              <a:t>7</a:t>
            </a:r>
            <a:r>
              <a:rPr sz="1200" b="1" spc="-735" baseline="-10416">
                <a:solidFill>
                  <a:srgbClr val="92D050"/>
                </a:solidFill>
                <a:latin typeface="Microsoft YaHei UI"/>
                <a:cs typeface="Microsoft YaHei UI"/>
              </a:rPr>
              <a:t>5</a:t>
            </a:r>
            <a:r>
              <a:rPr sz="550" spc="120">
                <a:solidFill>
                  <a:srgbClr val="B4C17B"/>
                </a:solidFill>
                <a:latin typeface="Arial"/>
                <a:cs typeface="Arial"/>
              </a:rPr>
              <a:t>8</a:t>
            </a:r>
            <a:r>
              <a:rPr sz="550" spc="-100">
                <a:solidFill>
                  <a:srgbClr val="B4C17B"/>
                </a:solidFill>
                <a:latin typeface="Arial"/>
                <a:cs typeface="Arial"/>
              </a:rPr>
              <a:t>.</a:t>
            </a:r>
            <a:r>
              <a:rPr sz="1200" b="1" spc="-1019" baseline="-10416">
                <a:solidFill>
                  <a:srgbClr val="92D050"/>
                </a:solidFill>
                <a:latin typeface="Microsoft YaHei UI"/>
                <a:cs typeface="Microsoft YaHei UI"/>
              </a:rPr>
              <a:t>年</a:t>
            </a:r>
            <a:r>
              <a:rPr sz="550" spc="105">
                <a:solidFill>
                  <a:srgbClr val="B4C17B"/>
                </a:solidFill>
                <a:latin typeface="Arial"/>
                <a:cs typeface="Arial"/>
              </a:rPr>
              <a:t>3</a:t>
            </a:r>
            <a:r>
              <a:rPr sz="550" spc="10">
                <a:solidFill>
                  <a:srgbClr val="B4C17B"/>
                </a:solidFill>
                <a:latin typeface="Arial"/>
                <a:cs typeface="Arial"/>
              </a:rPr>
              <a:t> </a:t>
            </a:r>
            <a:r>
              <a:rPr sz="550" spc="20">
                <a:solidFill>
                  <a:srgbClr val="B4C17B"/>
                </a:solidFill>
                <a:latin typeface="Arial"/>
                <a:cs typeface="Arial"/>
              </a:rPr>
              <a:t>m</a:t>
            </a:r>
            <a:r>
              <a:rPr sz="1200" b="1" spc="-419" baseline="-10416">
                <a:solidFill>
                  <a:srgbClr val="92D050"/>
                </a:solidFill>
                <a:latin typeface="Microsoft YaHei UI"/>
                <a:cs typeface="Microsoft YaHei UI"/>
              </a:rPr>
              <a:t>7</a:t>
            </a:r>
            <a:r>
              <a:rPr sz="550" spc="105">
                <a:solidFill>
                  <a:srgbClr val="B4C17B"/>
                </a:solidFill>
                <a:latin typeface="Arial"/>
                <a:cs typeface="Arial"/>
              </a:rPr>
              <a:t>i</a:t>
            </a:r>
            <a:r>
              <a:rPr sz="550" spc="-80">
                <a:solidFill>
                  <a:srgbClr val="B4C17B"/>
                </a:solidFill>
                <a:latin typeface="Arial"/>
                <a:cs typeface="Arial"/>
              </a:rPr>
              <a:t>l</a:t>
            </a:r>
            <a:r>
              <a:rPr sz="1200" b="1" spc="-127" baseline="-10416">
                <a:solidFill>
                  <a:srgbClr val="92D050"/>
                </a:solidFill>
                <a:latin typeface="Microsoft YaHei UI"/>
                <a:cs typeface="Microsoft YaHei UI"/>
              </a:rPr>
              <a:t>.</a:t>
            </a:r>
            <a:r>
              <a:rPr sz="550" spc="-80">
                <a:solidFill>
                  <a:srgbClr val="B4C17B"/>
                </a:solidFill>
                <a:latin typeface="Arial"/>
                <a:cs typeface="Arial"/>
              </a:rPr>
              <a:t>l</a:t>
            </a:r>
            <a:r>
              <a:rPr sz="1200" b="1" spc="-509" baseline="-10416">
                <a:solidFill>
                  <a:srgbClr val="92D050"/>
                </a:solidFill>
                <a:latin typeface="Microsoft YaHei UI"/>
                <a:cs typeface="Microsoft YaHei UI"/>
              </a:rPr>
              <a:t>8</a:t>
            </a:r>
            <a:r>
              <a:rPr sz="550" spc="105">
                <a:solidFill>
                  <a:srgbClr val="B4C17B"/>
                </a:solidFill>
                <a:latin typeface="Arial"/>
                <a:cs typeface="Arial"/>
              </a:rPr>
              <a:t>i</a:t>
            </a:r>
            <a:r>
              <a:rPr sz="550" spc="-204">
                <a:solidFill>
                  <a:srgbClr val="B4C17B"/>
                </a:solidFill>
                <a:latin typeface="Arial"/>
                <a:cs typeface="Arial"/>
              </a:rPr>
              <a:t>o</a:t>
            </a:r>
            <a:r>
              <a:rPr sz="1200" b="1" spc="-735" baseline="-10416">
                <a:solidFill>
                  <a:srgbClr val="92D050"/>
                </a:solidFill>
                <a:latin typeface="Microsoft YaHei UI"/>
                <a:cs typeface="Microsoft YaHei UI"/>
              </a:rPr>
              <a:t>千</a:t>
            </a:r>
            <a:r>
              <a:rPr sz="550" spc="165">
                <a:solidFill>
                  <a:srgbClr val="B4C17B"/>
                </a:solidFill>
                <a:latin typeface="Arial"/>
                <a:cs typeface="Arial"/>
              </a:rPr>
              <a:t>n</a:t>
            </a:r>
            <a:r>
              <a:rPr sz="1200" b="1" spc="-15" baseline="-10416">
                <a:solidFill>
                  <a:srgbClr val="92D050"/>
                </a:solidFill>
                <a:latin typeface="Microsoft YaHei UI"/>
                <a:cs typeface="Microsoft YaHei UI"/>
              </a:rPr>
              <a:t>万</a:t>
            </a:r>
            <a:endParaRPr sz="1200" baseline="-10416">
              <a:latin typeface="Microsoft YaHei UI"/>
              <a:cs typeface="Microsoft YaHei UI"/>
            </a:endParaRPr>
          </a:p>
          <a:p>
            <a:pPr marL="26670">
              <a:lnSpc>
                <a:spcPts val="395"/>
              </a:lnSpc>
            </a:pPr>
            <a:r>
              <a:rPr sz="350" spc="60">
                <a:solidFill>
                  <a:srgbClr val="8CA532"/>
                </a:solidFill>
                <a:latin typeface="Arial"/>
                <a:cs typeface="Arial"/>
              </a:rPr>
              <a:t>2</a:t>
            </a:r>
            <a:r>
              <a:rPr sz="350" spc="65">
                <a:solidFill>
                  <a:srgbClr val="8CA532"/>
                </a:solidFill>
                <a:latin typeface="Arial"/>
                <a:cs typeface="Arial"/>
              </a:rPr>
              <a:t>04</a:t>
            </a:r>
            <a:r>
              <a:rPr sz="350" spc="50">
                <a:solidFill>
                  <a:srgbClr val="8CA532"/>
                </a:solidFill>
                <a:latin typeface="Arial"/>
                <a:cs typeface="Arial"/>
              </a:rPr>
              <a:t>0</a:t>
            </a:r>
            <a:r>
              <a:rPr sz="350" spc="15">
                <a:solidFill>
                  <a:srgbClr val="8CA532"/>
                </a:solidFill>
                <a:latin typeface="Arial"/>
                <a:cs typeface="Arial"/>
              </a:rPr>
              <a:t> </a:t>
            </a:r>
            <a:r>
              <a:rPr sz="550" spc="35">
                <a:solidFill>
                  <a:srgbClr val="8CA532"/>
                </a:solidFill>
                <a:latin typeface="Arial"/>
                <a:cs typeface="Arial"/>
              </a:rPr>
              <a:t>1</a:t>
            </a:r>
            <a:r>
              <a:rPr sz="550" spc="114">
                <a:solidFill>
                  <a:srgbClr val="8CA532"/>
                </a:solidFill>
                <a:latin typeface="Arial"/>
                <a:cs typeface="Arial"/>
              </a:rPr>
              <a:t>4</a:t>
            </a:r>
            <a:r>
              <a:rPr sz="550" spc="120">
                <a:solidFill>
                  <a:srgbClr val="8CA532"/>
                </a:solidFill>
                <a:latin typeface="Arial"/>
                <a:cs typeface="Arial"/>
              </a:rPr>
              <a:t>0</a:t>
            </a:r>
            <a:r>
              <a:rPr sz="550" spc="40">
                <a:solidFill>
                  <a:srgbClr val="8CA532"/>
                </a:solidFill>
                <a:latin typeface="Arial"/>
                <a:cs typeface="Arial"/>
              </a:rPr>
              <a:t>.</a:t>
            </a:r>
            <a:r>
              <a:rPr sz="550" spc="114">
                <a:solidFill>
                  <a:srgbClr val="8CA532"/>
                </a:solidFill>
                <a:latin typeface="Arial"/>
                <a:cs typeface="Arial"/>
              </a:rPr>
              <a:t>2</a:t>
            </a:r>
            <a:r>
              <a:rPr sz="550" spc="10">
                <a:solidFill>
                  <a:srgbClr val="8CA532"/>
                </a:solidFill>
                <a:latin typeface="Arial"/>
                <a:cs typeface="Arial"/>
              </a:rPr>
              <a:t> </a:t>
            </a:r>
            <a:r>
              <a:rPr sz="550" spc="240">
                <a:solidFill>
                  <a:srgbClr val="8CA532"/>
                </a:solidFill>
                <a:latin typeface="Arial"/>
                <a:cs typeface="Arial"/>
              </a:rPr>
              <a:t>m</a:t>
            </a:r>
            <a:r>
              <a:rPr sz="550" spc="105">
                <a:solidFill>
                  <a:srgbClr val="8CA532"/>
                </a:solidFill>
                <a:latin typeface="Arial"/>
                <a:cs typeface="Arial"/>
              </a:rPr>
              <a:t>i</a:t>
            </a:r>
            <a:r>
              <a:rPr sz="550" spc="70">
                <a:solidFill>
                  <a:srgbClr val="8CA532"/>
                </a:solidFill>
                <a:latin typeface="Arial"/>
                <a:cs typeface="Arial"/>
              </a:rPr>
              <a:t>l</a:t>
            </a:r>
            <a:r>
              <a:rPr sz="550" spc="80">
                <a:solidFill>
                  <a:srgbClr val="8CA532"/>
                </a:solidFill>
                <a:latin typeface="Arial"/>
                <a:cs typeface="Arial"/>
              </a:rPr>
              <a:t>l</a:t>
            </a:r>
            <a:r>
              <a:rPr sz="550" spc="105">
                <a:solidFill>
                  <a:srgbClr val="8CA532"/>
                </a:solidFill>
                <a:latin typeface="Arial"/>
                <a:cs typeface="Arial"/>
              </a:rPr>
              <a:t>i</a:t>
            </a:r>
            <a:r>
              <a:rPr sz="550" spc="120">
                <a:solidFill>
                  <a:srgbClr val="8CA532"/>
                </a:solidFill>
                <a:latin typeface="Arial"/>
                <a:cs typeface="Arial"/>
              </a:rPr>
              <a:t>o</a:t>
            </a:r>
            <a:r>
              <a:rPr sz="550" spc="130">
                <a:solidFill>
                  <a:srgbClr val="8CA532"/>
                </a:solidFill>
                <a:latin typeface="Arial"/>
                <a:cs typeface="Arial"/>
              </a:rPr>
              <a:t>n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660"/>
              </a:lnSpc>
            </a:pPr>
            <a:r>
              <a:rPr sz="800" b="1" spc="0">
                <a:solidFill>
                  <a:srgbClr val="80A71F"/>
                </a:solidFill>
                <a:latin typeface="Microsoft YaHei UI"/>
                <a:cs typeface="Microsoft YaHei UI"/>
              </a:rPr>
              <a:t>2040</a:t>
            </a:r>
            <a:r>
              <a:rPr sz="800" b="1" spc="-10">
                <a:solidFill>
                  <a:srgbClr val="80A71F"/>
                </a:solidFill>
                <a:latin typeface="Microsoft YaHei UI"/>
                <a:cs typeface="Microsoft YaHei UI"/>
              </a:rPr>
              <a:t>年 </a:t>
            </a:r>
            <a:r>
              <a:rPr sz="800" b="1" spc="-80">
                <a:solidFill>
                  <a:srgbClr val="80A71F"/>
                </a:solidFill>
                <a:latin typeface="Microsoft YaHei UI"/>
                <a:cs typeface="Microsoft YaHei UI"/>
              </a:rPr>
              <a:t> </a:t>
            </a:r>
            <a:r>
              <a:rPr sz="800" b="1" spc="0">
                <a:solidFill>
                  <a:srgbClr val="80A71F"/>
                </a:solidFill>
                <a:latin typeface="Microsoft YaHei UI"/>
                <a:cs typeface="Microsoft YaHei UI"/>
              </a:rPr>
              <a:t>14</a:t>
            </a:r>
            <a:r>
              <a:rPr sz="800" b="1" spc="-35">
                <a:solidFill>
                  <a:srgbClr val="80A71F"/>
                </a:solidFill>
                <a:latin typeface="Microsoft YaHei UI"/>
                <a:cs typeface="Microsoft YaHei UI"/>
              </a:rPr>
              <a:t>.</a:t>
            </a:r>
            <a:r>
              <a:rPr sz="800" b="1" spc="0">
                <a:solidFill>
                  <a:srgbClr val="80A71F"/>
                </a:solidFill>
                <a:latin typeface="Microsoft YaHei UI"/>
                <a:cs typeface="Microsoft YaHei UI"/>
              </a:rPr>
              <a:t>0</a:t>
            </a:r>
            <a:r>
              <a:rPr sz="800" b="1" spc="-10">
                <a:solidFill>
                  <a:srgbClr val="80A71F"/>
                </a:solidFill>
                <a:latin typeface="Microsoft YaHei UI"/>
                <a:cs typeface="Microsoft YaHei UI"/>
              </a:rPr>
              <a:t>千万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734153" y="6012244"/>
            <a:ext cx="349885" cy="1289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b="1" spc="-1162" baseline="3472">
                <a:solidFill>
                  <a:srgbClr val="388C9F"/>
                </a:solidFill>
                <a:latin typeface="Microsoft YaHei UI"/>
                <a:cs typeface="Microsoft YaHei UI"/>
              </a:rPr>
              <a:t>欧</a:t>
            </a:r>
            <a:r>
              <a:rPr sz="550" spc="65">
                <a:solidFill>
                  <a:srgbClr val="1B8B9E"/>
                </a:solidFill>
                <a:latin typeface="Arial"/>
                <a:cs typeface="Arial"/>
              </a:rPr>
              <a:t>E</a:t>
            </a:r>
            <a:r>
              <a:rPr sz="550" spc="10">
                <a:solidFill>
                  <a:srgbClr val="1B8B9E"/>
                </a:solidFill>
                <a:latin typeface="Arial"/>
                <a:cs typeface="Arial"/>
              </a:rPr>
              <a:t>u</a:t>
            </a:r>
            <a:r>
              <a:rPr sz="1200" b="1" spc="-989" baseline="3472">
                <a:solidFill>
                  <a:srgbClr val="388C9F"/>
                </a:solidFill>
                <a:latin typeface="Microsoft YaHei UI"/>
                <a:cs typeface="Microsoft YaHei UI"/>
              </a:rPr>
              <a:t>洲</a:t>
            </a:r>
            <a:r>
              <a:rPr sz="550" spc="120">
                <a:solidFill>
                  <a:srgbClr val="1B8B9E"/>
                </a:solidFill>
                <a:latin typeface="Arial"/>
                <a:cs typeface="Arial"/>
              </a:rPr>
              <a:t>ro</a:t>
            </a:r>
            <a:r>
              <a:rPr sz="550" spc="150">
                <a:solidFill>
                  <a:srgbClr val="1B8B9E"/>
                </a:solidFill>
                <a:latin typeface="Arial"/>
                <a:cs typeface="Arial"/>
              </a:rPr>
              <a:t>p</a:t>
            </a:r>
            <a:r>
              <a:rPr sz="550" spc="90">
                <a:solidFill>
                  <a:srgbClr val="1B8B9E"/>
                </a:solidFill>
                <a:latin typeface="Arial"/>
                <a:cs typeface="Arial"/>
              </a:rPr>
              <a:t>e</a:t>
            </a:r>
            <a:endParaRPr sz="55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569345" y="6094618"/>
            <a:ext cx="683895" cy="1733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350" spc="60">
                <a:solidFill>
                  <a:srgbClr val="80AEBC"/>
                </a:solidFill>
                <a:latin typeface="Arial"/>
                <a:cs typeface="Arial"/>
              </a:rPr>
              <a:t>2021 569..08千m万illion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3572385" y="6198001"/>
            <a:ext cx="678180" cy="1841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>
              <a:lnSpc>
                <a:spcPts val="605"/>
              </a:lnSpc>
            </a:pPr>
            <a:r>
              <a:rPr sz="350" spc="60">
                <a:solidFill>
                  <a:srgbClr val="1B8B9E"/>
                </a:solidFill>
                <a:latin typeface="Arial"/>
                <a:cs typeface="Arial"/>
              </a:rPr>
              <a:t>2</a:t>
            </a:r>
            <a:r>
              <a:rPr sz="350" spc="65">
                <a:solidFill>
                  <a:srgbClr val="1B8B9E"/>
                </a:solidFill>
                <a:latin typeface="Arial"/>
                <a:cs typeface="Arial"/>
              </a:rPr>
              <a:t>04</a:t>
            </a:r>
            <a:r>
              <a:rPr sz="350" spc="50">
                <a:solidFill>
                  <a:srgbClr val="1B8B9E"/>
                </a:solidFill>
                <a:latin typeface="Arial"/>
                <a:cs typeface="Arial"/>
              </a:rPr>
              <a:t>0</a:t>
            </a:r>
            <a:r>
              <a:rPr sz="350" spc="15">
                <a:solidFill>
                  <a:srgbClr val="1B8B9E"/>
                </a:solidFill>
                <a:latin typeface="Arial"/>
                <a:cs typeface="Arial"/>
              </a:rPr>
              <a:t> </a:t>
            </a:r>
            <a:r>
              <a:rPr sz="550" spc="60">
                <a:solidFill>
                  <a:srgbClr val="1B8B9E"/>
                </a:solidFill>
                <a:latin typeface="Arial"/>
                <a:cs typeface="Arial"/>
              </a:rPr>
              <a:t>7</a:t>
            </a:r>
            <a:r>
              <a:rPr sz="550" spc="85">
                <a:solidFill>
                  <a:srgbClr val="1B8B9E"/>
                </a:solidFill>
                <a:latin typeface="Arial"/>
                <a:cs typeface="Arial"/>
              </a:rPr>
              <a:t>1</a:t>
            </a:r>
            <a:r>
              <a:rPr sz="550" spc="35">
                <a:solidFill>
                  <a:srgbClr val="1B8B9E"/>
                </a:solidFill>
                <a:latin typeface="Arial"/>
                <a:cs typeface="Arial"/>
              </a:rPr>
              <a:t>.</a:t>
            </a:r>
            <a:r>
              <a:rPr sz="550" spc="55">
                <a:solidFill>
                  <a:srgbClr val="1B8B9E"/>
                </a:solidFill>
                <a:latin typeface="Arial"/>
                <a:cs typeface="Arial"/>
              </a:rPr>
              <a:t>1</a:t>
            </a:r>
            <a:r>
              <a:rPr sz="550" spc="10">
                <a:solidFill>
                  <a:srgbClr val="1B8B9E"/>
                </a:solidFill>
                <a:latin typeface="Arial"/>
                <a:cs typeface="Arial"/>
              </a:rPr>
              <a:t> </a:t>
            </a:r>
            <a:r>
              <a:rPr sz="550" spc="240">
                <a:solidFill>
                  <a:srgbClr val="1B8B9E"/>
                </a:solidFill>
                <a:latin typeface="Arial"/>
                <a:cs typeface="Arial"/>
              </a:rPr>
              <a:t>m</a:t>
            </a:r>
            <a:r>
              <a:rPr sz="550" spc="105">
                <a:solidFill>
                  <a:srgbClr val="1B8B9E"/>
                </a:solidFill>
                <a:latin typeface="Arial"/>
                <a:cs typeface="Arial"/>
              </a:rPr>
              <a:t>i</a:t>
            </a:r>
            <a:r>
              <a:rPr sz="550" spc="75">
                <a:solidFill>
                  <a:srgbClr val="1B8B9E"/>
                </a:solidFill>
                <a:latin typeface="Arial"/>
                <a:cs typeface="Arial"/>
              </a:rPr>
              <a:t>l</a:t>
            </a:r>
            <a:r>
              <a:rPr sz="550" spc="80">
                <a:solidFill>
                  <a:srgbClr val="1B8B9E"/>
                </a:solidFill>
                <a:latin typeface="Arial"/>
                <a:cs typeface="Arial"/>
              </a:rPr>
              <a:t>l</a:t>
            </a:r>
            <a:r>
              <a:rPr sz="550" spc="105">
                <a:solidFill>
                  <a:srgbClr val="1B8B9E"/>
                </a:solidFill>
                <a:latin typeface="Arial"/>
                <a:cs typeface="Arial"/>
              </a:rPr>
              <a:t>i</a:t>
            </a:r>
            <a:r>
              <a:rPr sz="550" spc="120">
                <a:solidFill>
                  <a:srgbClr val="1B8B9E"/>
                </a:solidFill>
                <a:latin typeface="Arial"/>
                <a:cs typeface="Arial"/>
              </a:rPr>
              <a:t>o</a:t>
            </a:r>
            <a:r>
              <a:rPr sz="550" spc="190">
                <a:solidFill>
                  <a:srgbClr val="1B8B9E"/>
                </a:solidFill>
                <a:latin typeface="Arial"/>
                <a:cs typeface="Arial"/>
              </a:rPr>
              <a:t>n</a:t>
            </a:r>
            <a:endParaRPr sz="550">
              <a:latin typeface="Arial"/>
              <a:cs typeface="Arial"/>
            </a:endParaRPr>
          </a:p>
          <a:p>
            <a:pPr marL="26670" algn="ctr">
              <a:lnSpc>
                <a:spcPts val="745"/>
              </a:lnSpc>
            </a:pPr>
            <a:r>
              <a:rPr sz="800" b="1" spc="0">
                <a:solidFill>
                  <a:srgbClr val="388C9F"/>
                </a:solidFill>
                <a:latin typeface="Microsoft YaHei UI"/>
                <a:cs typeface="Microsoft YaHei UI"/>
              </a:rPr>
              <a:t>7</a:t>
            </a:r>
            <a:r>
              <a:rPr sz="800" b="1" spc="-35">
                <a:solidFill>
                  <a:srgbClr val="388C9F"/>
                </a:solidFill>
                <a:latin typeface="Microsoft YaHei UI"/>
                <a:cs typeface="Microsoft YaHei UI"/>
              </a:rPr>
              <a:t>.</a:t>
            </a:r>
            <a:r>
              <a:rPr sz="800" b="1" spc="0">
                <a:solidFill>
                  <a:srgbClr val="388C9F"/>
                </a:solidFill>
                <a:latin typeface="Microsoft YaHei UI"/>
                <a:cs typeface="Microsoft YaHei UI"/>
              </a:rPr>
              <a:t>1</a:t>
            </a:r>
            <a:r>
              <a:rPr sz="800" b="1" spc="-10">
                <a:solidFill>
                  <a:srgbClr val="388C9F"/>
                </a:solidFill>
                <a:latin typeface="Microsoft YaHei UI"/>
                <a:cs typeface="Microsoft YaHei UI"/>
              </a:rPr>
              <a:t>千万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397500" y="6844802"/>
            <a:ext cx="1155700" cy="2800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9055">
              <a:lnSpc>
                <a:spcPct val="100000"/>
              </a:lnSpc>
            </a:pPr>
            <a:r>
              <a:rPr sz="550" spc="145">
                <a:solidFill>
                  <a:srgbClr val="3D85C6"/>
                </a:solidFill>
                <a:latin typeface="Arial"/>
                <a:cs typeface="Arial"/>
              </a:rPr>
              <a:t>Western Pacific</a:t>
            </a:r>
          </a:p>
          <a:p>
            <a:pPr marL="59055">
              <a:lnSpc>
                <a:spcPct val="100000"/>
              </a:lnSpc>
            </a:pPr>
            <a:r>
              <a:rPr sz="550" spc="145">
                <a:solidFill>
                  <a:srgbClr val="3D85C6"/>
                </a:solidFill>
                <a:latin typeface="Arial"/>
                <a:cs typeface="Arial"/>
              </a:rPr>
              <a:t>2021 153.2 million</a:t>
            </a:r>
          </a:p>
          <a:p>
            <a:pPr marL="59055">
              <a:lnSpc>
                <a:spcPct val="100000"/>
              </a:lnSpc>
            </a:pPr>
            <a:r>
              <a:rPr sz="550" spc="145">
                <a:solidFill>
                  <a:srgbClr val="3D85C6"/>
                </a:solidFill>
                <a:latin typeface="Arial"/>
                <a:cs typeface="Arial"/>
              </a:rPr>
              <a:t>2040 214.8 million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3024848" y="6706506"/>
            <a:ext cx="730250" cy="971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550" spc="220">
                <a:solidFill>
                  <a:srgbClr val="F5821F"/>
                </a:solidFill>
                <a:latin typeface="Arial"/>
                <a:cs typeface="Arial"/>
              </a:rPr>
              <a:t>M</a:t>
            </a:r>
            <a:r>
              <a:rPr sz="550" spc="105">
                <a:solidFill>
                  <a:srgbClr val="F5821F"/>
                </a:solidFill>
                <a:latin typeface="Arial"/>
                <a:cs typeface="Arial"/>
              </a:rPr>
              <a:t>i</a:t>
            </a:r>
            <a:r>
              <a:rPr sz="550" spc="135">
                <a:solidFill>
                  <a:srgbClr val="F5821F"/>
                </a:solidFill>
                <a:latin typeface="Arial"/>
                <a:cs typeface="Arial"/>
              </a:rPr>
              <a:t>d</a:t>
            </a:r>
            <a:r>
              <a:rPr sz="550" spc="130">
                <a:solidFill>
                  <a:srgbClr val="F5821F"/>
                </a:solidFill>
                <a:latin typeface="Arial"/>
                <a:cs typeface="Arial"/>
              </a:rPr>
              <a:t>d</a:t>
            </a:r>
            <a:r>
              <a:rPr sz="550" spc="75">
                <a:solidFill>
                  <a:srgbClr val="F5821F"/>
                </a:solidFill>
                <a:latin typeface="Arial"/>
                <a:cs typeface="Arial"/>
              </a:rPr>
              <a:t>l</a:t>
            </a:r>
            <a:r>
              <a:rPr sz="550" spc="90">
                <a:solidFill>
                  <a:srgbClr val="F5821F"/>
                </a:solidFill>
                <a:latin typeface="Arial"/>
                <a:cs typeface="Arial"/>
              </a:rPr>
              <a:t>e</a:t>
            </a:r>
            <a:r>
              <a:rPr sz="550" spc="1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550" spc="75">
                <a:solidFill>
                  <a:srgbClr val="F5821F"/>
                </a:solidFill>
                <a:latin typeface="Arial"/>
                <a:cs typeface="Arial"/>
              </a:rPr>
              <a:t>E</a:t>
            </a:r>
            <a:r>
              <a:rPr sz="550" spc="90">
                <a:solidFill>
                  <a:srgbClr val="F5821F"/>
                </a:solidFill>
                <a:latin typeface="Arial"/>
                <a:cs typeface="Arial"/>
              </a:rPr>
              <a:t>a</a:t>
            </a:r>
            <a:r>
              <a:rPr sz="550" spc="60">
                <a:solidFill>
                  <a:srgbClr val="F5821F"/>
                </a:solidFill>
                <a:latin typeface="Arial"/>
                <a:cs typeface="Arial"/>
              </a:rPr>
              <a:t>s</a:t>
            </a:r>
            <a:r>
              <a:rPr sz="550" spc="114">
                <a:solidFill>
                  <a:srgbClr val="F5821F"/>
                </a:solidFill>
                <a:latin typeface="Arial"/>
                <a:cs typeface="Arial"/>
              </a:rPr>
              <a:t>t</a:t>
            </a:r>
            <a:r>
              <a:rPr sz="550" spc="1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550" spc="85">
                <a:solidFill>
                  <a:srgbClr val="F5821F"/>
                </a:solidFill>
                <a:latin typeface="Arial"/>
                <a:cs typeface="Arial"/>
              </a:rPr>
              <a:t>a</a:t>
            </a:r>
            <a:r>
              <a:rPr sz="550" spc="175">
                <a:solidFill>
                  <a:srgbClr val="F5821F"/>
                </a:solidFill>
                <a:latin typeface="Arial"/>
                <a:cs typeface="Arial"/>
              </a:rPr>
              <a:t>n</a:t>
            </a:r>
            <a:r>
              <a:rPr sz="550" spc="150">
                <a:solidFill>
                  <a:srgbClr val="F5821F"/>
                </a:solidFill>
                <a:latin typeface="Arial"/>
                <a:cs typeface="Arial"/>
              </a:rPr>
              <a:t>d</a:t>
            </a:r>
            <a:endParaRPr sz="55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029088" y="6746389"/>
            <a:ext cx="652780" cy="1289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b="1" spc="-397" baseline="3472">
                <a:solidFill>
                  <a:srgbClr val="F37116"/>
                </a:solidFill>
                <a:latin typeface="Microsoft YaHei UI"/>
                <a:cs typeface="Microsoft YaHei UI"/>
              </a:rPr>
              <a:t>中</a:t>
            </a:r>
            <a:r>
              <a:rPr sz="550" spc="-150">
                <a:solidFill>
                  <a:srgbClr val="F5821F"/>
                </a:solidFill>
                <a:latin typeface="Arial"/>
                <a:cs typeface="Arial"/>
              </a:rPr>
              <a:t>N</a:t>
            </a:r>
            <a:r>
              <a:rPr sz="1200" b="1" spc="-727" baseline="3472">
                <a:solidFill>
                  <a:srgbClr val="F37116"/>
                </a:solidFill>
                <a:latin typeface="Microsoft YaHei UI"/>
                <a:cs typeface="Microsoft YaHei UI"/>
              </a:rPr>
              <a:t>东</a:t>
            </a:r>
            <a:r>
              <a:rPr sz="550" spc="120">
                <a:solidFill>
                  <a:srgbClr val="F5821F"/>
                </a:solidFill>
                <a:latin typeface="Arial"/>
                <a:cs typeface="Arial"/>
              </a:rPr>
              <a:t>o</a:t>
            </a:r>
            <a:r>
              <a:rPr sz="550" spc="-145">
                <a:solidFill>
                  <a:srgbClr val="F5821F"/>
                </a:solidFill>
                <a:latin typeface="Arial"/>
                <a:cs typeface="Arial"/>
              </a:rPr>
              <a:t>r</a:t>
            </a:r>
            <a:r>
              <a:rPr sz="1200" b="1" spc="-794" baseline="3472">
                <a:solidFill>
                  <a:srgbClr val="F37116"/>
                </a:solidFill>
                <a:latin typeface="Microsoft YaHei UI"/>
                <a:cs typeface="Microsoft YaHei UI"/>
              </a:rPr>
              <a:t>、</a:t>
            </a:r>
            <a:r>
              <a:rPr sz="550" spc="110">
                <a:solidFill>
                  <a:srgbClr val="F5821F"/>
                </a:solidFill>
                <a:latin typeface="Arial"/>
                <a:cs typeface="Arial"/>
              </a:rPr>
              <a:t>t</a:t>
            </a:r>
            <a:r>
              <a:rPr sz="550" spc="-55">
                <a:solidFill>
                  <a:srgbClr val="F5821F"/>
                </a:solidFill>
                <a:latin typeface="Arial"/>
                <a:cs typeface="Arial"/>
              </a:rPr>
              <a:t>h</a:t>
            </a:r>
            <a:r>
              <a:rPr sz="1200" b="1" spc="-622" baseline="3472">
                <a:solidFill>
                  <a:srgbClr val="F37116"/>
                </a:solidFill>
                <a:latin typeface="Microsoft YaHei UI"/>
                <a:cs typeface="Microsoft YaHei UI"/>
              </a:rPr>
              <a:t>北</a:t>
            </a:r>
            <a:r>
              <a:rPr sz="550" spc="25">
                <a:solidFill>
                  <a:srgbClr val="F5821F"/>
                </a:solidFill>
                <a:latin typeface="Arial"/>
                <a:cs typeface="Arial"/>
              </a:rPr>
              <a:t>A</a:t>
            </a:r>
            <a:r>
              <a:rPr sz="1200" b="1" spc="-1035" baseline="3472">
                <a:solidFill>
                  <a:srgbClr val="F37116"/>
                </a:solidFill>
                <a:latin typeface="Microsoft YaHei UI"/>
                <a:cs typeface="Microsoft YaHei UI"/>
              </a:rPr>
              <a:t>非</a:t>
            </a:r>
            <a:r>
              <a:rPr sz="550" spc="114">
                <a:solidFill>
                  <a:srgbClr val="F5821F"/>
                </a:solidFill>
                <a:latin typeface="Arial"/>
                <a:cs typeface="Arial"/>
              </a:rPr>
              <a:t>f</a:t>
            </a:r>
            <a:r>
              <a:rPr sz="550" spc="130">
                <a:solidFill>
                  <a:srgbClr val="F5821F"/>
                </a:solidFill>
                <a:latin typeface="Arial"/>
                <a:cs typeface="Arial"/>
              </a:rPr>
              <a:t>r</a:t>
            </a:r>
            <a:r>
              <a:rPr sz="550" spc="105">
                <a:solidFill>
                  <a:srgbClr val="F5821F"/>
                </a:solidFill>
                <a:latin typeface="Arial"/>
                <a:cs typeface="Arial"/>
              </a:rPr>
              <a:t>i</a:t>
            </a:r>
            <a:r>
              <a:rPr sz="550" spc="110">
                <a:solidFill>
                  <a:srgbClr val="F5821F"/>
                </a:solidFill>
                <a:latin typeface="Arial"/>
                <a:cs typeface="Arial"/>
              </a:rPr>
              <a:t>c</a:t>
            </a:r>
            <a:r>
              <a:rPr sz="550" spc="95">
                <a:solidFill>
                  <a:srgbClr val="F5821F"/>
                </a:solidFill>
                <a:latin typeface="Arial"/>
                <a:cs typeface="Arial"/>
              </a:rPr>
              <a:t>a</a:t>
            </a:r>
            <a:endParaRPr sz="550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029088" y="6830255"/>
            <a:ext cx="762000" cy="16954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b="1" spc="-532" baseline="-17361">
                <a:solidFill>
                  <a:srgbClr val="FAC090"/>
                </a:solidFill>
                <a:latin typeface="Microsoft YaHei UI"/>
                <a:cs typeface="Microsoft YaHei UI"/>
              </a:rPr>
              <a:t>2</a:t>
            </a:r>
            <a:r>
              <a:rPr sz="350" spc="60">
                <a:solidFill>
                  <a:srgbClr val="FAB072"/>
                </a:solidFill>
                <a:latin typeface="Arial"/>
                <a:cs typeface="Arial"/>
              </a:rPr>
              <a:t>2</a:t>
            </a:r>
            <a:r>
              <a:rPr sz="350" spc="-100">
                <a:solidFill>
                  <a:srgbClr val="FAB072"/>
                </a:solidFill>
                <a:latin typeface="Arial"/>
                <a:cs typeface="Arial"/>
              </a:rPr>
              <a:t>0</a:t>
            </a:r>
            <a:r>
              <a:rPr sz="1200" b="1" spc="-532" baseline="-17361">
                <a:solidFill>
                  <a:srgbClr val="FAC090"/>
                </a:solidFill>
                <a:latin typeface="Microsoft YaHei UI"/>
                <a:cs typeface="Microsoft YaHei UI"/>
              </a:rPr>
              <a:t>0</a:t>
            </a:r>
            <a:r>
              <a:rPr sz="350" spc="30">
                <a:solidFill>
                  <a:srgbClr val="FAB072"/>
                </a:solidFill>
                <a:latin typeface="Arial"/>
                <a:cs typeface="Arial"/>
              </a:rPr>
              <a:t>1</a:t>
            </a:r>
            <a:r>
              <a:rPr sz="350" spc="-70">
                <a:solidFill>
                  <a:srgbClr val="FAB072"/>
                </a:solidFill>
                <a:latin typeface="Arial"/>
                <a:cs typeface="Arial"/>
              </a:rPr>
              <a:t>5</a:t>
            </a:r>
            <a:r>
              <a:rPr sz="1200" b="1" spc="-405" baseline="-17361">
                <a:solidFill>
                  <a:srgbClr val="FAC090"/>
                </a:solidFill>
                <a:latin typeface="Microsoft YaHei UI"/>
                <a:cs typeface="Microsoft YaHei UI"/>
              </a:rPr>
              <a:t>1</a:t>
            </a:r>
            <a:r>
              <a:rPr sz="550" spc="-45">
                <a:solidFill>
                  <a:srgbClr val="FAB072"/>
                </a:solidFill>
                <a:latin typeface="Arial"/>
                <a:cs typeface="Arial"/>
              </a:rPr>
              <a:t>3</a:t>
            </a:r>
            <a:r>
              <a:rPr sz="1200" b="1" spc="-547" baseline="-17361">
                <a:solidFill>
                  <a:srgbClr val="FAC090"/>
                </a:solidFill>
                <a:latin typeface="Microsoft YaHei UI"/>
                <a:cs typeface="Microsoft YaHei UI"/>
              </a:rPr>
              <a:t>5</a:t>
            </a:r>
            <a:r>
              <a:rPr sz="550" spc="50">
                <a:solidFill>
                  <a:srgbClr val="FAB072"/>
                </a:solidFill>
                <a:latin typeface="Arial"/>
                <a:cs typeface="Arial"/>
              </a:rPr>
              <a:t>5</a:t>
            </a:r>
            <a:r>
              <a:rPr sz="1200" b="1" spc="-1162" baseline="-17361">
                <a:solidFill>
                  <a:srgbClr val="FAC090"/>
                </a:solidFill>
                <a:latin typeface="Microsoft YaHei UI"/>
                <a:cs typeface="Microsoft YaHei UI"/>
              </a:rPr>
              <a:t>年</a:t>
            </a:r>
            <a:r>
              <a:rPr sz="550" spc="40">
                <a:solidFill>
                  <a:srgbClr val="FAB072"/>
                </a:solidFill>
                <a:latin typeface="Arial"/>
                <a:cs typeface="Arial"/>
              </a:rPr>
              <a:t>.</a:t>
            </a:r>
            <a:r>
              <a:rPr sz="550" spc="110">
                <a:solidFill>
                  <a:srgbClr val="FAB072"/>
                </a:solidFill>
                <a:latin typeface="Arial"/>
                <a:cs typeface="Arial"/>
              </a:rPr>
              <a:t>4</a:t>
            </a:r>
            <a:r>
              <a:rPr sz="550" spc="10">
                <a:solidFill>
                  <a:srgbClr val="FAB072"/>
                </a:solidFill>
                <a:latin typeface="Arial"/>
                <a:cs typeface="Arial"/>
              </a:rPr>
              <a:t> </a:t>
            </a:r>
            <a:r>
              <a:rPr sz="550" spc="-90">
                <a:solidFill>
                  <a:srgbClr val="FAB072"/>
                </a:solidFill>
                <a:latin typeface="Arial"/>
                <a:cs typeface="Arial"/>
              </a:rPr>
              <a:t>m</a:t>
            </a:r>
            <a:r>
              <a:rPr sz="1200" b="1" spc="-254" baseline="-17361">
                <a:solidFill>
                  <a:srgbClr val="FAC090"/>
                </a:solidFill>
                <a:latin typeface="Microsoft YaHei UI"/>
                <a:cs typeface="Microsoft YaHei UI"/>
              </a:rPr>
              <a:t>3</a:t>
            </a:r>
            <a:r>
              <a:rPr sz="550" spc="40">
                <a:solidFill>
                  <a:srgbClr val="FAB072"/>
                </a:solidFill>
                <a:latin typeface="Arial"/>
                <a:cs typeface="Arial"/>
              </a:rPr>
              <a:t>i</a:t>
            </a:r>
            <a:r>
              <a:rPr sz="1200" b="1" spc="-262" baseline="-17361">
                <a:solidFill>
                  <a:srgbClr val="FAC090"/>
                </a:solidFill>
                <a:latin typeface="Microsoft YaHei UI"/>
                <a:cs typeface="Microsoft YaHei UI"/>
              </a:rPr>
              <a:t>.</a:t>
            </a:r>
            <a:r>
              <a:rPr sz="550" spc="10">
                <a:solidFill>
                  <a:srgbClr val="FAB072"/>
                </a:solidFill>
                <a:latin typeface="Arial"/>
                <a:cs typeface="Arial"/>
              </a:rPr>
              <a:t>l</a:t>
            </a:r>
            <a:r>
              <a:rPr sz="1200" b="1" spc="-660" baseline="-17361">
                <a:solidFill>
                  <a:srgbClr val="FAC090"/>
                </a:solidFill>
                <a:latin typeface="Microsoft YaHei UI"/>
                <a:cs typeface="Microsoft YaHei UI"/>
              </a:rPr>
              <a:t>5</a:t>
            </a:r>
            <a:r>
              <a:rPr sz="550" spc="80">
                <a:solidFill>
                  <a:srgbClr val="FAB072"/>
                </a:solidFill>
                <a:latin typeface="Arial"/>
                <a:cs typeface="Arial"/>
              </a:rPr>
              <a:t>l</a:t>
            </a:r>
            <a:r>
              <a:rPr sz="550" spc="100">
                <a:solidFill>
                  <a:srgbClr val="FAB072"/>
                </a:solidFill>
                <a:latin typeface="Arial"/>
                <a:cs typeface="Arial"/>
              </a:rPr>
              <a:t>i</a:t>
            </a:r>
            <a:r>
              <a:rPr sz="1200" b="1" spc="-1214" baseline="-17361">
                <a:solidFill>
                  <a:srgbClr val="FAC090"/>
                </a:solidFill>
                <a:latin typeface="Microsoft YaHei UI"/>
                <a:cs typeface="Microsoft YaHei UI"/>
              </a:rPr>
              <a:t>千</a:t>
            </a:r>
            <a:r>
              <a:rPr sz="550" spc="120">
                <a:solidFill>
                  <a:srgbClr val="FAB072"/>
                </a:solidFill>
                <a:latin typeface="Arial"/>
                <a:cs typeface="Arial"/>
              </a:rPr>
              <a:t>o</a:t>
            </a:r>
            <a:r>
              <a:rPr sz="550" spc="-45">
                <a:solidFill>
                  <a:srgbClr val="FAB072"/>
                </a:solidFill>
                <a:latin typeface="Arial"/>
                <a:cs typeface="Arial"/>
              </a:rPr>
              <a:t>n</a:t>
            </a:r>
            <a:r>
              <a:rPr sz="1200" b="1" spc="-165" baseline="-17361">
                <a:solidFill>
                  <a:srgbClr val="FAC090"/>
                </a:solidFill>
                <a:latin typeface="Microsoft YaHei UI"/>
                <a:cs typeface="Microsoft YaHei UI"/>
              </a:rPr>
              <a:t>万</a:t>
            </a:r>
            <a:endParaRPr sz="1200" baseline="-17361">
              <a:latin typeface="Microsoft YaHei UI"/>
              <a:cs typeface="Microsoft YaHei U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029088" y="6933638"/>
            <a:ext cx="762000" cy="1803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480">
              <a:lnSpc>
                <a:spcPts val="590"/>
              </a:lnSpc>
            </a:pPr>
            <a:r>
              <a:rPr sz="350" spc="60">
                <a:solidFill>
                  <a:srgbClr val="F5821F"/>
                </a:solidFill>
                <a:latin typeface="Arial"/>
                <a:cs typeface="Arial"/>
              </a:rPr>
              <a:t>2</a:t>
            </a:r>
            <a:r>
              <a:rPr sz="350" spc="65">
                <a:solidFill>
                  <a:srgbClr val="F5821F"/>
                </a:solidFill>
                <a:latin typeface="Arial"/>
                <a:cs typeface="Arial"/>
              </a:rPr>
              <a:t>04</a:t>
            </a:r>
            <a:r>
              <a:rPr sz="350" spc="50">
                <a:solidFill>
                  <a:srgbClr val="F5821F"/>
                </a:solidFill>
                <a:latin typeface="Arial"/>
                <a:cs typeface="Arial"/>
              </a:rPr>
              <a:t>0</a:t>
            </a:r>
            <a:r>
              <a:rPr sz="350" spc="15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550" spc="90">
                <a:solidFill>
                  <a:srgbClr val="F5821F"/>
                </a:solidFill>
                <a:latin typeface="Arial"/>
                <a:cs typeface="Arial"/>
              </a:rPr>
              <a:t>7</a:t>
            </a:r>
            <a:r>
              <a:rPr sz="550" spc="105">
                <a:solidFill>
                  <a:srgbClr val="F5821F"/>
                </a:solidFill>
                <a:latin typeface="Arial"/>
                <a:cs typeface="Arial"/>
              </a:rPr>
              <a:t>2</a:t>
            </a:r>
            <a:r>
              <a:rPr sz="550" spc="35">
                <a:solidFill>
                  <a:srgbClr val="F5821F"/>
                </a:solidFill>
                <a:latin typeface="Arial"/>
                <a:cs typeface="Arial"/>
              </a:rPr>
              <a:t>.</a:t>
            </a:r>
            <a:r>
              <a:rPr sz="550" spc="55">
                <a:solidFill>
                  <a:srgbClr val="F5821F"/>
                </a:solidFill>
                <a:latin typeface="Arial"/>
                <a:cs typeface="Arial"/>
              </a:rPr>
              <a:t>1</a:t>
            </a:r>
            <a:r>
              <a:rPr sz="550" spc="10">
                <a:solidFill>
                  <a:srgbClr val="F5821F"/>
                </a:solidFill>
                <a:latin typeface="Arial"/>
                <a:cs typeface="Arial"/>
              </a:rPr>
              <a:t> </a:t>
            </a:r>
            <a:r>
              <a:rPr sz="550" spc="240">
                <a:solidFill>
                  <a:srgbClr val="F5821F"/>
                </a:solidFill>
                <a:latin typeface="Arial"/>
                <a:cs typeface="Arial"/>
              </a:rPr>
              <a:t>m</a:t>
            </a:r>
            <a:r>
              <a:rPr sz="550" spc="105">
                <a:solidFill>
                  <a:srgbClr val="F5821F"/>
                </a:solidFill>
                <a:latin typeface="Arial"/>
                <a:cs typeface="Arial"/>
              </a:rPr>
              <a:t>i</a:t>
            </a:r>
            <a:r>
              <a:rPr sz="550" spc="75">
                <a:solidFill>
                  <a:srgbClr val="F5821F"/>
                </a:solidFill>
                <a:latin typeface="Arial"/>
                <a:cs typeface="Arial"/>
              </a:rPr>
              <a:t>l</a:t>
            </a:r>
            <a:r>
              <a:rPr sz="550" spc="80">
                <a:solidFill>
                  <a:srgbClr val="F5821F"/>
                </a:solidFill>
                <a:latin typeface="Arial"/>
                <a:cs typeface="Arial"/>
              </a:rPr>
              <a:t>l</a:t>
            </a:r>
            <a:r>
              <a:rPr sz="550" spc="105">
                <a:solidFill>
                  <a:srgbClr val="F5821F"/>
                </a:solidFill>
                <a:latin typeface="Arial"/>
                <a:cs typeface="Arial"/>
              </a:rPr>
              <a:t>i</a:t>
            </a:r>
            <a:r>
              <a:rPr sz="550" spc="120">
                <a:solidFill>
                  <a:srgbClr val="F5821F"/>
                </a:solidFill>
                <a:latin typeface="Arial"/>
                <a:cs typeface="Arial"/>
              </a:rPr>
              <a:t>o</a:t>
            </a:r>
            <a:r>
              <a:rPr sz="550" spc="190">
                <a:solidFill>
                  <a:srgbClr val="F5821F"/>
                </a:solidFill>
                <a:latin typeface="Arial"/>
                <a:cs typeface="Arial"/>
              </a:rPr>
              <a:t>n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ts val="730"/>
              </a:lnSpc>
            </a:pPr>
            <a:r>
              <a:rPr sz="800" b="1" spc="0">
                <a:solidFill>
                  <a:srgbClr val="F37116"/>
                </a:solidFill>
                <a:latin typeface="Microsoft YaHei UI"/>
                <a:cs typeface="Microsoft YaHei UI"/>
              </a:rPr>
              <a:t>2040</a:t>
            </a:r>
            <a:r>
              <a:rPr sz="800" b="1" spc="-10">
                <a:solidFill>
                  <a:srgbClr val="F37116"/>
                </a:solidFill>
                <a:latin typeface="Microsoft YaHei UI"/>
                <a:cs typeface="Microsoft YaHei UI"/>
              </a:rPr>
              <a:t>年 </a:t>
            </a:r>
            <a:r>
              <a:rPr sz="800" b="1" spc="-80">
                <a:solidFill>
                  <a:srgbClr val="F37116"/>
                </a:solidFill>
                <a:latin typeface="Microsoft YaHei UI"/>
                <a:cs typeface="Microsoft YaHei UI"/>
              </a:rPr>
              <a:t> </a:t>
            </a:r>
            <a:r>
              <a:rPr sz="800" b="1" spc="0">
                <a:solidFill>
                  <a:srgbClr val="F37116"/>
                </a:solidFill>
                <a:latin typeface="Microsoft YaHei UI"/>
                <a:cs typeface="Microsoft YaHei UI"/>
              </a:rPr>
              <a:t>7</a:t>
            </a:r>
            <a:r>
              <a:rPr sz="800" b="1" spc="-35">
                <a:solidFill>
                  <a:srgbClr val="F37116"/>
                </a:solidFill>
                <a:latin typeface="Microsoft YaHei UI"/>
                <a:cs typeface="Microsoft YaHei UI"/>
              </a:rPr>
              <a:t>.</a:t>
            </a:r>
            <a:r>
              <a:rPr sz="800" b="1" spc="0">
                <a:solidFill>
                  <a:srgbClr val="F37116"/>
                </a:solidFill>
                <a:latin typeface="Microsoft YaHei UI"/>
                <a:cs typeface="Microsoft YaHei UI"/>
              </a:rPr>
              <a:t>2</a:t>
            </a:r>
            <a:r>
              <a:rPr sz="800" b="1" spc="-110">
                <a:solidFill>
                  <a:srgbClr val="F37116"/>
                </a:solidFill>
                <a:latin typeface="Microsoft YaHei UI"/>
                <a:cs typeface="Microsoft YaHei UI"/>
              </a:rPr>
              <a:t>千万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219700" y="5549012"/>
            <a:ext cx="1511300" cy="4330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73355" algn="ctr">
              <a:lnSpc>
                <a:spcPct val="100000"/>
              </a:lnSpc>
            </a:pPr>
            <a:r>
              <a:rPr sz="1000" spc="315">
                <a:solidFill>
                  <a:srgbClr val="A7A9AC"/>
                </a:solidFill>
                <a:latin typeface="Arial"/>
                <a:cs typeface="Arial"/>
              </a:rPr>
              <a:t>World</a:t>
            </a:r>
          </a:p>
          <a:p>
            <a:pPr marR="173355" algn="ctr">
              <a:lnSpc>
                <a:spcPct val="100000"/>
              </a:lnSpc>
            </a:pPr>
            <a:r>
              <a:rPr sz="1000" spc="315">
                <a:solidFill>
                  <a:srgbClr val="A7A9AC"/>
                </a:solidFill>
                <a:latin typeface="Arial"/>
                <a:cs typeface="Arial"/>
              </a:rPr>
              <a:t>2021 415 million</a:t>
            </a:r>
          </a:p>
          <a:p>
            <a:pPr marR="173355" algn="ctr">
              <a:lnSpc>
                <a:spcPct val="100000"/>
              </a:lnSpc>
            </a:pPr>
            <a:r>
              <a:rPr sz="1000" spc="315">
                <a:solidFill>
                  <a:srgbClr val="A7A9AC"/>
                </a:solidFill>
                <a:latin typeface="Arial"/>
                <a:cs typeface="Arial"/>
              </a:rPr>
              <a:t>2040 642 million</a:t>
            </a:r>
          </a:p>
        </p:txBody>
      </p:sp>
      <p:sp>
        <p:nvSpPr>
          <p:cNvPr id="36" name="object 36"/>
          <p:cNvSpPr txBox="1"/>
          <p:nvPr/>
        </p:nvSpPr>
        <p:spPr>
          <a:xfrm>
            <a:off x="5475493" y="6815828"/>
            <a:ext cx="850900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b="1" spc="-10">
                <a:solidFill>
                  <a:srgbClr val="0076D0"/>
                </a:solidFill>
                <a:latin typeface="Microsoft YaHei UI"/>
                <a:cs typeface="Microsoft YaHei UI"/>
              </a:rPr>
              <a:t>西太平洋</a:t>
            </a:r>
          </a:p>
          <a:p>
            <a:pPr marL="12700">
              <a:lnSpc>
                <a:spcPct val="100000"/>
              </a:lnSpc>
            </a:pPr>
            <a:r>
              <a:rPr sz="800" b="1" spc="-10">
                <a:solidFill>
                  <a:srgbClr val="0076D0"/>
                </a:solidFill>
                <a:latin typeface="Microsoft YaHei UI"/>
                <a:cs typeface="Microsoft YaHei UI"/>
              </a:rPr>
              <a:t>2021年  15.3千万</a:t>
            </a:r>
          </a:p>
          <a:p>
            <a:pPr marL="12700">
              <a:lnSpc>
                <a:spcPct val="100000"/>
              </a:lnSpc>
            </a:pPr>
            <a:r>
              <a:rPr sz="800" b="1" spc="-10">
                <a:solidFill>
                  <a:srgbClr val="0076D0"/>
                </a:solidFill>
                <a:latin typeface="Microsoft YaHei UI"/>
                <a:cs typeface="Microsoft YaHei UI"/>
              </a:rPr>
              <a:t>2040年  21.5千万</a:t>
            </a:r>
          </a:p>
        </p:txBody>
      </p:sp>
      <p:sp>
        <p:nvSpPr>
          <p:cNvPr id="37" name="object 37"/>
          <p:cNvSpPr txBox="1"/>
          <p:nvPr/>
        </p:nvSpPr>
        <p:spPr>
          <a:xfrm>
            <a:off x="2008814" y="7331478"/>
            <a:ext cx="787400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</a:pPr>
            <a:r>
              <a:rPr sz="800" b="1" spc="-10">
                <a:solidFill>
                  <a:srgbClr val="77262B"/>
                </a:solidFill>
                <a:latin typeface="Microsoft YaHei UI"/>
                <a:cs typeface="Microsoft YaHei UI"/>
              </a:rPr>
              <a:t>拉丁美洲</a:t>
            </a:r>
          </a:p>
          <a:p>
            <a:pPr marL="0" algn="ctr">
              <a:lnSpc>
                <a:spcPct val="100000"/>
              </a:lnSpc>
            </a:pPr>
            <a:r>
              <a:rPr sz="800" b="1" spc="-10">
                <a:solidFill>
                  <a:srgbClr val="77262B"/>
                </a:solidFill>
                <a:latin typeface="Microsoft YaHei UI"/>
                <a:cs typeface="Microsoft YaHei UI"/>
              </a:rPr>
              <a:t>2021年  3.0千万</a:t>
            </a:r>
          </a:p>
          <a:p>
            <a:pPr marL="0" algn="ctr">
              <a:lnSpc>
                <a:spcPct val="100000"/>
              </a:lnSpc>
            </a:pPr>
            <a:r>
              <a:rPr sz="800" b="1" spc="-10">
                <a:solidFill>
                  <a:srgbClr val="77262B"/>
                </a:solidFill>
                <a:latin typeface="Microsoft YaHei UI"/>
                <a:cs typeface="Microsoft YaHei UI"/>
              </a:rPr>
              <a:t>2040年  4.9千万</a:t>
            </a:r>
          </a:p>
        </p:txBody>
      </p:sp>
      <p:sp>
        <p:nvSpPr>
          <p:cNvPr id="38" name="object 38"/>
          <p:cNvSpPr txBox="1"/>
          <p:nvPr/>
        </p:nvSpPr>
        <p:spPr>
          <a:xfrm>
            <a:off x="1980285" y="5779457"/>
            <a:ext cx="787400" cy="3759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b="1" spc="-10">
                <a:solidFill>
                  <a:srgbClr val="0070C0"/>
                </a:solidFill>
                <a:latin typeface="Microsoft YaHei UI"/>
                <a:cs typeface="Microsoft YaHei UI"/>
              </a:rPr>
              <a:t>北美、加勒比</a:t>
            </a:r>
          </a:p>
          <a:p>
            <a:pPr marL="12700">
              <a:lnSpc>
                <a:spcPct val="100000"/>
              </a:lnSpc>
            </a:pPr>
            <a:r>
              <a:rPr sz="800" b="1" spc="-10">
                <a:solidFill>
                  <a:srgbClr val="0070C0"/>
                </a:solidFill>
                <a:latin typeface="Microsoft YaHei UI"/>
                <a:cs typeface="Microsoft YaHei UI"/>
              </a:rPr>
              <a:t>2021年  4.4千万</a:t>
            </a:r>
          </a:p>
          <a:p>
            <a:pPr marL="12700">
              <a:lnSpc>
                <a:spcPct val="100000"/>
              </a:lnSpc>
            </a:pPr>
            <a:r>
              <a:rPr sz="800" b="1" spc="-10">
                <a:solidFill>
                  <a:srgbClr val="0070C0"/>
                </a:solidFill>
                <a:latin typeface="Microsoft YaHei UI"/>
                <a:cs typeface="Microsoft YaHei UI"/>
              </a:rPr>
              <a:t>2040年  6.1千万</a:t>
            </a:r>
          </a:p>
        </p:txBody>
      </p:sp>
      <p:sp>
        <p:nvSpPr>
          <p:cNvPr id="39" name="object 39"/>
          <p:cNvSpPr txBox="1"/>
          <p:nvPr/>
        </p:nvSpPr>
        <p:spPr>
          <a:xfrm>
            <a:off x="3260040" y="7572816"/>
            <a:ext cx="787400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b="1" spc="0">
                <a:solidFill>
                  <a:srgbClr val="5B2E8C"/>
                </a:solidFill>
                <a:latin typeface="Microsoft YaHei UI"/>
                <a:cs typeface="Microsoft YaHei UI"/>
              </a:rPr>
              <a:t>2040</a:t>
            </a:r>
            <a:r>
              <a:rPr sz="800" b="1" spc="-10">
                <a:solidFill>
                  <a:srgbClr val="5B2E8C"/>
                </a:solidFill>
                <a:latin typeface="Microsoft YaHei UI"/>
                <a:cs typeface="Microsoft YaHei UI"/>
              </a:rPr>
              <a:t>年 </a:t>
            </a:r>
            <a:r>
              <a:rPr sz="800" b="1" spc="-80">
                <a:solidFill>
                  <a:srgbClr val="5B2E8C"/>
                </a:solidFill>
                <a:latin typeface="Microsoft YaHei UI"/>
                <a:cs typeface="Microsoft YaHei UI"/>
              </a:rPr>
              <a:t> </a:t>
            </a:r>
            <a:r>
              <a:rPr sz="800" b="1" spc="0">
                <a:solidFill>
                  <a:srgbClr val="5B2E8C"/>
                </a:solidFill>
                <a:latin typeface="Microsoft YaHei UI"/>
                <a:cs typeface="Microsoft YaHei UI"/>
              </a:rPr>
              <a:t>3</a:t>
            </a:r>
            <a:r>
              <a:rPr sz="800" b="1" spc="-35">
                <a:solidFill>
                  <a:srgbClr val="5B2E8C"/>
                </a:solidFill>
                <a:latin typeface="Microsoft YaHei UI"/>
                <a:cs typeface="Microsoft YaHei UI"/>
              </a:rPr>
              <a:t>.</a:t>
            </a:r>
            <a:r>
              <a:rPr sz="800" b="1" spc="0">
                <a:solidFill>
                  <a:srgbClr val="5B2E8C"/>
                </a:solidFill>
                <a:latin typeface="Microsoft YaHei UI"/>
                <a:cs typeface="Microsoft YaHei UI"/>
              </a:rPr>
              <a:t>4</a:t>
            </a:r>
            <a:r>
              <a:rPr sz="800" b="1" spc="-10">
                <a:solidFill>
                  <a:srgbClr val="5B2E8C"/>
                </a:solidFill>
                <a:latin typeface="Microsoft YaHei UI"/>
                <a:cs typeface="Microsoft YaHei UI"/>
              </a:rPr>
              <a:t>千万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5257800" y="5511800"/>
            <a:ext cx="1536700" cy="457200"/>
          </a:xfrm>
          <a:custGeom>
            <a:rect l="l" t="t" r="r" b="b"/>
            <a:pathLst>
              <a:path w="1536700" h="457200">
                <a:moveTo>
                  <a:pt x="1460510" y="0"/>
                </a:moveTo>
                <a:lnTo>
                  <a:pt x="69059" y="329"/>
                </a:lnTo>
                <a:lnTo>
                  <a:pt x="30186" y="15453"/>
                </a:lnTo>
                <a:lnTo>
                  <a:pt x="5343" y="48112"/>
                </a:lnTo>
                <a:lnTo>
                  <a:pt x="0" y="76202"/>
                </a:lnTo>
                <a:lnTo>
                  <a:pt x="329" y="388128"/>
                </a:lnTo>
                <a:lnTo>
                  <a:pt x="15450" y="427008"/>
                </a:lnTo>
                <a:lnTo>
                  <a:pt x="48103" y="451855"/>
                </a:lnTo>
                <a:lnTo>
                  <a:pt x="76188" y="457200"/>
                </a:lnTo>
                <a:lnTo>
                  <a:pt x="1467640" y="456870"/>
                </a:lnTo>
                <a:lnTo>
                  <a:pt x="1506513" y="441746"/>
                </a:lnTo>
                <a:lnTo>
                  <a:pt x="1531356" y="409087"/>
                </a:lnTo>
                <a:lnTo>
                  <a:pt x="1536700" y="380997"/>
                </a:lnTo>
                <a:lnTo>
                  <a:pt x="1536370" y="69070"/>
                </a:lnTo>
                <a:lnTo>
                  <a:pt x="1521249" y="30191"/>
                </a:lnTo>
                <a:lnTo>
                  <a:pt x="1488595" y="5344"/>
                </a:lnTo>
                <a:lnTo>
                  <a:pt x="146051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5257800" y="5511800"/>
            <a:ext cx="1536700" cy="457199"/>
          </a:xfrm>
          <a:custGeom>
            <a:rect l="l" t="t" r="r" b="b"/>
            <a:pathLst>
              <a:path w="1536700" h="457199">
                <a:moveTo>
                  <a:pt x="0" y="76202"/>
                </a:moveTo>
                <a:lnTo>
                  <a:pt x="11637" y="35705"/>
                </a:lnTo>
                <a:lnTo>
                  <a:pt x="41927" y="8121"/>
                </a:lnTo>
                <a:lnTo>
                  <a:pt x="1460511" y="0"/>
                </a:lnTo>
                <a:lnTo>
                  <a:pt x="1475013" y="1378"/>
                </a:lnTo>
                <a:lnTo>
                  <a:pt x="1511970" y="20007"/>
                </a:lnTo>
                <a:lnTo>
                  <a:pt x="1533706" y="54980"/>
                </a:lnTo>
                <a:lnTo>
                  <a:pt x="1536700" y="380997"/>
                </a:lnTo>
                <a:lnTo>
                  <a:pt x="1535321" y="395503"/>
                </a:lnTo>
                <a:lnTo>
                  <a:pt x="1516695" y="432466"/>
                </a:lnTo>
                <a:lnTo>
                  <a:pt x="1481728" y="454205"/>
                </a:lnTo>
                <a:lnTo>
                  <a:pt x="76189" y="457199"/>
                </a:lnTo>
                <a:lnTo>
                  <a:pt x="61686" y="455820"/>
                </a:lnTo>
                <a:lnTo>
                  <a:pt x="24729" y="437192"/>
                </a:lnTo>
                <a:lnTo>
                  <a:pt x="2993" y="402219"/>
                </a:lnTo>
                <a:lnTo>
                  <a:pt x="0" y="76202"/>
                </a:lnTo>
                <a:close/>
              </a:path>
            </a:pathLst>
          </a:custGeom>
          <a:ln w="25403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5219700" y="5511800"/>
            <a:ext cx="1511300" cy="457200"/>
          </a:xfrm>
          <a:custGeom>
            <a:rect l="l" t="t" r="r" b="b"/>
            <a:pathLst>
              <a:path w="1511300" h="457200">
                <a:moveTo>
                  <a:pt x="0" y="0"/>
                </a:moveTo>
                <a:lnTo>
                  <a:pt x="1511300" y="0"/>
                </a:lnTo>
                <a:lnTo>
                  <a:pt x="1511300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638300" y="5372100"/>
            <a:ext cx="2679700" cy="355600"/>
          </a:xfrm>
          <a:custGeom>
            <a:rect l="l" t="t" r="r" b="b"/>
            <a:pathLst>
              <a:path w="2679700" h="355600">
                <a:moveTo>
                  <a:pt x="1339850" y="0"/>
                </a:moveTo>
                <a:lnTo>
                  <a:pt x="1229961" y="589"/>
                </a:lnTo>
                <a:lnTo>
                  <a:pt x="1122519" y="2327"/>
                </a:lnTo>
                <a:lnTo>
                  <a:pt x="1017868" y="5167"/>
                </a:lnTo>
                <a:lnTo>
                  <a:pt x="916353" y="9064"/>
                </a:lnTo>
                <a:lnTo>
                  <a:pt x="818320" y="13972"/>
                </a:lnTo>
                <a:lnTo>
                  <a:pt x="724112" y="19845"/>
                </a:lnTo>
                <a:lnTo>
                  <a:pt x="634074" y="26638"/>
                </a:lnTo>
                <a:lnTo>
                  <a:pt x="548552" y="34305"/>
                </a:lnTo>
                <a:lnTo>
                  <a:pt x="467890" y="42799"/>
                </a:lnTo>
                <a:lnTo>
                  <a:pt x="392433" y="52076"/>
                </a:lnTo>
                <a:lnTo>
                  <a:pt x="322525" y="62089"/>
                </a:lnTo>
                <a:lnTo>
                  <a:pt x="258513" y="72793"/>
                </a:lnTo>
                <a:lnTo>
                  <a:pt x="200740" y="84142"/>
                </a:lnTo>
                <a:lnTo>
                  <a:pt x="149551" y="96090"/>
                </a:lnTo>
                <a:lnTo>
                  <a:pt x="105292" y="108592"/>
                </a:lnTo>
                <a:lnTo>
                  <a:pt x="68306" y="121601"/>
                </a:lnTo>
                <a:lnTo>
                  <a:pt x="17536" y="148959"/>
                </a:lnTo>
                <a:lnTo>
                  <a:pt x="0" y="177800"/>
                </a:lnTo>
                <a:lnTo>
                  <a:pt x="4441" y="192382"/>
                </a:lnTo>
                <a:lnTo>
                  <a:pt x="38939" y="220527"/>
                </a:lnTo>
                <a:lnTo>
                  <a:pt x="105292" y="247007"/>
                </a:lnTo>
                <a:lnTo>
                  <a:pt x="149551" y="259509"/>
                </a:lnTo>
                <a:lnTo>
                  <a:pt x="200740" y="271457"/>
                </a:lnTo>
                <a:lnTo>
                  <a:pt x="258513" y="282806"/>
                </a:lnTo>
                <a:lnTo>
                  <a:pt x="322525" y="293510"/>
                </a:lnTo>
                <a:lnTo>
                  <a:pt x="392433" y="303523"/>
                </a:lnTo>
                <a:lnTo>
                  <a:pt x="467890" y="312800"/>
                </a:lnTo>
                <a:lnTo>
                  <a:pt x="548552" y="321294"/>
                </a:lnTo>
                <a:lnTo>
                  <a:pt x="634074" y="328961"/>
                </a:lnTo>
                <a:lnTo>
                  <a:pt x="724112" y="335754"/>
                </a:lnTo>
                <a:lnTo>
                  <a:pt x="818320" y="341627"/>
                </a:lnTo>
                <a:lnTo>
                  <a:pt x="916353" y="346535"/>
                </a:lnTo>
                <a:lnTo>
                  <a:pt x="1017868" y="350432"/>
                </a:lnTo>
                <a:lnTo>
                  <a:pt x="1122519" y="353272"/>
                </a:lnTo>
                <a:lnTo>
                  <a:pt x="1229961" y="355010"/>
                </a:lnTo>
                <a:lnTo>
                  <a:pt x="1339850" y="355600"/>
                </a:lnTo>
                <a:lnTo>
                  <a:pt x="1449738" y="355010"/>
                </a:lnTo>
                <a:lnTo>
                  <a:pt x="1557180" y="353272"/>
                </a:lnTo>
                <a:lnTo>
                  <a:pt x="1661831" y="350432"/>
                </a:lnTo>
                <a:lnTo>
                  <a:pt x="1763346" y="346535"/>
                </a:lnTo>
                <a:lnTo>
                  <a:pt x="1861379" y="341627"/>
                </a:lnTo>
                <a:lnTo>
                  <a:pt x="1955587" y="335754"/>
                </a:lnTo>
                <a:lnTo>
                  <a:pt x="2045625" y="328961"/>
                </a:lnTo>
                <a:lnTo>
                  <a:pt x="2131147" y="321294"/>
                </a:lnTo>
                <a:lnTo>
                  <a:pt x="2211809" y="312800"/>
                </a:lnTo>
                <a:lnTo>
                  <a:pt x="2287266" y="303523"/>
                </a:lnTo>
                <a:lnTo>
                  <a:pt x="2357174" y="293510"/>
                </a:lnTo>
                <a:lnTo>
                  <a:pt x="2421186" y="282806"/>
                </a:lnTo>
                <a:lnTo>
                  <a:pt x="2478959" y="271457"/>
                </a:lnTo>
                <a:lnTo>
                  <a:pt x="2530148" y="259509"/>
                </a:lnTo>
                <a:lnTo>
                  <a:pt x="2574407" y="247007"/>
                </a:lnTo>
                <a:lnTo>
                  <a:pt x="2611393" y="233998"/>
                </a:lnTo>
                <a:lnTo>
                  <a:pt x="2662163" y="206640"/>
                </a:lnTo>
                <a:lnTo>
                  <a:pt x="2679700" y="177800"/>
                </a:lnTo>
                <a:lnTo>
                  <a:pt x="2675258" y="163217"/>
                </a:lnTo>
                <a:lnTo>
                  <a:pt x="2640760" y="135072"/>
                </a:lnTo>
                <a:lnTo>
                  <a:pt x="2574407" y="108592"/>
                </a:lnTo>
                <a:lnTo>
                  <a:pt x="2530148" y="96090"/>
                </a:lnTo>
                <a:lnTo>
                  <a:pt x="2478959" y="84142"/>
                </a:lnTo>
                <a:lnTo>
                  <a:pt x="2421186" y="72793"/>
                </a:lnTo>
                <a:lnTo>
                  <a:pt x="2357174" y="62089"/>
                </a:lnTo>
                <a:lnTo>
                  <a:pt x="2287266" y="52076"/>
                </a:lnTo>
                <a:lnTo>
                  <a:pt x="2211809" y="42799"/>
                </a:lnTo>
                <a:lnTo>
                  <a:pt x="2131147" y="34305"/>
                </a:lnTo>
                <a:lnTo>
                  <a:pt x="2045625" y="26638"/>
                </a:lnTo>
                <a:lnTo>
                  <a:pt x="1955587" y="19845"/>
                </a:lnTo>
                <a:lnTo>
                  <a:pt x="1861379" y="13972"/>
                </a:lnTo>
                <a:lnTo>
                  <a:pt x="1763346" y="9064"/>
                </a:lnTo>
                <a:lnTo>
                  <a:pt x="1661831" y="5167"/>
                </a:lnTo>
                <a:lnTo>
                  <a:pt x="1557180" y="2327"/>
                </a:lnTo>
                <a:lnTo>
                  <a:pt x="1449738" y="589"/>
                </a:lnTo>
                <a:lnTo>
                  <a:pt x="133985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638300" y="5372100"/>
            <a:ext cx="2679699" cy="355599"/>
          </a:xfrm>
          <a:custGeom>
            <a:rect l="l" t="t" r="r" b="b"/>
            <a:pathLst>
              <a:path w="2679699" h="355599">
                <a:moveTo>
                  <a:pt x="0" y="177799"/>
                </a:moveTo>
                <a:lnTo>
                  <a:pt x="38939" y="135072"/>
                </a:lnTo>
                <a:lnTo>
                  <a:pt x="105292" y="108592"/>
                </a:lnTo>
                <a:lnTo>
                  <a:pt x="149551" y="96090"/>
                </a:lnTo>
                <a:lnTo>
                  <a:pt x="200740" y="84142"/>
                </a:lnTo>
                <a:lnTo>
                  <a:pt x="258513" y="72793"/>
                </a:lnTo>
                <a:lnTo>
                  <a:pt x="322525" y="62089"/>
                </a:lnTo>
                <a:lnTo>
                  <a:pt x="392432" y="52076"/>
                </a:lnTo>
                <a:lnTo>
                  <a:pt x="467889" y="42799"/>
                </a:lnTo>
                <a:lnTo>
                  <a:pt x="548551" y="34305"/>
                </a:lnTo>
                <a:lnTo>
                  <a:pt x="634074" y="26638"/>
                </a:lnTo>
                <a:lnTo>
                  <a:pt x="724111" y="19845"/>
                </a:lnTo>
                <a:lnTo>
                  <a:pt x="818319" y="13972"/>
                </a:lnTo>
                <a:lnTo>
                  <a:pt x="916353" y="9064"/>
                </a:lnTo>
                <a:lnTo>
                  <a:pt x="1017868" y="5167"/>
                </a:lnTo>
                <a:lnTo>
                  <a:pt x="1122519" y="2327"/>
                </a:lnTo>
                <a:lnTo>
                  <a:pt x="1229961" y="589"/>
                </a:lnTo>
                <a:lnTo>
                  <a:pt x="1339850" y="0"/>
                </a:lnTo>
                <a:lnTo>
                  <a:pt x="1449738" y="589"/>
                </a:lnTo>
                <a:lnTo>
                  <a:pt x="1557180" y="2327"/>
                </a:lnTo>
                <a:lnTo>
                  <a:pt x="1661831" y="5167"/>
                </a:lnTo>
                <a:lnTo>
                  <a:pt x="1763346" y="9064"/>
                </a:lnTo>
                <a:lnTo>
                  <a:pt x="1861379" y="13972"/>
                </a:lnTo>
                <a:lnTo>
                  <a:pt x="1955587" y="19845"/>
                </a:lnTo>
                <a:lnTo>
                  <a:pt x="2045625" y="26638"/>
                </a:lnTo>
                <a:lnTo>
                  <a:pt x="2131147" y="34305"/>
                </a:lnTo>
                <a:lnTo>
                  <a:pt x="2211809" y="42799"/>
                </a:lnTo>
                <a:lnTo>
                  <a:pt x="2287266" y="52076"/>
                </a:lnTo>
                <a:lnTo>
                  <a:pt x="2357173" y="62089"/>
                </a:lnTo>
                <a:lnTo>
                  <a:pt x="2421186" y="72793"/>
                </a:lnTo>
                <a:lnTo>
                  <a:pt x="2478959" y="84142"/>
                </a:lnTo>
                <a:lnTo>
                  <a:pt x="2530147" y="96090"/>
                </a:lnTo>
                <a:lnTo>
                  <a:pt x="2574407" y="108592"/>
                </a:lnTo>
                <a:lnTo>
                  <a:pt x="2611393" y="121601"/>
                </a:lnTo>
                <a:lnTo>
                  <a:pt x="2662163" y="148959"/>
                </a:lnTo>
                <a:lnTo>
                  <a:pt x="2679699" y="177799"/>
                </a:lnTo>
                <a:lnTo>
                  <a:pt x="2675257" y="192381"/>
                </a:lnTo>
                <a:lnTo>
                  <a:pt x="2640759" y="220526"/>
                </a:lnTo>
                <a:lnTo>
                  <a:pt x="2574407" y="247007"/>
                </a:lnTo>
                <a:lnTo>
                  <a:pt x="2530147" y="259508"/>
                </a:lnTo>
                <a:lnTo>
                  <a:pt x="2478959" y="271456"/>
                </a:lnTo>
                <a:lnTo>
                  <a:pt x="2421186" y="282805"/>
                </a:lnTo>
                <a:lnTo>
                  <a:pt x="2357173" y="293509"/>
                </a:lnTo>
                <a:lnTo>
                  <a:pt x="2287266" y="303522"/>
                </a:lnTo>
                <a:lnTo>
                  <a:pt x="2211809" y="312799"/>
                </a:lnTo>
                <a:lnTo>
                  <a:pt x="2131147" y="321294"/>
                </a:lnTo>
                <a:lnTo>
                  <a:pt x="2045625" y="328960"/>
                </a:lnTo>
                <a:lnTo>
                  <a:pt x="1955587" y="335753"/>
                </a:lnTo>
                <a:lnTo>
                  <a:pt x="1861379" y="341626"/>
                </a:lnTo>
                <a:lnTo>
                  <a:pt x="1763346" y="346534"/>
                </a:lnTo>
                <a:lnTo>
                  <a:pt x="1661831" y="350431"/>
                </a:lnTo>
                <a:lnTo>
                  <a:pt x="1557180" y="353272"/>
                </a:lnTo>
                <a:lnTo>
                  <a:pt x="1449738" y="355009"/>
                </a:lnTo>
                <a:lnTo>
                  <a:pt x="1339850" y="355599"/>
                </a:lnTo>
                <a:lnTo>
                  <a:pt x="1229961" y="355009"/>
                </a:lnTo>
                <a:lnTo>
                  <a:pt x="1122519" y="353272"/>
                </a:lnTo>
                <a:lnTo>
                  <a:pt x="1017868" y="350431"/>
                </a:lnTo>
                <a:lnTo>
                  <a:pt x="916353" y="346534"/>
                </a:lnTo>
                <a:lnTo>
                  <a:pt x="818319" y="341626"/>
                </a:lnTo>
                <a:lnTo>
                  <a:pt x="724111" y="335753"/>
                </a:lnTo>
                <a:lnTo>
                  <a:pt x="634074" y="328960"/>
                </a:lnTo>
                <a:lnTo>
                  <a:pt x="548551" y="321294"/>
                </a:lnTo>
                <a:lnTo>
                  <a:pt x="467889" y="312799"/>
                </a:lnTo>
                <a:lnTo>
                  <a:pt x="392432" y="303522"/>
                </a:lnTo>
                <a:lnTo>
                  <a:pt x="322525" y="293509"/>
                </a:lnTo>
                <a:lnTo>
                  <a:pt x="258513" y="282805"/>
                </a:lnTo>
                <a:lnTo>
                  <a:pt x="200740" y="271456"/>
                </a:lnTo>
                <a:lnTo>
                  <a:pt x="149551" y="259508"/>
                </a:lnTo>
                <a:lnTo>
                  <a:pt x="105292" y="247007"/>
                </a:lnTo>
                <a:lnTo>
                  <a:pt x="68306" y="233998"/>
                </a:lnTo>
                <a:lnTo>
                  <a:pt x="17536" y="206639"/>
                </a:lnTo>
                <a:lnTo>
                  <a:pt x="0" y="177799"/>
                </a:lnTo>
                <a:close/>
              </a:path>
            </a:pathLst>
          </a:custGeom>
          <a:ln w="25403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 txBox="1"/>
          <p:nvPr/>
        </p:nvSpPr>
        <p:spPr>
          <a:xfrm>
            <a:off x="1671120" y="548837"/>
            <a:ext cx="5092700" cy="49041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1.1 人口环境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糖尿病是高发性慢性病，中国患者呈年轻化趋势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糖尿病是高发性慢性病，中国患病率高于世界平均水平 根据IDF统计，2021年全球糖尿病患者约有4.15 亿人，每11个人就 有1人患有糖尿病。预测到2040年，全球将会有6.42亿人患有糖尿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病，中国糖尿病患者也将到达1 .51亿。据国家卫计委和IDF统计， 2021年我国18岁及以上成人糖尿病患病率为9.7% ，2021年全球20 岁~79岁成年人的糖尿病患病率为8.3% 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中国糖尿患者位居世界首位，趋于年轻化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由于中国人口基数大，人口老龄化加剧以及饮食结构等因素，导致 我国糖尿病患者人数约1.1亿人，位居世界第一，我国糖尿病消费群 体量大。据IDF统计，2021年我国有130万人死于糖尿病及其并发症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，其中40.8%的人年龄低于60岁，逐渐呈现年轻化趋势。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预测2021年和2040年世界各地糖尿病患者数量〔20-79岁〕</a:t>
            </a:r>
          </a:p>
        </p:txBody>
      </p:sp>
      <p:sp>
        <p:nvSpPr>
          <p:cNvPr id="46" name="object 46"/>
          <p:cNvSpPr txBox="1"/>
          <p:nvPr/>
        </p:nvSpPr>
        <p:spPr>
          <a:xfrm>
            <a:off x="1864574" y="5466157"/>
            <a:ext cx="2155190" cy="1765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07200"/>
              </a:lnSpc>
              <a:tabLst>
                <a:tab pos="2141855"/>
              </a:tabLst>
            </a:pPr>
            <a:r>
              <a:rPr sz="500" spc="70">
                <a:solidFill>
                  <a:srgbClr val="408784"/>
                </a:solidFill>
                <a:latin typeface="Arial"/>
                <a:cs typeface="Arial"/>
              </a:rPr>
              <a:t>Estimated number of people with diabetes worldwide and per region in 2021 and 2040 (20-79 years) 	</a:t>
            </a:r>
          </a:p>
        </p:txBody>
      </p:sp>
      <p:sp>
        <p:nvSpPr>
          <p:cNvPr id="47" name="object 47"/>
          <p:cNvSpPr txBox="1"/>
          <p:nvPr/>
        </p:nvSpPr>
        <p:spPr>
          <a:xfrm>
            <a:off x="5439174" y="5560333"/>
            <a:ext cx="1066800" cy="4699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sz="1000" b="1" spc="-10">
                <a:solidFill>
                  <a:srgbClr val="7F7F7F"/>
                </a:solidFill>
                <a:latin typeface="Microsoft YaHei UI"/>
                <a:cs typeface="Microsoft YaHei UI"/>
              </a:rPr>
              <a:t>世界</a:t>
            </a:r>
          </a:p>
          <a:p>
            <a:pPr algn="ctr">
              <a:lnSpc>
                <a:spcPct val="100000"/>
              </a:lnSpc>
            </a:pPr>
            <a:r>
              <a:rPr sz="1000" b="1" spc="-10">
                <a:solidFill>
                  <a:srgbClr val="7F7F7F"/>
                </a:solidFill>
                <a:latin typeface="Microsoft YaHei UI"/>
                <a:cs typeface="Microsoft YaHei UI"/>
              </a:rPr>
              <a:t>2021年  41.5千万</a:t>
            </a:r>
          </a:p>
          <a:p>
            <a:pPr algn="ctr">
              <a:lnSpc>
                <a:spcPct val="100000"/>
              </a:lnSpc>
            </a:pPr>
            <a:r>
              <a:rPr sz="1000" b="1" spc="-10">
                <a:solidFill>
                  <a:srgbClr val="7F7F7F"/>
                </a:solidFill>
                <a:latin typeface="Microsoft YaHei UI"/>
                <a:cs typeface="Microsoft YaHei UI"/>
              </a:rPr>
              <a:t>2040年  64.2千万</a:t>
            </a:r>
          </a:p>
        </p:txBody>
      </p:sp>
      <p:sp>
        <p:nvSpPr>
          <p:cNvPr id="48" name="object 48"/>
          <p:cNvSpPr/>
          <p:nvPr/>
        </p:nvSpPr>
        <p:spPr>
          <a:xfrm>
            <a:off x="2120958" y="8559513"/>
            <a:ext cx="177805" cy="1194086"/>
          </a:xfrm>
          <a:custGeom>
            <a:rect l="l" t="t" r="r" b="b"/>
            <a:pathLst>
              <a:path w="177805" h="1194086">
                <a:moveTo>
                  <a:pt x="177805" y="0"/>
                </a:moveTo>
                <a:lnTo>
                  <a:pt x="0" y="0"/>
                </a:lnTo>
                <a:lnTo>
                  <a:pt x="0" y="1194086"/>
                </a:lnTo>
                <a:lnTo>
                  <a:pt x="177805" y="1194086"/>
                </a:lnTo>
                <a:lnTo>
                  <a:pt x="177805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578172" y="9003999"/>
            <a:ext cx="190505" cy="749601"/>
          </a:xfrm>
          <a:custGeom>
            <a:rect l="l" t="t" r="r" b="b"/>
            <a:pathLst>
              <a:path w="190505" h="749601">
                <a:moveTo>
                  <a:pt x="190505" y="0"/>
                </a:moveTo>
                <a:lnTo>
                  <a:pt x="0" y="0"/>
                </a:lnTo>
                <a:lnTo>
                  <a:pt x="0" y="749601"/>
                </a:lnTo>
                <a:lnTo>
                  <a:pt x="190505" y="749601"/>
                </a:lnTo>
                <a:lnTo>
                  <a:pt x="190505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048086" y="9435784"/>
            <a:ext cx="190505" cy="317815"/>
          </a:xfrm>
          <a:custGeom>
            <a:rect l="l" t="t" r="r" b="b"/>
            <a:pathLst>
              <a:path w="190505" h="317815">
                <a:moveTo>
                  <a:pt x="190505" y="0"/>
                </a:moveTo>
                <a:lnTo>
                  <a:pt x="0" y="0"/>
                </a:lnTo>
                <a:lnTo>
                  <a:pt x="0" y="317815"/>
                </a:lnTo>
                <a:lnTo>
                  <a:pt x="190505" y="317815"/>
                </a:lnTo>
                <a:lnTo>
                  <a:pt x="190505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518000" y="9600879"/>
            <a:ext cx="190505" cy="152721"/>
          </a:xfrm>
          <a:custGeom>
            <a:rect l="l" t="t" r="r" b="b"/>
            <a:pathLst>
              <a:path w="190505" h="152721">
                <a:moveTo>
                  <a:pt x="190505" y="0"/>
                </a:moveTo>
                <a:lnTo>
                  <a:pt x="0" y="0"/>
                </a:lnTo>
                <a:lnTo>
                  <a:pt x="0" y="152721"/>
                </a:lnTo>
                <a:lnTo>
                  <a:pt x="190505" y="152721"/>
                </a:lnTo>
                <a:lnTo>
                  <a:pt x="190505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3987914" y="9613578"/>
            <a:ext cx="177805" cy="140021"/>
          </a:xfrm>
          <a:custGeom>
            <a:rect l="l" t="t" r="r" b="b"/>
            <a:pathLst>
              <a:path w="177805" h="140021">
                <a:moveTo>
                  <a:pt x="177805" y="0"/>
                </a:moveTo>
                <a:lnTo>
                  <a:pt x="0" y="0"/>
                </a:lnTo>
                <a:lnTo>
                  <a:pt x="0" y="140021"/>
                </a:lnTo>
                <a:lnTo>
                  <a:pt x="177805" y="140021"/>
                </a:lnTo>
                <a:lnTo>
                  <a:pt x="177805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457828" y="9626278"/>
            <a:ext cx="177805" cy="127322"/>
          </a:xfrm>
          <a:custGeom>
            <a:rect l="l" t="t" r="r" b="b"/>
            <a:pathLst>
              <a:path w="177805" h="127321">
                <a:moveTo>
                  <a:pt x="177805" y="0"/>
                </a:moveTo>
                <a:lnTo>
                  <a:pt x="0" y="0"/>
                </a:lnTo>
                <a:lnTo>
                  <a:pt x="0" y="127322"/>
                </a:lnTo>
                <a:lnTo>
                  <a:pt x="177805" y="127322"/>
                </a:lnTo>
                <a:lnTo>
                  <a:pt x="177805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915041" y="9638977"/>
            <a:ext cx="190506" cy="114622"/>
          </a:xfrm>
          <a:custGeom>
            <a:rect l="l" t="t" r="r" b="b"/>
            <a:pathLst>
              <a:path w="190506" h="114621">
                <a:moveTo>
                  <a:pt x="190506" y="0"/>
                </a:moveTo>
                <a:lnTo>
                  <a:pt x="0" y="0"/>
                </a:lnTo>
                <a:lnTo>
                  <a:pt x="0" y="114622"/>
                </a:lnTo>
                <a:lnTo>
                  <a:pt x="190506" y="114622"/>
                </a:lnTo>
                <a:lnTo>
                  <a:pt x="190506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5384955" y="9664376"/>
            <a:ext cx="190506" cy="89223"/>
          </a:xfrm>
          <a:custGeom>
            <a:rect l="l" t="t" r="r" b="b"/>
            <a:pathLst>
              <a:path w="190506" h="89223">
                <a:moveTo>
                  <a:pt x="190506" y="0"/>
                </a:moveTo>
                <a:lnTo>
                  <a:pt x="0" y="0"/>
                </a:lnTo>
                <a:lnTo>
                  <a:pt x="0" y="89223"/>
                </a:lnTo>
                <a:lnTo>
                  <a:pt x="190506" y="89223"/>
                </a:lnTo>
                <a:lnTo>
                  <a:pt x="190506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5854868" y="9677076"/>
            <a:ext cx="190506" cy="76523"/>
          </a:xfrm>
          <a:custGeom>
            <a:rect l="l" t="t" r="r" b="b"/>
            <a:pathLst>
              <a:path w="190506" h="76523">
                <a:moveTo>
                  <a:pt x="190506" y="0"/>
                </a:moveTo>
                <a:lnTo>
                  <a:pt x="0" y="0"/>
                </a:lnTo>
                <a:lnTo>
                  <a:pt x="0" y="76523"/>
                </a:lnTo>
                <a:lnTo>
                  <a:pt x="190506" y="76523"/>
                </a:lnTo>
                <a:lnTo>
                  <a:pt x="190506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6324782" y="9677076"/>
            <a:ext cx="177805" cy="76523"/>
          </a:xfrm>
          <a:custGeom>
            <a:rect l="l" t="t" r="r" b="b"/>
            <a:pathLst>
              <a:path w="177805" h="76523">
                <a:moveTo>
                  <a:pt x="177805" y="0"/>
                </a:moveTo>
                <a:lnTo>
                  <a:pt x="0" y="0"/>
                </a:lnTo>
                <a:lnTo>
                  <a:pt x="0" y="76523"/>
                </a:lnTo>
                <a:lnTo>
                  <a:pt x="177805" y="76523"/>
                </a:lnTo>
                <a:lnTo>
                  <a:pt x="177805" y="0"/>
                </a:lnTo>
                <a:close/>
              </a:path>
            </a:pathLst>
          </a:custGeom>
          <a:solidFill>
            <a:srgbClr val="0070C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 flipH="1">
            <a:off x="1974850" y="8451850"/>
            <a:ext cx="0" cy="1295399"/>
          </a:xfrm>
          <a:custGeom>
            <a:rect l="l" t="t" r="r" b="b"/>
            <a:pathLst>
              <a:path h="1295399">
                <a:moveTo>
                  <a:pt x="0" y="1295399"/>
                </a:moveTo>
                <a:lnTo>
                  <a:pt x="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974850" y="9747250"/>
            <a:ext cx="4673599" cy="0"/>
          </a:xfrm>
          <a:custGeom>
            <a:rect l="l" t="t" r="r" b="b"/>
            <a:pathLst>
              <a:path w="4673599">
                <a:moveTo>
                  <a:pt x="0" y="0"/>
                </a:moveTo>
                <a:lnTo>
                  <a:pt x="4673599" y="0"/>
                </a:lnTo>
              </a:path>
            </a:pathLst>
          </a:custGeom>
          <a:ln w="12702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 txBox="1"/>
          <p:nvPr/>
        </p:nvSpPr>
        <p:spPr>
          <a:xfrm>
            <a:off x="2052562" y="8409072"/>
            <a:ext cx="308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109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2530989" y="8774858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69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2998210" y="9198776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29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3479629" y="9428344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14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3946851" y="9433305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12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4414074" y="9521756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4932065" y="9521756"/>
            <a:ext cx="1524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5386618" y="952175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7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8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5853840" y="952175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7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6321063" y="952175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7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749371" y="8378962"/>
            <a:ext cx="222885" cy="14547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6350" algn="ctr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120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600"/>
              </a:lnSpc>
              <a:spcBef>
                <a:spcPts val="31"/>
              </a:spcBef>
            </a:pPr>
            <a:endParaRPr sz="600"/>
          </a:p>
          <a:p>
            <a:pPr marR="6350" algn="ctr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100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600"/>
              </a:lnSpc>
              <a:spcBef>
                <a:spcPts val="31"/>
              </a:spcBef>
            </a:pPr>
            <a:endParaRPr sz="600"/>
          </a:p>
          <a:p>
            <a:pPr marL="69850" algn="ctr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80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600"/>
              </a:lnSpc>
              <a:spcBef>
                <a:spcPts val="31"/>
              </a:spcBef>
            </a:pPr>
            <a:endParaRPr sz="600"/>
          </a:p>
          <a:p>
            <a:pPr marL="69850" algn="ctr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60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600"/>
              </a:lnSpc>
              <a:spcBef>
                <a:spcPts val="31"/>
              </a:spcBef>
            </a:pPr>
            <a:endParaRPr sz="600"/>
          </a:p>
          <a:p>
            <a:pPr marL="69850" algn="ctr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40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600"/>
              </a:lnSpc>
              <a:spcBef>
                <a:spcPts val="31"/>
              </a:spcBef>
            </a:pPr>
            <a:endParaRPr sz="600"/>
          </a:p>
          <a:p>
            <a:pPr marL="69850" algn="ctr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600"/>
              </a:lnSpc>
              <a:spcBef>
                <a:spcPts val="31"/>
              </a:spcBef>
            </a:pPr>
            <a:endParaRPr sz="600"/>
          </a:p>
          <a:p>
            <a:pPr marL="140335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71" name="object 71"/>
          <p:cNvSpPr/>
          <p:nvPr/>
        </p:nvSpPr>
        <p:spPr>
          <a:xfrm>
            <a:off x="1965201" y="10064969"/>
            <a:ext cx="106817" cy="83838"/>
          </a:xfrm>
          <a:custGeom>
            <a:rect l="l" t="t" r="r" b="b"/>
            <a:pathLst>
              <a:path w="106817" h="83838">
                <a:moveTo>
                  <a:pt x="32477" y="17052"/>
                </a:moveTo>
                <a:lnTo>
                  <a:pt x="17086" y="17052"/>
                </a:lnTo>
                <a:lnTo>
                  <a:pt x="63488" y="63469"/>
                </a:lnTo>
                <a:lnTo>
                  <a:pt x="49795" y="77168"/>
                </a:lnTo>
                <a:lnTo>
                  <a:pt x="56462" y="83838"/>
                </a:lnTo>
                <a:lnTo>
                  <a:pt x="84521" y="55771"/>
                </a:lnTo>
                <a:lnTo>
                  <a:pt x="71184" y="55771"/>
                </a:lnTo>
                <a:lnTo>
                  <a:pt x="32477" y="17052"/>
                </a:lnTo>
                <a:close/>
              </a:path>
              <a:path w="106817" h="83838">
                <a:moveTo>
                  <a:pt x="84838" y="42112"/>
                </a:moveTo>
                <a:lnTo>
                  <a:pt x="71184" y="55771"/>
                </a:lnTo>
                <a:lnTo>
                  <a:pt x="84521" y="55771"/>
                </a:lnTo>
                <a:lnTo>
                  <a:pt x="91507" y="48783"/>
                </a:lnTo>
                <a:lnTo>
                  <a:pt x="84838" y="42112"/>
                </a:lnTo>
                <a:close/>
              </a:path>
              <a:path w="106817" h="83838">
                <a:moveTo>
                  <a:pt x="15430" y="0"/>
                </a:moveTo>
                <a:lnTo>
                  <a:pt x="0" y="28066"/>
                </a:lnTo>
                <a:lnTo>
                  <a:pt x="7101" y="35171"/>
                </a:lnTo>
                <a:lnTo>
                  <a:pt x="17086" y="17052"/>
                </a:lnTo>
                <a:lnTo>
                  <a:pt x="32477" y="17052"/>
                </a:lnTo>
                <a:lnTo>
                  <a:pt x="15430" y="0"/>
                </a:lnTo>
                <a:close/>
              </a:path>
              <a:path w="106817" h="83838">
                <a:moveTo>
                  <a:pt x="97768" y="25271"/>
                </a:moveTo>
                <a:lnTo>
                  <a:pt x="96051" y="26002"/>
                </a:lnTo>
                <a:lnTo>
                  <a:pt x="93131" y="28923"/>
                </a:lnTo>
                <a:lnTo>
                  <a:pt x="92489" y="30428"/>
                </a:lnTo>
                <a:lnTo>
                  <a:pt x="92407" y="34515"/>
                </a:lnTo>
                <a:lnTo>
                  <a:pt x="93117" y="36199"/>
                </a:lnTo>
                <a:lnTo>
                  <a:pt x="95905" y="38988"/>
                </a:lnTo>
                <a:lnTo>
                  <a:pt x="97562" y="39686"/>
                </a:lnTo>
                <a:lnTo>
                  <a:pt x="101456" y="39738"/>
                </a:lnTo>
                <a:lnTo>
                  <a:pt x="103153" y="39027"/>
                </a:lnTo>
                <a:lnTo>
                  <a:pt x="106100" y="36080"/>
                </a:lnTo>
                <a:lnTo>
                  <a:pt x="106772" y="34515"/>
                </a:lnTo>
                <a:lnTo>
                  <a:pt x="106817" y="30428"/>
                </a:lnTo>
                <a:lnTo>
                  <a:pt x="106127" y="28764"/>
                </a:lnTo>
                <a:lnTo>
                  <a:pt x="103365" y="26001"/>
                </a:lnTo>
                <a:lnTo>
                  <a:pt x="101687" y="25297"/>
                </a:lnTo>
                <a:lnTo>
                  <a:pt x="97768" y="2527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2033548" y="9874418"/>
            <a:ext cx="209859" cy="198166"/>
          </a:xfrm>
          <a:custGeom>
            <a:rect l="l" t="t" r="r" b="b"/>
            <a:pathLst>
              <a:path w="209859" h="198166">
                <a:moveTo>
                  <a:pt x="19970" y="107772"/>
                </a:moveTo>
                <a:lnTo>
                  <a:pt x="13183" y="114562"/>
                </a:lnTo>
                <a:lnTo>
                  <a:pt x="30387" y="131771"/>
                </a:lnTo>
                <a:lnTo>
                  <a:pt x="0" y="162169"/>
                </a:lnTo>
                <a:lnTo>
                  <a:pt x="35985" y="198166"/>
                </a:lnTo>
                <a:lnTo>
                  <a:pt x="42457" y="191692"/>
                </a:lnTo>
                <a:lnTo>
                  <a:pt x="38195" y="187429"/>
                </a:lnTo>
                <a:lnTo>
                  <a:pt x="44035" y="181587"/>
                </a:lnTo>
                <a:lnTo>
                  <a:pt x="32355" y="181587"/>
                </a:lnTo>
                <a:lnTo>
                  <a:pt x="12311" y="161536"/>
                </a:lnTo>
                <a:lnTo>
                  <a:pt x="36226" y="137613"/>
                </a:lnTo>
                <a:lnTo>
                  <a:pt x="49802" y="137613"/>
                </a:lnTo>
                <a:lnTo>
                  <a:pt x="43014" y="130823"/>
                </a:lnTo>
                <a:lnTo>
                  <a:pt x="48854" y="124981"/>
                </a:lnTo>
                <a:lnTo>
                  <a:pt x="37174" y="124981"/>
                </a:lnTo>
                <a:lnTo>
                  <a:pt x="19970" y="107772"/>
                </a:lnTo>
                <a:close/>
              </a:path>
              <a:path w="209859" h="198166">
                <a:moveTo>
                  <a:pt x="75686" y="163506"/>
                </a:moveTo>
                <a:lnTo>
                  <a:pt x="62110" y="163506"/>
                </a:lnTo>
                <a:lnTo>
                  <a:pt x="91467" y="192872"/>
                </a:lnTo>
                <a:lnTo>
                  <a:pt x="98254" y="186082"/>
                </a:lnTo>
                <a:lnTo>
                  <a:pt x="75686" y="163506"/>
                </a:lnTo>
                <a:close/>
              </a:path>
              <a:path w="209859" h="198166">
                <a:moveTo>
                  <a:pt x="49802" y="137613"/>
                </a:moveTo>
                <a:lnTo>
                  <a:pt x="36226" y="137613"/>
                </a:lnTo>
                <a:lnTo>
                  <a:pt x="56271" y="157664"/>
                </a:lnTo>
                <a:lnTo>
                  <a:pt x="32355" y="181587"/>
                </a:lnTo>
                <a:lnTo>
                  <a:pt x="44035" y="181587"/>
                </a:lnTo>
                <a:lnTo>
                  <a:pt x="62110" y="163506"/>
                </a:lnTo>
                <a:lnTo>
                  <a:pt x="75686" y="163506"/>
                </a:lnTo>
                <a:lnTo>
                  <a:pt x="68898" y="156716"/>
                </a:lnTo>
                <a:lnTo>
                  <a:pt x="74738" y="150874"/>
                </a:lnTo>
                <a:lnTo>
                  <a:pt x="63059" y="150874"/>
                </a:lnTo>
                <a:lnTo>
                  <a:pt x="49802" y="137613"/>
                </a:lnTo>
                <a:close/>
              </a:path>
              <a:path w="209859" h="198166">
                <a:moveTo>
                  <a:pt x="80189" y="106584"/>
                </a:moveTo>
                <a:lnTo>
                  <a:pt x="67245" y="106584"/>
                </a:lnTo>
                <a:lnTo>
                  <a:pt x="87289" y="126635"/>
                </a:lnTo>
                <a:lnTo>
                  <a:pt x="63059" y="150874"/>
                </a:lnTo>
                <a:lnTo>
                  <a:pt x="74738" y="150874"/>
                </a:lnTo>
                <a:lnTo>
                  <a:pt x="93129" y="132477"/>
                </a:lnTo>
                <a:lnTo>
                  <a:pt x="101652" y="132477"/>
                </a:lnTo>
                <a:lnTo>
                  <a:pt x="103863" y="130265"/>
                </a:lnTo>
                <a:lnTo>
                  <a:pt x="80189" y="106584"/>
                </a:lnTo>
                <a:close/>
              </a:path>
              <a:path w="209859" h="198166">
                <a:moveTo>
                  <a:pt x="136231" y="0"/>
                </a:moveTo>
                <a:lnTo>
                  <a:pt x="67169" y="69084"/>
                </a:lnTo>
                <a:lnTo>
                  <a:pt x="140876" y="142815"/>
                </a:lnTo>
                <a:lnTo>
                  <a:pt x="146954" y="136736"/>
                </a:lnTo>
                <a:lnTo>
                  <a:pt x="142929" y="132710"/>
                </a:lnTo>
                <a:lnTo>
                  <a:pt x="148532" y="127105"/>
                </a:lnTo>
                <a:lnTo>
                  <a:pt x="137326" y="127105"/>
                </a:lnTo>
                <a:lnTo>
                  <a:pt x="78850" y="68609"/>
                </a:lnTo>
                <a:lnTo>
                  <a:pt x="135756" y="11684"/>
                </a:lnTo>
                <a:lnTo>
                  <a:pt x="147912" y="11684"/>
                </a:lnTo>
                <a:lnTo>
                  <a:pt x="136231" y="0"/>
                </a:lnTo>
                <a:close/>
              </a:path>
              <a:path w="209859" h="198166">
                <a:moveTo>
                  <a:pt x="101652" y="132477"/>
                </a:moveTo>
                <a:lnTo>
                  <a:pt x="93129" y="132477"/>
                </a:lnTo>
                <a:lnTo>
                  <a:pt x="97395" y="136736"/>
                </a:lnTo>
                <a:lnTo>
                  <a:pt x="101652" y="132477"/>
                </a:lnTo>
                <a:close/>
              </a:path>
              <a:path w="209859" h="198166">
                <a:moveTo>
                  <a:pt x="147912" y="11684"/>
                </a:moveTo>
                <a:lnTo>
                  <a:pt x="135756" y="11684"/>
                </a:lnTo>
                <a:lnTo>
                  <a:pt x="194232" y="70179"/>
                </a:lnTo>
                <a:lnTo>
                  <a:pt x="137326" y="127105"/>
                </a:lnTo>
                <a:lnTo>
                  <a:pt x="148532" y="127105"/>
                </a:lnTo>
                <a:lnTo>
                  <a:pt x="199835" y="75784"/>
                </a:lnTo>
                <a:lnTo>
                  <a:pt x="207727" y="75784"/>
                </a:lnTo>
                <a:lnTo>
                  <a:pt x="209859" y="73651"/>
                </a:lnTo>
                <a:lnTo>
                  <a:pt x="147912" y="11684"/>
                </a:lnTo>
                <a:close/>
              </a:path>
              <a:path w="209859" h="198166">
                <a:moveTo>
                  <a:pt x="67877" y="94268"/>
                </a:moveTo>
                <a:lnTo>
                  <a:pt x="37174" y="124981"/>
                </a:lnTo>
                <a:lnTo>
                  <a:pt x="48854" y="124981"/>
                </a:lnTo>
                <a:lnTo>
                  <a:pt x="67245" y="106584"/>
                </a:lnTo>
                <a:lnTo>
                  <a:pt x="80189" y="106584"/>
                </a:lnTo>
                <a:lnTo>
                  <a:pt x="67877" y="94268"/>
                </a:lnTo>
                <a:close/>
              </a:path>
              <a:path w="209859" h="198166">
                <a:moveTo>
                  <a:pt x="145065" y="72316"/>
                </a:moveTo>
                <a:lnTo>
                  <a:pt x="133384" y="72316"/>
                </a:lnTo>
                <a:lnTo>
                  <a:pt x="149009" y="87946"/>
                </a:lnTo>
                <a:lnTo>
                  <a:pt x="127226" y="109737"/>
                </a:lnTo>
                <a:lnTo>
                  <a:pt x="132591" y="115105"/>
                </a:lnTo>
                <a:lnTo>
                  <a:pt x="165582" y="82103"/>
                </a:lnTo>
                <a:lnTo>
                  <a:pt x="154849" y="82103"/>
                </a:lnTo>
                <a:lnTo>
                  <a:pt x="145065" y="72316"/>
                </a:lnTo>
                <a:close/>
              </a:path>
              <a:path w="209859" h="198166">
                <a:moveTo>
                  <a:pt x="129124" y="56369"/>
                </a:moveTo>
                <a:lnTo>
                  <a:pt x="117443" y="56369"/>
                </a:lnTo>
                <a:lnTo>
                  <a:pt x="128018" y="66948"/>
                </a:lnTo>
                <a:lnTo>
                  <a:pt x="108996" y="85975"/>
                </a:lnTo>
                <a:lnTo>
                  <a:pt x="114362" y="91343"/>
                </a:lnTo>
                <a:lnTo>
                  <a:pt x="133384" y="72316"/>
                </a:lnTo>
                <a:lnTo>
                  <a:pt x="145065" y="72316"/>
                </a:lnTo>
                <a:lnTo>
                  <a:pt x="139225" y="66473"/>
                </a:lnTo>
                <a:lnTo>
                  <a:pt x="144591" y="61105"/>
                </a:lnTo>
                <a:lnTo>
                  <a:pt x="133859" y="61105"/>
                </a:lnTo>
                <a:lnTo>
                  <a:pt x="129124" y="56369"/>
                </a:lnTo>
                <a:close/>
              </a:path>
              <a:path w="209859" h="198166">
                <a:moveTo>
                  <a:pt x="176792" y="60154"/>
                </a:moveTo>
                <a:lnTo>
                  <a:pt x="154849" y="82103"/>
                </a:lnTo>
                <a:lnTo>
                  <a:pt x="165582" y="82103"/>
                </a:lnTo>
                <a:lnTo>
                  <a:pt x="182158" y="65522"/>
                </a:lnTo>
                <a:lnTo>
                  <a:pt x="176792" y="60154"/>
                </a:lnTo>
                <a:close/>
              </a:path>
              <a:path w="209859" h="198166">
                <a:moveTo>
                  <a:pt x="207727" y="75784"/>
                </a:moveTo>
                <a:lnTo>
                  <a:pt x="199835" y="75784"/>
                </a:lnTo>
                <a:lnTo>
                  <a:pt x="203781" y="79731"/>
                </a:lnTo>
                <a:lnTo>
                  <a:pt x="207727" y="75784"/>
                </a:lnTo>
                <a:close/>
              </a:path>
              <a:path w="209859" h="198166">
                <a:moveTo>
                  <a:pt x="138597" y="24473"/>
                </a:moveTo>
                <a:lnTo>
                  <a:pt x="91555" y="71529"/>
                </a:lnTo>
                <a:lnTo>
                  <a:pt x="96922" y="76897"/>
                </a:lnTo>
                <a:lnTo>
                  <a:pt x="117443" y="56369"/>
                </a:lnTo>
                <a:lnTo>
                  <a:pt x="129124" y="56369"/>
                </a:lnTo>
                <a:lnTo>
                  <a:pt x="123283" y="50527"/>
                </a:lnTo>
                <a:lnTo>
                  <a:pt x="143963" y="29841"/>
                </a:lnTo>
                <a:lnTo>
                  <a:pt x="138597" y="24473"/>
                </a:lnTo>
                <a:close/>
              </a:path>
              <a:path w="209859" h="198166">
                <a:moveTo>
                  <a:pt x="149485" y="59683"/>
                </a:moveTo>
                <a:lnTo>
                  <a:pt x="148380" y="67420"/>
                </a:lnTo>
                <a:lnTo>
                  <a:pt x="153009" y="67525"/>
                </a:lnTo>
                <a:lnTo>
                  <a:pt x="158297" y="68024"/>
                </a:lnTo>
                <a:lnTo>
                  <a:pt x="164242" y="68918"/>
                </a:lnTo>
                <a:lnTo>
                  <a:pt x="165348" y="60708"/>
                </a:lnTo>
                <a:lnTo>
                  <a:pt x="160666" y="60129"/>
                </a:lnTo>
                <a:lnTo>
                  <a:pt x="155378" y="59787"/>
                </a:lnTo>
                <a:lnTo>
                  <a:pt x="149485" y="59683"/>
                </a:lnTo>
                <a:close/>
              </a:path>
              <a:path w="209859" h="198166">
                <a:moveTo>
                  <a:pt x="152960" y="41998"/>
                </a:moveTo>
                <a:lnTo>
                  <a:pt x="133859" y="61105"/>
                </a:lnTo>
                <a:lnTo>
                  <a:pt x="144591" y="61105"/>
                </a:lnTo>
                <a:lnTo>
                  <a:pt x="158325" y="47366"/>
                </a:lnTo>
                <a:lnTo>
                  <a:pt x="152960" y="4199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2432147" y="10061204"/>
            <a:ext cx="107094" cy="90880"/>
          </a:xfrm>
          <a:custGeom>
            <a:rect l="l" t="t" r="r" b="b"/>
            <a:pathLst>
              <a:path w="107094" h="90880">
                <a:moveTo>
                  <a:pt x="48782" y="10717"/>
                </a:moveTo>
                <a:lnTo>
                  <a:pt x="31523" y="10717"/>
                </a:lnTo>
                <a:lnTo>
                  <a:pt x="35161" y="12407"/>
                </a:lnTo>
                <a:lnTo>
                  <a:pt x="41683" y="18933"/>
                </a:lnTo>
                <a:lnTo>
                  <a:pt x="43808" y="22716"/>
                </a:lnTo>
                <a:lnTo>
                  <a:pt x="46201" y="31742"/>
                </a:lnTo>
                <a:lnTo>
                  <a:pt x="46799" y="38893"/>
                </a:lnTo>
                <a:lnTo>
                  <a:pt x="46756" y="84170"/>
                </a:lnTo>
                <a:lnTo>
                  <a:pt x="53464" y="90880"/>
                </a:lnTo>
                <a:lnTo>
                  <a:pt x="69485" y="74853"/>
                </a:lnTo>
                <a:lnTo>
                  <a:pt x="55754" y="74853"/>
                </a:lnTo>
                <a:lnTo>
                  <a:pt x="55596" y="74695"/>
                </a:lnTo>
                <a:lnTo>
                  <a:pt x="55363" y="32174"/>
                </a:lnTo>
                <a:lnTo>
                  <a:pt x="49287" y="11222"/>
                </a:lnTo>
                <a:lnTo>
                  <a:pt x="48782" y="10717"/>
                </a:lnTo>
                <a:close/>
              </a:path>
              <a:path w="107094" h="90880">
                <a:moveTo>
                  <a:pt x="83774" y="46825"/>
                </a:moveTo>
                <a:lnTo>
                  <a:pt x="55754" y="74853"/>
                </a:lnTo>
                <a:lnTo>
                  <a:pt x="69485" y="74853"/>
                </a:lnTo>
                <a:lnTo>
                  <a:pt x="90639" y="53692"/>
                </a:lnTo>
                <a:lnTo>
                  <a:pt x="83774" y="46825"/>
                </a:lnTo>
                <a:close/>
              </a:path>
              <a:path w="107094" h="90880">
                <a:moveTo>
                  <a:pt x="34885" y="0"/>
                </a:moveTo>
                <a:lnTo>
                  <a:pt x="1104" y="22634"/>
                </a:lnTo>
                <a:lnTo>
                  <a:pt x="0" y="31160"/>
                </a:lnTo>
                <a:lnTo>
                  <a:pt x="7852" y="39015"/>
                </a:lnTo>
                <a:lnTo>
                  <a:pt x="8168" y="29436"/>
                </a:lnTo>
                <a:lnTo>
                  <a:pt x="11049" y="21922"/>
                </a:lnTo>
                <a:lnTo>
                  <a:pt x="20179" y="12790"/>
                </a:lnTo>
                <a:lnTo>
                  <a:pt x="23921" y="10902"/>
                </a:lnTo>
                <a:lnTo>
                  <a:pt x="31523" y="10717"/>
                </a:lnTo>
                <a:lnTo>
                  <a:pt x="48782" y="10717"/>
                </a:lnTo>
                <a:lnTo>
                  <a:pt x="40476" y="2407"/>
                </a:lnTo>
                <a:lnTo>
                  <a:pt x="34885" y="0"/>
                </a:lnTo>
                <a:close/>
              </a:path>
              <a:path w="107094" h="90880">
                <a:moveTo>
                  <a:pt x="98045" y="29036"/>
                </a:moveTo>
                <a:lnTo>
                  <a:pt x="96328" y="29766"/>
                </a:lnTo>
                <a:lnTo>
                  <a:pt x="93407" y="32688"/>
                </a:lnTo>
                <a:lnTo>
                  <a:pt x="92766" y="34193"/>
                </a:lnTo>
                <a:lnTo>
                  <a:pt x="92683" y="38280"/>
                </a:lnTo>
                <a:lnTo>
                  <a:pt x="93394" y="39964"/>
                </a:lnTo>
                <a:lnTo>
                  <a:pt x="96182" y="42753"/>
                </a:lnTo>
                <a:lnTo>
                  <a:pt x="97839" y="43451"/>
                </a:lnTo>
                <a:lnTo>
                  <a:pt x="101733" y="43503"/>
                </a:lnTo>
                <a:lnTo>
                  <a:pt x="103430" y="42792"/>
                </a:lnTo>
                <a:lnTo>
                  <a:pt x="106376" y="39844"/>
                </a:lnTo>
                <a:lnTo>
                  <a:pt x="107049" y="38280"/>
                </a:lnTo>
                <a:lnTo>
                  <a:pt x="107094" y="34193"/>
                </a:lnTo>
                <a:lnTo>
                  <a:pt x="106403" y="32529"/>
                </a:lnTo>
                <a:lnTo>
                  <a:pt x="103642" y="29766"/>
                </a:lnTo>
                <a:lnTo>
                  <a:pt x="101964" y="29062"/>
                </a:lnTo>
                <a:lnTo>
                  <a:pt x="98045" y="29036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2490195" y="9875523"/>
            <a:ext cx="220986" cy="213402"/>
          </a:xfrm>
          <a:custGeom>
            <a:rect l="l" t="t" r="r" b="b"/>
            <a:pathLst>
              <a:path w="220986" h="213397">
                <a:moveTo>
                  <a:pt x="30939" y="117957"/>
                </a:moveTo>
                <a:lnTo>
                  <a:pt x="20327" y="118644"/>
                </a:lnTo>
                <a:lnTo>
                  <a:pt x="14490" y="128855"/>
                </a:lnTo>
                <a:lnTo>
                  <a:pt x="7714" y="139838"/>
                </a:lnTo>
                <a:lnTo>
                  <a:pt x="0" y="151591"/>
                </a:lnTo>
                <a:lnTo>
                  <a:pt x="50979" y="202587"/>
                </a:lnTo>
                <a:lnTo>
                  <a:pt x="53977" y="205376"/>
                </a:lnTo>
                <a:lnTo>
                  <a:pt x="55581" y="208560"/>
                </a:lnTo>
                <a:lnTo>
                  <a:pt x="55792" y="212139"/>
                </a:lnTo>
                <a:lnTo>
                  <a:pt x="65578" y="213402"/>
                </a:lnTo>
                <a:lnTo>
                  <a:pt x="65684" y="210875"/>
                </a:lnTo>
                <a:lnTo>
                  <a:pt x="66210" y="208244"/>
                </a:lnTo>
                <a:lnTo>
                  <a:pt x="70434" y="198323"/>
                </a:lnTo>
                <a:lnTo>
                  <a:pt x="59660" y="198323"/>
                </a:lnTo>
                <a:lnTo>
                  <a:pt x="35196" y="173851"/>
                </a:lnTo>
                <a:lnTo>
                  <a:pt x="41115" y="167931"/>
                </a:lnTo>
                <a:lnTo>
                  <a:pt x="29278" y="167931"/>
                </a:lnTo>
                <a:lnTo>
                  <a:pt x="18530" y="138363"/>
                </a:lnTo>
                <a:lnTo>
                  <a:pt x="25269" y="127553"/>
                </a:lnTo>
                <a:lnTo>
                  <a:pt x="30939" y="117957"/>
                </a:lnTo>
                <a:close/>
              </a:path>
              <a:path w="220986" h="213397">
                <a:moveTo>
                  <a:pt x="78024" y="167901"/>
                </a:moveTo>
                <a:lnTo>
                  <a:pt x="71018" y="175571"/>
                </a:lnTo>
                <a:lnTo>
                  <a:pt x="65416" y="186966"/>
                </a:lnTo>
                <a:lnTo>
                  <a:pt x="59660" y="198323"/>
                </a:lnTo>
                <a:lnTo>
                  <a:pt x="70434" y="198323"/>
                </a:lnTo>
                <a:lnTo>
                  <a:pt x="71850" y="194996"/>
                </a:lnTo>
                <a:lnTo>
                  <a:pt x="77257" y="183520"/>
                </a:lnTo>
                <a:lnTo>
                  <a:pt x="83102" y="171716"/>
                </a:lnTo>
                <a:lnTo>
                  <a:pt x="80472" y="169927"/>
                </a:lnTo>
                <a:lnTo>
                  <a:pt x="78024" y="167901"/>
                </a:lnTo>
                <a:close/>
              </a:path>
              <a:path w="220986" h="213397">
                <a:moveTo>
                  <a:pt x="68272" y="81717"/>
                </a:moveTo>
                <a:lnTo>
                  <a:pt x="34570" y="115430"/>
                </a:lnTo>
                <a:lnTo>
                  <a:pt x="106067" y="186951"/>
                </a:lnTo>
                <a:lnTo>
                  <a:pt x="112539" y="180477"/>
                </a:lnTo>
                <a:lnTo>
                  <a:pt x="47198" y="115114"/>
                </a:lnTo>
                <a:lnTo>
                  <a:pt x="67955" y="94349"/>
                </a:lnTo>
                <a:lnTo>
                  <a:pt x="80899" y="94349"/>
                </a:lnTo>
                <a:lnTo>
                  <a:pt x="68272" y="81717"/>
                </a:lnTo>
                <a:close/>
              </a:path>
              <a:path w="220986" h="213397">
                <a:moveTo>
                  <a:pt x="53193" y="144008"/>
                </a:moveTo>
                <a:lnTo>
                  <a:pt x="29278" y="167931"/>
                </a:lnTo>
                <a:lnTo>
                  <a:pt x="41115" y="167931"/>
                </a:lnTo>
                <a:lnTo>
                  <a:pt x="59107" y="149924"/>
                </a:lnTo>
                <a:lnTo>
                  <a:pt x="53193" y="144008"/>
                </a:lnTo>
                <a:close/>
              </a:path>
              <a:path w="220986" h="213397">
                <a:moveTo>
                  <a:pt x="80899" y="94349"/>
                </a:moveTo>
                <a:lnTo>
                  <a:pt x="67955" y="94349"/>
                </a:lnTo>
                <a:lnTo>
                  <a:pt x="111385" y="137793"/>
                </a:lnTo>
                <a:lnTo>
                  <a:pt x="111464" y="141556"/>
                </a:lnTo>
                <a:lnTo>
                  <a:pt x="107727" y="145188"/>
                </a:lnTo>
                <a:lnTo>
                  <a:pt x="105044" y="147872"/>
                </a:lnTo>
                <a:lnTo>
                  <a:pt x="101125" y="151372"/>
                </a:lnTo>
                <a:lnTo>
                  <a:pt x="95967" y="155689"/>
                </a:lnTo>
                <a:lnTo>
                  <a:pt x="98913" y="157794"/>
                </a:lnTo>
                <a:lnTo>
                  <a:pt x="101676" y="159872"/>
                </a:lnTo>
                <a:lnTo>
                  <a:pt x="104254" y="161925"/>
                </a:lnTo>
                <a:lnTo>
                  <a:pt x="109042" y="157345"/>
                </a:lnTo>
                <a:lnTo>
                  <a:pt x="113093" y="153345"/>
                </a:lnTo>
                <a:lnTo>
                  <a:pt x="116409" y="149924"/>
                </a:lnTo>
                <a:lnTo>
                  <a:pt x="123038" y="143186"/>
                </a:lnTo>
                <a:lnTo>
                  <a:pt x="122881" y="136344"/>
                </a:lnTo>
                <a:lnTo>
                  <a:pt x="80899" y="94349"/>
                </a:lnTo>
                <a:close/>
              </a:path>
              <a:path w="220986" h="213397">
                <a:moveTo>
                  <a:pt x="110816" y="24950"/>
                </a:moveTo>
                <a:lnTo>
                  <a:pt x="107816" y="33477"/>
                </a:lnTo>
                <a:lnTo>
                  <a:pt x="111394" y="34319"/>
                </a:lnTo>
                <a:lnTo>
                  <a:pt x="114945" y="35292"/>
                </a:lnTo>
                <a:lnTo>
                  <a:pt x="118470" y="36397"/>
                </a:lnTo>
                <a:lnTo>
                  <a:pt x="85714" y="69163"/>
                </a:lnTo>
                <a:lnTo>
                  <a:pt x="115205" y="98673"/>
                </a:lnTo>
                <a:lnTo>
                  <a:pt x="125775" y="110547"/>
                </a:lnTo>
                <a:lnTo>
                  <a:pt x="133602" y="121756"/>
                </a:lnTo>
                <a:lnTo>
                  <a:pt x="138689" y="132303"/>
                </a:lnTo>
                <a:lnTo>
                  <a:pt x="141033" y="142185"/>
                </a:lnTo>
                <a:lnTo>
                  <a:pt x="144559" y="142342"/>
                </a:lnTo>
                <a:lnTo>
                  <a:pt x="147847" y="142632"/>
                </a:lnTo>
                <a:lnTo>
                  <a:pt x="149692" y="136501"/>
                </a:lnTo>
                <a:lnTo>
                  <a:pt x="145943" y="125901"/>
                </a:lnTo>
                <a:lnTo>
                  <a:pt x="139936" y="114999"/>
                </a:lnTo>
                <a:lnTo>
                  <a:pt x="131671" y="103796"/>
                </a:lnTo>
                <a:lnTo>
                  <a:pt x="121149" y="92292"/>
                </a:lnTo>
                <a:lnTo>
                  <a:pt x="97397" y="68528"/>
                </a:lnTo>
                <a:lnTo>
                  <a:pt x="136819" y="29094"/>
                </a:lnTo>
                <a:lnTo>
                  <a:pt x="125770" y="29094"/>
                </a:lnTo>
                <a:lnTo>
                  <a:pt x="120404" y="27357"/>
                </a:lnTo>
                <a:lnTo>
                  <a:pt x="115418" y="25976"/>
                </a:lnTo>
                <a:lnTo>
                  <a:pt x="110816" y="24950"/>
                </a:lnTo>
                <a:close/>
              </a:path>
              <a:path w="220986" h="213397">
                <a:moveTo>
                  <a:pt x="183632" y="96651"/>
                </a:moveTo>
                <a:lnTo>
                  <a:pt x="172076" y="96651"/>
                </a:lnTo>
                <a:lnTo>
                  <a:pt x="166877" y="107394"/>
                </a:lnTo>
                <a:lnTo>
                  <a:pt x="160423" y="118414"/>
                </a:lnTo>
                <a:lnTo>
                  <a:pt x="152714" y="129710"/>
                </a:lnTo>
                <a:lnTo>
                  <a:pt x="156135" y="130499"/>
                </a:lnTo>
                <a:lnTo>
                  <a:pt x="159106" y="131315"/>
                </a:lnTo>
                <a:lnTo>
                  <a:pt x="167533" y="123186"/>
                </a:lnTo>
                <a:lnTo>
                  <a:pt x="173961" y="112644"/>
                </a:lnTo>
                <a:lnTo>
                  <a:pt x="180422" y="101815"/>
                </a:lnTo>
                <a:lnTo>
                  <a:pt x="183632" y="96651"/>
                </a:lnTo>
                <a:close/>
              </a:path>
              <a:path w="220986" h="213397">
                <a:moveTo>
                  <a:pt x="183422" y="47366"/>
                </a:moveTo>
                <a:lnTo>
                  <a:pt x="133934" y="96870"/>
                </a:lnTo>
                <a:lnTo>
                  <a:pt x="139142" y="102080"/>
                </a:lnTo>
                <a:lnTo>
                  <a:pt x="146752" y="95750"/>
                </a:lnTo>
                <a:lnTo>
                  <a:pt x="184192" y="95750"/>
                </a:lnTo>
                <a:lnTo>
                  <a:pt x="187452" y="90506"/>
                </a:lnTo>
                <a:lnTo>
                  <a:pt x="190002" y="89341"/>
                </a:lnTo>
                <a:lnTo>
                  <a:pt x="160083" y="89341"/>
                </a:lnTo>
                <a:lnTo>
                  <a:pt x="152243" y="88973"/>
                </a:lnTo>
                <a:lnTo>
                  <a:pt x="180421" y="60787"/>
                </a:lnTo>
                <a:lnTo>
                  <a:pt x="188344" y="60787"/>
                </a:lnTo>
                <a:lnTo>
                  <a:pt x="188551" y="52497"/>
                </a:lnTo>
                <a:lnTo>
                  <a:pt x="183422" y="47366"/>
                </a:lnTo>
                <a:close/>
              </a:path>
              <a:path w="220986" h="213397">
                <a:moveTo>
                  <a:pt x="184192" y="95750"/>
                </a:moveTo>
                <a:lnTo>
                  <a:pt x="146752" y="95750"/>
                </a:lnTo>
                <a:lnTo>
                  <a:pt x="159511" y="96799"/>
                </a:lnTo>
                <a:lnTo>
                  <a:pt x="172076" y="96651"/>
                </a:lnTo>
                <a:lnTo>
                  <a:pt x="183632" y="96651"/>
                </a:lnTo>
                <a:lnTo>
                  <a:pt x="184192" y="95750"/>
                </a:lnTo>
                <a:close/>
              </a:path>
              <a:path w="220986" h="213397">
                <a:moveTo>
                  <a:pt x="188344" y="60787"/>
                </a:moveTo>
                <a:lnTo>
                  <a:pt x="180421" y="60787"/>
                </a:lnTo>
                <a:lnTo>
                  <a:pt x="179290" y="73154"/>
                </a:lnTo>
                <a:lnTo>
                  <a:pt x="176157" y="85892"/>
                </a:lnTo>
                <a:lnTo>
                  <a:pt x="168055" y="88314"/>
                </a:lnTo>
                <a:lnTo>
                  <a:pt x="160083" y="89341"/>
                </a:lnTo>
                <a:lnTo>
                  <a:pt x="190002" y="89341"/>
                </a:lnTo>
                <a:lnTo>
                  <a:pt x="198395" y="85508"/>
                </a:lnTo>
                <a:lnTo>
                  <a:pt x="209573" y="79022"/>
                </a:lnTo>
                <a:lnTo>
                  <a:pt x="211585" y="77615"/>
                </a:lnTo>
                <a:lnTo>
                  <a:pt x="186378" y="77615"/>
                </a:lnTo>
                <a:lnTo>
                  <a:pt x="188238" y="64987"/>
                </a:lnTo>
                <a:lnTo>
                  <a:pt x="188344" y="60787"/>
                </a:lnTo>
                <a:close/>
              </a:path>
              <a:path w="220986" h="213397">
                <a:moveTo>
                  <a:pt x="136384" y="68528"/>
                </a:moveTo>
                <a:lnTo>
                  <a:pt x="124386" y="68528"/>
                </a:lnTo>
                <a:lnTo>
                  <a:pt x="139617" y="83764"/>
                </a:lnTo>
                <a:lnTo>
                  <a:pt x="145615" y="77763"/>
                </a:lnTo>
                <a:lnTo>
                  <a:pt x="142774" y="74921"/>
                </a:lnTo>
                <a:lnTo>
                  <a:pt x="147825" y="69869"/>
                </a:lnTo>
                <a:lnTo>
                  <a:pt x="137725" y="69869"/>
                </a:lnTo>
                <a:lnTo>
                  <a:pt x="136384" y="68528"/>
                </a:lnTo>
                <a:close/>
              </a:path>
              <a:path w="220986" h="213397">
                <a:moveTo>
                  <a:pt x="118548" y="50687"/>
                </a:moveTo>
                <a:lnTo>
                  <a:pt x="112549" y="56687"/>
                </a:lnTo>
                <a:lnTo>
                  <a:pt x="119178" y="63318"/>
                </a:lnTo>
                <a:lnTo>
                  <a:pt x="107417" y="75082"/>
                </a:lnTo>
                <a:lnTo>
                  <a:pt x="112626" y="80292"/>
                </a:lnTo>
                <a:lnTo>
                  <a:pt x="124386" y="68528"/>
                </a:lnTo>
                <a:lnTo>
                  <a:pt x="136384" y="68528"/>
                </a:lnTo>
                <a:lnTo>
                  <a:pt x="130385" y="62528"/>
                </a:lnTo>
                <a:lnTo>
                  <a:pt x="135594" y="57318"/>
                </a:lnTo>
                <a:lnTo>
                  <a:pt x="125177" y="57318"/>
                </a:lnTo>
                <a:lnTo>
                  <a:pt x="118548" y="50687"/>
                </a:lnTo>
                <a:close/>
              </a:path>
              <a:path w="220986" h="213397">
                <a:moveTo>
                  <a:pt x="208401" y="69115"/>
                </a:moveTo>
                <a:lnTo>
                  <a:pt x="197019" y="75483"/>
                </a:lnTo>
                <a:lnTo>
                  <a:pt x="186378" y="77615"/>
                </a:lnTo>
                <a:lnTo>
                  <a:pt x="211585" y="77615"/>
                </a:lnTo>
                <a:lnTo>
                  <a:pt x="220986" y="71047"/>
                </a:lnTo>
                <a:lnTo>
                  <a:pt x="208401" y="69115"/>
                </a:lnTo>
                <a:close/>
              </a:path>
              <a:path w="220986" h="213397">
                <a:moveTo>
                  <a:pt x="164719" y="40184"/>
                </a:moveTo>
                <a:lnTo>
                  <a:pt x="152722" y="40184"/>
                </a:lnTo>
                <a:lnTo>
                  <a:pt x="160060" y="47525"/>
                </a:lnTo>
                <a:lnTo>
                  <a:pt x="137725" y="69869"/>
                </a:lnTo>
                <a:lnTo>
                  <a:pt x="147825" y="69869"/>
                </a:lnTo>
                <a:lnTo>
                  <a:pt x="165111" y="52578"/>
                </a:lnTo>
                <a:lnTo>
                  <a:pt x="170635" y="52578"/>
                </a:lnTo>
                <a:lnTo>
                  <a:pt x="173871" y="49340"/>
                </a:lnTo>
                <a:lnTo>
                  <a:pt x="164719" y="40184"/>
                </a:lnTo>
                <a:close/>
              </a:path>
              <a:path w="220986" h="213397">
                <a:moveTo>
                  <a:pt x="146804" y="22263"/>
                </a:moveTo>
                <a:lnTo>
                  <a:pt x="140806" y="28264"/>
                </a:lnTo>
                <a:lnTo>
                  <a:pt x="147513" y="34974"/>
                </a:lnTo>
                <a:lnTo>
                  <a:pt x="125177" y="57318"/>
                </a:lnTo>
                <a:lnTo>
                  <a:pt x="135594" y="57318"/>
                </a:lnTo>
                <a:lnTo>
                  <a:pt x="152722" y="40184"/>
                </a:lnTo>
                <a:lnTo>
                  <a:pt x="164719" y="40184"/>
                </a:lnTo>
                <a:lnTo>
                  <a:pt x="158720" y="34183"/>
                </a:lnTo>
                <a:lnTo>
                  <a:pt x="163929" y="28973"/>
                </a:lnTo>
                <a:lnTo>
                  <a:pt x="153512" y="28973"/>
                </a:lnTo>
                <a:lnTo>
                  <a:pt x="146804" y="22263"/>
                </a:lnTo>
                <a:close/>
              </a:path>
              <a:path w="220986" h="213397">
                <a:moveTo>
                  <a:pt x="170635" y="52578"/>
                </a:moveTo>
                <a:lnTo>
                  <a:pt x="165111" y="52578"/>
                </a:lnTo>
                <a:lnTo>
                  <a:pt x="167873" y="55341"/>
                </a:lnTo>
                <a:lnTo>
                  <a:pt x="170635" y="52578"/>
                </a:lnTo>
                <a:close/>
              </a:path>
              <a:path w="220986" h="213397">
                <a:moveTo>
                  <a:pt x="154856" y="0"/>
                </a:moveTo>
                <a:lnTo>
                  <a:pt x="125770" y="29094"/>
                </a:lnTo>
                <a:lnTo>
                  <a:pt x="136819" y="29094"/>
                </a:lnTo>
                <a:lnTo>
                  <a:pt x="160380" y="5525"/>
                </a:lnTo>
                <a:lnTo>
                  <a:pt x="154856" y="0"/>
                </a:lnTo>
                <a:close/>
              </a:path>
              <a:path w="220986" h="213397">
                <a:moveTo>
                  <a:pt x="167877" y="14604"/>
                </a:moveTo>
                <a:lnTo>
                  <a:pt x="153512" y="28973"/>
                </a:lnTo>
                <a:lnTo>
                  <a:pt x="163929" y="28973"/>
                </a:lnTo>
                <a:lnTo>
                  <a:pt x="173085" y="19814"/>
                </a:lnTo>
                <a:lnTo>
                  <a:pt x="167877" y="14604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2897988" y="10063171"/>
            <a:ext cx="108474" cy="85241"/>
          </a:xfrm>
          <a:custGeom>
            <a:rect l="l" t="t" r="r" b="b"/>
            <a:pathLst>
              <a:path w="108472" h="85241">
                <a:moveTo>
                  <a:pt x="78476" y="38097"/>
                </a:moveTo>
                <a:lnTo>
                  <a:pt x="58282" y="38097"/>
                </a:lnTo>
                <a:lnTo>
                  <a:pt x="67397" y="42806"/>
                </a:lnTo>
                <a:lnTo>
                  <a:pt x="70862" y="46272"/>
                </a:lnTo>
                <a:lnTo>
                  <a:pt x="72409" y="50279"/>
                </a:lnTo>
                <a:lnTo>
                  <a:pt x="71619" y="59332"/>
                </a:lnTo>
                <a:lnTo>
                  <a:pt x="69316" y="63701"/>
                </a:lnTo>
                <a:lnTo>
                  <a:pt x="59844" y="73175"/>
                </a:lnTo>
                <a:lnTo>
                  <a:pt x="53505" y="76281"/>
                </a:lnTo>
                <a:lnTo>
                  <a:pt x="46085" y="77229"/>
                </a:lnTo>
                <a:lnTo>
                  <a:pt x="54095" y="85241"/>
                </a:lnTo>
                <a:lnTo>
                  <a:pt x="82688" y="46272"/>
                </a:lnTo>
                <a:lnTo>
                  <a:pt x="80236" y="39858"/>
                </a:lnTo>
                <a:lnTo>
                  <a:pt x="78476" y="38097"/>
                </a:lnTo>
                <a:close/>
              </a:path>
              <a:path w="108472" h="85241">
                <a:moveTo>
                  <a:pt x="46162" y="12279"/>
                </a:moveTo>
                <a:lnTo>
                  <a:pt x="28626" y="12279"/>
                </a:lnTo>
                <a:lnTo>
                  <a:pt x="39644" y="20415"/>
                </a:lnTo>
                <a:lnTo>
                  <a:pt x="40259" y="30417"/>
                </a:lnTo>
                <a:lnTo>
                  <a:pt x="32553" y="41664"/>
                </a:lnTo>
                <a:lnTo>
                  <a:pt x="27699" y="46520"/>
                </a:lnTo>
                <a:lnTo>
                  <a:pt x="34091" y="52914"/>
                </a:lnTo>
                <a:lnTo>
                  <a:pt x="47836" y="40877"/>
                </a:lnTo>
                <a:lnTo>
                  <a:pt x="58282" y="38097"/>
                </a:lnTo>
                <a:lnTo>
                  <a:pt x="78476" y="38097"/>
                </a:lnTo>
                <a:lnTo>
                  <a:pt x="74503" y="34124"/>
                </a:lnTo>
                <a:lnTo>
                  <a:pt x="45853" y="34124"/>
                </a:lnTo>
                <a:lnTo>
                  <a:pt x="48243" y="28241"/>
                </a:lnTo>
                <a:lnTo>
                  <a:pt x="48354" y="27008"/>
                </a:lnTo>
                <a:lnTo>
                  <a:pt x="48798" y="16588"/>
                </a:lnTo>
                <a:lnTo>
                  <a:pt x="46162" y="12279"/>
                </a:lnTo>
                <a:close/>
              </a:path>
              <a:path w="108472" h="85241">
                <a:moveTo>
                  <a:pt x="55797" y="28241"/>
                </a:moveTo>
                <a:lnTo>
                  <a:pt x="50746" y="30176"/>
                </a:lnTo>
                <a:lnTo>
                  <a:pt x="45853" y="34124"/>
                </a:lnTo>
                <a:lnTo>
                  <a:pt x="74503" y="34124"/>
                </a:lnTo>
                <a:lnTo>
                  <a:pt x="70792" y="30411"/>
                </a:lnTo>
                <a:lnTo>
                  <a:pt x="66215" y="28398"/>
                </a:lnTo>
                <a:lnTo>
                  <a:pt x="55797" y="28241"/>
                </a:lnTo>
                <a:close/>
              </a:path>
              <a:path w="108472" h="85241">
                <a:moveTo>
                  <a:pt x="33050" y="0"/>
                </a:moveTo>
                <a:lnTo>
                  <a:pt x="0" y="26390"/>
                </a:lnTo>
                <a:lnTo>
                  <a:pt x="7299" y="33692"/>
                </a:lnTo>
                <a:lnTo>
                  <a:pt x="8195" y="27008"/>
                </a:lnTo>
                <a:lnTo>
                  <a:pt x="10786" y="21521"/>
                </a:lnTo>
                <a:lnTo>
                  <a:pt x="19145" y="13871"/>
                </a:lnTo>
                <a:lnTo>
                  <a:pt x="28626" y="12279"/>
                </a:lnTo>
                <a:lnTo>
                  <a:pt x="46162" y="12279"/>
                </a:lnTo>
                <a:lnTo>
                  <a:pt x="42500" y="6295"/>
                </a:lnTo>
                <a:lnTo>
                  <a:pt x="38160" y="1953"/>
                </a:lnTo>
                <a:lnTo>
                  <a:pt x="33050" y="0"/>
                </a:lnTo>
                <a:close/>
              </a:path>
              <a:path w="108472" h="85241">
                <a:moveTo>
                  <a:pt x="99425" y="27069"/>
                </a:moveTo>
                <a:lnTo>
                  <a:pt x="97708" y="27799"/>
                </a:lnTo>
                <a:lnTo>
                  <a:pt x="94788" y="30720"/>
                </a:lnTo>
                <a:lnTo>
                  <a:pt x="94146" y="32226"/>
                </a:lnTo>
                <a:lnTo>
                  <a:pt x="94065" y="36312"/>
                </a:lnTo>
                <a:lnTo>
                  <a:pt x="94775" y="37997"/>
                </a:lnTo>
                <a:lnTo>
                  <a:pt x="97563" y="40786"/>
                </a:lnTo>
                <a:lnTo>
                  <a:pt x="99221" y="41483"/>
                </a:lnTo>
                <a:lnTo>
                  <a:pt x="103113" y="41535"/>
                </a:lnTo>
                <a:lnTo>
                  <a:pt x="104810" y="40825"/>
                </a:lnTo>
                <a:lnTo>
                  <a:pt x="107758" y="37877"/>
                </a:lnTo>
                <a:lnTo>
                  <a:pt x="108430" y="36312"/>
                </a:lnTo>
                <a:lnTo>
                  <a:pt x="108474" y="32226"/>
                </a:lnTo>
                <a:lnTo>
                  <a:pt x="107784" y="30561"/>
                </a:lnTo>
                <a:lnTo>
                  <a:pt x="105022" y="27799"/>
                </a:lnTo>
                <a:lnTo>
                  <a:pt x="103346" y="27095"/>
                </a:lnTo>
                <a:lnTo>
                  <a:pt x="99425" y="27069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2959389" y="9874418"/>
            <a:ext cx="218462" cy="224111"/>
          </a:xfrm>
          <a:custGeom>
            <a:rect l="l" t="t" r="r" b="b"/>
            <a:pathLst>
              <a:path w="218460" h="224111">
                <a:moveTo>
                  <a:pt x="88872" y="176395"/>
                </a:moveTo>
                <a:lnTo>
                  <a:pt x="76027" y="176395"/>
                </a:lnTo>
                <a:lnTo>
                  <a:pt x="76019" y="186720"/>
                </a:lnTo>
                <a:lnTo>
                  <a:pt x="73208" y="197387"/>
                </a:lnTo>
                <a:lnTo>
                  <a:pt x="67301" y="209510"/>
                </a:lnTo>
                <a:lnTo>
                  <a:pt x="58397" y="222717"/>
                </a:lnTo>
                <a:lnTo>
                  <a:pt x="62132" y="223401"/>
                </a:lnTo>
                <a:lnTo>
                  <a:pt x="85544" y="190606"/>
                </a:lnTo>
                <a:lnTo>
                  <a:pt x="88384" y="179565"/>
                </a:lnTo>
                <a:lnTo>
                  <a:pt x="88872" y="176395"/>
                </a:lnTo>
                <a:close/>
              </a:path>
              <a:path w="218460" h="224111">
                <a:moveTo>
                  <a:pt x="73398" y="151190"/>
                </a:moveTo>
                <a:lnTo>
                  <a:pt x="66926" y="157664"/>
                </a:lnTo>
                <a:lnTo>
                  <a:pt x="68977" y="160348"/>
                </a:lnTo>
                <a:lnTo>
                  <a:pt x="70661" y="162874"/>
                </a:lnTo>
                <a:lnTo>
                  <a:pt x="71975" y="165242"/>
                </a:lnTo>
                <a:lnTo>
                  <a:pt x="38195" y="199035"/>
                </a:lnTo>
                <a:lnTo>
                  <a:pt x="43561" y="204403"/>
                </a:lnTo>
                <a:lnTo>
                  <a:pt x="76027" y="176395"/>
                </a:lnTo>
                <a:lnTo>
                  <a:pt x="88872" y="176395"/>
                </a:lnTo>
                <a:lnTo>
                  <a:pt x="89916" y="169623"/>
                </a:lnTo>
                <a:lnTo>
                  <a:pt x="100899" y="169519"/>
                </a:lnTo>
                <a:lnTo>
                  <a:pt x="112514" y="166912"/>
                </a:lnTo>
                <a:lnTo>
                  <a:pt x="124319" y="161984"/>
                </a:lnTo>
                <a:lnTo>
                  <a:pt x="97100" y="161984"/>
                </a:lnTo>
                <a:lnTo>
                  <a:pt x="86419" y="161531"/>
                </a:lnTo>
                <a:lnTo>
                  <a:pt x="89023" y="158926"/>
                </a:lnTo>
                <a:lnTo>
                  <a:pt x="78290" y="158926"/>
                </a:lnTo>
                <a:lnTo>
                  <a:pt x="76922" y="156505"/>
                </a:lnTo>
                <a:lnTo>
                  <a:pt x="75291" y="153926"/>
                </a:lnTo>
                <a:lnTo>
                  <a:pt x="73398" y="151190"/>
                </a:lnTo>
                <a:close/>
              </a:path>
              <a:path w="218460" h="224111">
                <a:moveTo>
                  <a:pt x="64639" y="143849"/>
                </a:moveTo>
                <a:lnTo>
                  <a:pt x="51695" y="143849"/>
                </a:lnTo>
                <a:lnTo>
                  <a:pt x="59113" y="151270"/>
                </a:lnTo>
                <a:lnTo>
                  <a:pt x="23674" y="186720"/>
                </a:lnTo>
                <a:lnTo>
                  <a:pt x="29041" y="192088"/>
                </a:lnTo>
                <a:lnTo>
                  <a:pt x="76318" y="144796"/>
                </a:lnTo>
                <a:lnTo>
                  <a:pt x="65585" y="144796"/>
                </a:lnTo>
                <a:lnTo>
                  <a:pt x="64639" y="143849"/>
                </a:lnTo>
                <a:close/>
              </a:path>
              <a:path w="218460" h="224111">
                <a:moveTo>
                  <a:pt x="52013" y="131219"/>
                </a:moveTo>
                <a:lnTo>
                  <a:pt x="39069" y="131219"/>
                </a:lnTo>
                <a:lnTo>
                  <a:pt x="46329" y="138481"/>
                </a:lnTo>
                <a:lnTo>
                  <a:pt x="17362" y="167457"/>
                </a:lnTo>
                <a:lnTo>
                  <a:pt x="22729" y="172825"/>
                </a:lnTo>
                <a:lnTo>
                  <a:pt x="51695" y="143849"/>
                </a:lnTo>
                <a:lnTo>
                  <a:pt x="64639" y="143849"/>
                </a:lnTo>
                <a:lnTo>
                  <a:pt x="58167" y="137375"/>
                </a:lnTo>
                <a:lnTo>
                  <a:pt x="63533" y="132007"/>
                </a:lnTo>
                <a:lnTo>
                  <a:pt x="52801" y="132007"/>
                </a:lnTo>
                <a:lnTo>
                  <a:pt x="52013" y="131219"/>
                </a:lnTo>
                <a:close/>
              </a:path>
              <a:path w="218460" h="224111">
                <a:moveTo>
                  <a:pt x="35634" y="134654"/>
                </a:moveTo>
                <a:lnTo>
                  <a:pt x="24902" y="134654"/>
                </a:lnTo>
                <a:lnTo>
                  <a:pt x="0" y="159564"/>
                </a:lnTo>
                <a:lnTo>
                  <a:pt x="5367" y="164932"/>
                </a:lnTo>
                <a:lnTo>
                  <a:pt x="35634" y="134654"/>
                </a:lnTo>
                <a:close/>
              </a:path>
              <a:path w="218460" h="224111">
                <a:moveTo>
                  <a:pt x="135667" y="143053"/>
                </a:moveTo>
                <a:lnTo>
                  <a:pt x="131844" y="146160"/>
                </a:lnTo>
                <a:lnTo>
                  <a:pt x="119812" y="154299"/>
                </a:lnTo>
                <a:lnTo>
                  <a:pt x="108231" y="159574"/>
                </a:lnTo>
                <a:lnTo>
                  <a:pt x="97100" y="161984"/>
                </a:lnTo>
                <a:lnTo>
                  <a:pt x="124319" y="161984"/>
                </a:lnTo>
                <a:lnTo>
                  <a:pt x="124761" y="161800"/>
                </a:lnTo>
                <a:lnTo>
                  <a:pt x="137640" y="154184"/>
                </a:lnTo>
                <a:lnTo>
                  <a:pt x="136963" y="151190"/>
                </a:lnTo>
                <a:lnTo>
                  <a:pt x="136352" y="147737"/>
                </a:lnTo>
                <a:lnTo>
                  <a:pt x="135667" y="143053"/>
                </a:lnTo>
                <a:close/>
              </a:path>
              <a:path w="218460" h="224111">
                <a:moveTo>
                  <a:pt x="113492" y="123713"/>
                </a:moveTo>
                <a:lnTo>
                  <a:pt x="78290" y="158926"/>
                </a:lnTo>
                <a:lnTo>
                  <a:pt x="89023" y="158926"/>
                </a:lnTo>
                <a:lnTo>
                  <a:pt x="118859" y="129081"/>
                </a:lnTo>
                <a:lnTo>
                  <a:pt x="113492" y="123713"/>
                </a:lnTo>
                <a:close/>
              </a:path>
              <a:path w="218460" h="224111">
                <a:moveTo>
                  <a:pt x="100865" y="109503"/>
                </a:moveTo>
                <a:lnTo>
                  <a:pt x="65585" y="144796"/>
                </a:lnTo>
                <a:lnTo>
                  <a:pt x="76318" y="144796"/>
                </a:lnTo>
                <a:lnTo>
                  <a:pt x="106232" y="114871"/>
                </a:lnTo>
                <a:lnTo>
                  <a:pt x="100865" y="109503"/>
                </a:lnTo>
                <a:close/>
              </a:path>
              <a:path w="218460" h="224111">
                <a:moveTo>
                  <a:pt x="144834" y="0"/>
                </a:moveTo>
                <a:lnTo>
                  <a:pt x="75773" y="69084"/>
                </a:lnTo>
                <a:lnTo>
                  <a:pt x="149479" y="142815"/>
                </a:lnTo>
                <a:lnTo>
                  <a:pt x="155557" y="136736"/>
                </a:lnTo>
                <a:lnTo>
                  <a:pt x="151532" y="132710"/>
                </a:lnTo>
                <a:lnTo>
                  <a:pt x="157135" y="127105"/>
                </a:lnTo>
                <a:lnTo>
                  <a:pt x="145929" y="127105"/>
                </a:lnTo>
                <a:lnTo>
                  <a:pt x="87453" y="68609"/>
                </a:lnTo>
                <a:lnTo>
                  <a:pt x="144359" y="11684"/>
                </a:lnTo>
                <a:lnTo>
                  <a:pt x="156515" y="11684"/>
                </a:lnTo>
                <a:lnTo>
                  <a:pt x="144834" y="0"/>
                </a:lnTo>
                <a:close/>
              </a:path>
              <a:path w="218460" h="224111">
                <a:moveTo>
                  <a:pt x="25179" y="125851"/>
                </a:moveTo>
                <a:lnTo>
                  <a:pt x="19812" y="126589"/>
                </a:lnTo>
                <a:lnTo>
                  <a:pt x="13288" y="127695"/>
                </a:lnTo>
                <a:lnTo>
                  <a:pt x="5605" y="129169"/>
                </a:lnTo>
                <a:lnTo>
                  <a:pt x="5922" y="136748"/>
                </a:lnTo>
                <a:lnTo>
                  <a:pt x="13524" y="135721"/>
                </a:lnTo>
                <a:lnTo>
                  <a:pt x="19851" y="135023"/>
                </a:lnTo>
                <a:lnTo>
                  <a:pt x="24902" y="134654"/>
                </a:lnTo>
                <a:lnTo>
                  <a:pt x="35634" y="134654"/>
                </a:lnTo>
                <a:lnTo>
                  <a:pt x="35989" y="134299"/>
                </a:lnTo>
                <a:lnTo>
                  <a:pt x="25257" y="134299"/>
                </a:lnTo>
                <a:lnTo>
                  <a:pt x="25179" y="125851"/>
                </a:lnTo>
                <a:close/>
              </a:path>
              <a:path w="218460" h="224111">
                <a:moveTo>
                  <a:pt x="51620" y="92612"/>
                </a:moveTo>
                <a:lnTo>
                  <a:pt x="42545" y="92850"/>
                </a:lnTo>
                <a:lnTo>
                  <a:pt x="42123" y="99166"/>
                </a:lnTo>
                <a:lnTo>
                  <a:pt x="41281" y="105850"/>
                </a:lnTo>
                <a:lnTo>
                  <a:pt x="40017" y="112903"/>
                </a:lnTo>
                <a:lnTo>
                  <a:pt x="46252" y="113297"/>
                </a:lnTo>
                <a:lnTo>
                  <a:pt x="25257" y="134299"/>
                </a:lnTo>
                <a:lnTo>
                  <a:pt x="35989" y="134299"/>
                </a:lnTo>
                <a:lnTo>
                  <a:pt x="39069" y="131219"/>
                </a:lnTo>
                <a:lnTo>
                  <a:pt x="52013" y="131219"/>
                </a:lnTo>
                <a:lnTo>
                  <a:pt x="45540" y="124744"/>
                </a:lnTo>
                <a:lnTo>
                  <a:pt x="59076" y="111205"/>
                </a:lnTo>
                <a:lnTo>
                  <a:pt x="48343" y="111205"/>
                </a:lnTo>
                <a:lnTo>
                  <a:pt x="49686" y="104705"/>
                </a:lnTo>
                <a:lnTo>
                  <a:pt x="50778" y="98507"/>
                </a:lnTo>
                <a:lnTo>
                  <a:pt x="51620" y="92612"/>
                </a:lnTo>
                <a:close/>
              </a:path>
              <a:path w="218460" h="224111">
                <a:moveTo>
                  <a:pt x="82398" y="102399"/>
                </a:moveTo>
                <a:lnTo>
                  <a:pt x="52801" y="132007"/>
                </a:lnTo>
                <a:lnTo>
                  <a:pt x="63533" y="132007"/>
                </a:lnTo>
                <a:lnTo>
                  <a:pt x="87765" y="107767"/>
                </a:lnTo>
                <a:lnTo>
                  <a:pt x="82398" y="102399"/>
                </a:lnTo>
                <a:close/>
              </a:path>
              <a:path w="218460" h="224111">
                <a:moveTo>
                  <a:pt x="156515" y="11684"/>
                </a:moveTo>
                <a:lnTo>
                  <a:pt x="144359" y="11684"/>
                </a:lnTo>
                <a:lnTo>
                  <a:pt x="202836" y="70179"/>
                </a:lnTo>
                <a:lnTo>
                  <a:pt x="145929" y="127105"/>
                </a:lnTo>
                <a:lnTo>
                  <a:pt x="157135" y="127105"/>
                </a:lnTo>
                <a:lnTo>
                  <a:pt x="208438" y="75784"/>
                </a:lnTo>
                <a:lnTo>
                  <a:pt x="216330" y="75784"/>
                </a:lnTo>
                <a:lnTo>
                  <a:pt x="218462" y="73651"/>
                </a:lnTo>
                <a:lnTo>
                  <a:pt x="156515" y="11684"/>
                </a:lnTo>
                <a:close/>
              </a:path>
              <a:path w="218460" h="224111">
                <a:moveTo>
                  <a:pt x="153668" y="72316"/>
                </a:moveTo>
                <a:lnTo>
                  <a:pt x="141987" y="72316"/>
                </a:lnTo>
                <a:lnTo>
                  <a:pt x="157613" y="87946"/>
                </a:lnTo>
                <a:lnTo>
                  <a:pt x="135829" y="109737"/>
                </a:lnTo>
                <a:lnTo>
                  <a:pt x="141194" y="115105"/>
                </a:lnTo>
                <a:lnTo>
                  <a:pt x="174185" y="82103"/>
                </a:lnTo>
                <a:lnTo>
                  <a:pt x="163452" y="82103"/>
                </a:lnTo>
                <a:lnTo>
                  <a:pt x="153668" y="72316"/>
                </a:lnTo>
                <a:close/>
              </a:path>
              <a:path w="218460" h="224111">
                <a:moveTo>
                  <a:pt x="74034" y="85505"/>
                </a:moveTo>
                <a:lnTo>
                  <a:pt x="48343" y="111205"/>
                </a:lnTo>
                <a:lnTo>
                  <a:pt x="59076" y="111205"/>
                </a:lnTo>
                <a:lnTo>
                  <a:pt x="79401" y="90873"/>
                </a:lnTo>
                <a:lnTo>
                  <a:pt x="74034" y="85505"/>
                </a:lnTo>
                <a:close/>
              </a:path>
              <a:path w="218460" h="224111">
                <a:moveTo>
                  <a:pt x="137727" y="56369"/>
                </a:moveTo>
                <a:lnTo>
                  <a:pt x="126046" y="56369"/>
                </a:lnTo>
                <a:lnTo>
                  <a:pt x="136621" y="66948"/>
                </a:lnTo>
                <a:lnTo>
                  <a:pt x="117599" y="85975"/>
                </a:lnTo>
                <a:lnTo>
                  <a:pt x="122966" y="91343"/>
                </a:lnTo>
                <a:lnTo>
                  <a:pt x="141987" y="72316"/>
                </a:lnTo>
                <a:lnTo>
                  <a:pt x="153668" y="72316"/>
                </a:lnTo>
                <a:lnTo>
                  <a:pt x="147828" y="66473"/>
                </a:lnTo>
                <a:lnTo>
                  <a:pt x="153194" y="61105"/>
                </a:lnTo>
                <a:lnTo>
                  <a:pt x="142462" y="61105"/>
                </a:lnTo>
                <a:lnTo>
                  <a:pt x="137727" y="56369"/>
                </a:lnTo>
                <a:close/>
              </a:path>
              <a:path w="218460" h="224111">
                <a:moveTo>
                  <a:pt x="185395" y="60154"/>
                </a:moveTo>
                <a:lnTo>
                  <a:pt x="163452" y="82103"/>
                </a:lnTo>
                <a:lnTo>
                  <a:pt x="174185" y="82103"/>
                </a:lnTo>
                <a:lnTo>
                  <a:pt x="190761" y="65522"/>
                </a:lnTo>
                <a:lnTo>
                  <a:pt x="185395" y="60154"/>
                </a:lnTo>
                <a:close/>
              </a:path>
              <a:path w="218460" h="224111">
                <a:moveTo>
                  <a:pt x="216330" y="75784"/>
                </a:moveTo>
                <a:lnTo>
                  <a:pt x="208438" y="75784"/>
                </a:lnTo>
                <a:lnTo>
                  <a:pt x="212384" y="79731"/>
                </a:lnTo>
                <a:lnTo>
                  <a:pt x="216330" y="75784"/>
                </a:lnTo>
                <a:close/>
              </a:path>
              <a:path w="218460" h="224111">
                <a:moveTo>
                  <a:pt x="147200" y="24473"/>
                </a:moveTo>
                <a:lnTo>
                  <a:pt x="100158" y="71529"/>
                </a:lnTo>
                <a:lnTo>
                  <a:pt x="105525" y="76897"/>
                </a:lnTo>
                <a:lnTo>
                  <a:pt x="126046" y="56369"/>
                </a:lnTo>
                <a:lnTo>
                  <a:pt x="137727" y="56369"/>
                </a:lnTo>
                <a:lnTo>
                  <a:pt x="131886" y="50527"/>
                </a:lnTo>
                <a:lnTo>
                  <a:pt x="152566" y="29841"/>
                </a:lnTo>
                <a:lnTo>
                  <a:pt x="147200" y="24473"/>
                </a:lnTo>
                <a:close/>
              </a:path>
              <a:path w="218460" h="224111">
                <a:moveTo>
                  <a:pt x="158088" y="59683"/>
                </a:moveTo>
                <a:lnTo>
                  <a:pt x="156983" y="67420"/>
                </a:lnTo>
                <a:lnTo>
                  <a:pt x="161612" y="67525"/>
                </a:lnTo>
                <a:lnTo>
                  <a:pt x="166900" y="68024"/>
                </a:lnTo>
                <a:lnTo>
                  <a:pt x="172845" y="68918"/>
                </a:lnTo>
                <a:lnTo>
                  <a:pt x="173951" y="60708"/>
                </a:lnTo>
                <a:lnTo>
                  <a:pt x="169269" y="60129"/>
                </a:lnTo>
                <a:lnTo>
                  <a:pt x="163981" y="59787"/>
                </a:lnTo>
                <a:lnTo>
                  <a:pt x="158088" y="59683"/>
                </a:lnTo>
                <a:close/>
              </a:path>
              <a:path w="218460" h="224111">
                <a:moveTo>
                  <a:pt x="161563" y="41998"/>
                </a:moveTo>
                <a:lnTo>
                  <a:pt x="142462" y="61105"/>
                </a:lnTo>
                <a:lnTo>
                  <a:pt x="153194" y="61105"/>
                </a:lnTo>
                <a:lnTo>
                  <a:pt x="166928" y="47366"/>
                </a:lnTo>
                <a:lnTo>
                  <a:pt x="161563" y="4199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3382496" y="10058415"/>
            <a:ext cx="91189" cy="81275"/>
          </a:xfrm>
          <a:custGeom>
            <a:rect l="l" t="t" r="r" b="b"/>
            <a:pathLst>
              <a:path w="91189" h="81275">
                <a:moveTo>
                  <a:pt x="8958" y="0"/>
                </a:moveTo>
                <a:lnTo>
                  <a:pt x="0" y="8961"/>
                </a:lnTo>
                <a:lnTo>
                  <a:pt x="13214" y="76262"/>
                </a:lnTo>
                <a:lnTo>
                  <a:pt x="18225" y="81275"/>
                </a:lnTo>
                <a:lnTo>
                  <a:pt x="32313" y="67183"/>
                </a:lnTo>
                <a:lnTo>
                  <a:pt x="20081" y="67183"/>
                </a:lnTo>
                <a:lnTo>
                  <a:pt x="11088" y="21789"/>
                </a:lnTo>
                <a:lnTo>
                  <a:pt x="10140" y="18473"/>
                </a:lnTo>
                <a:lnTo>
                  <a:pt x="9352" y="16131"/>
                </a:lnTo>
                <a:lnTo>
                  <a:pt x="8721" y="14763"/>
                </a:lnTo>
                <a:lnTo>
                  <a:pt x="8878" y="14605"/>
                </a:lnTo>
                <a:lnTo>
                  <a:pt x="23558" y="14605"/>
                </a:lnTo>
                <a:lnTo>
                  <a:pt x="8958" y="0"/>
                </a:lnTo>
                <a:close/>
              </a:path>
              <a:path w="91189" h="81275">
                <a:moveTo>
                  <a:pt x="61714" y="52773"/>
                </a:moveTo>
                <a:lnTo>
                  <a:pt x="46718" y="52773"/>
                </a:lnTo>
                <a:lnTo>
                  <a:pt x="62580" y="68640"/>
                </a:lnTo>
                <a:lnTo>
                  <a:pt x="70078" y="61139"/>
                </a:lnTo>
                <a:lnTo>
                  <a:pt x="61714" y="52773"/>
                </a:lnTo>
                <a:close/>
              </a:path>
              <a:path w="91189" h="81275">
                <a:moveTo>
                  <a:pt x="23558" y="14605"/>
                </a:moveTo>
                <a:lnTo>
                  <a:pt x="8878" y="14605"/>
                </a:lnTo>
                <a:lnTo>
                  <a:pt x="11140" y="17078"/>
                </a:lnTo>
                <a:lnTo>
                  <a:pt x="13178" y="19223"/>
                </a:lnTo>
                <a:lnTo>
                  <a:pt x="40601" y="46655"/>
                </a:lnTo>
                <a:lnTo>
                  <a:pt x="20081" y="67183"/>
                </a:lnTo>
                <a:lnTo>
                  <a:pt x="32313" y="67183"/>
                </a:lnTo>
                <a:lnTo>
                  <a:pt x="46718" y="52773"/>
                </a:lnTo>
                <a:lnTo>
                  <a:pt x="61714" y="52773"/>
                </a:lnTo>
                <a:lnTo>
                  <a:pt x="54216" y="45272"/>
                </a:lnTo>
                <a:lnTo>
                  <a:pt x="60332" y="39154"/>
                </a:lnTo>
                <a:lnTo>
                  <a:pt x="48099" y="39154"/>
                </a:lnTo>
                <a:lnTo>
                  <a:pt x="23558" y="14605"/>
                </a:lnTo>
                <a:close/>
              </a:path>
              <a:path w="91189" h="81275">
                <a:moveTo>
                  <a:pt x="55914" y="31338"/>
                </a:moveTo>
                <a:lnTo>
                  <a:pt x="48099" y="39154"/>
                </a:lnTo>
                <a:lnTo>
                  <a:pt x="60332" y="39154"/>
                </a:lnTo>
                <a:lnTo>
                  <a:pt x="62030" y="37456"/>
                </a:lnTo>
                <a:lnTo>
                  <a:pt x="55914" y="31338"/>
                </a:lnTo>
                <a:close/>
              </a:path>
              <a:path w="91189" h="81275">
                <a:moveTo>
                  <a:pt x="82141" y="31825"/>
                </a:moveTo>
                <a:lnTo>
                  <a:pt x="80424" y="32555"/>
                </a:lnTo>
                <a:lnTo>
                  <a:pt x="77503" y="35476"/>
                </a:lnTo>
                <a:lnTo>
                  <a:pt x="76862" y="36982"/>
                </a:lnTo>
                <a:lnTo>
                  <a:pt x="76779" y="41069"/>
                </a:lnTo>
                <a:lnTo>
                  <a:pt x="77489" y="42753"/>
                </a:lnTo>
                <a:lnTo>
                  <a:pt x="80277" y="45542"/>
                </a:lnTo>
                <a:lnTo>
                  <a:pt x="81935" y="46239"/>
                </a:lnTo>
                <a:lnTo>
                  <a:pt x="85829" y="46292"/>
                </a:lnTo>
                <a:lnTo>
                  <a:pt x="87525" y="45581"/>
                </a:lnTo>
                <a:lnTo>
                  <a:pt x="90472" y="42633"/>
                </a:lnTo>
                <a:lnTo>
                  <a:pt x="91144" y="41069"/>
                </a:lnTo>
                <a:lnTo>
                  <a:pt x="91189" y="36982"/>
                </a:lnTo>
                <a:lnTo>
                  <a:pt x="90498" y="35317"/>
                </a:lnTo>
                <a:lnTo>
                  <a:pt x="87736" y="32555"/>
                </a:lnTo>
                <a:lnTo>
                  <a:pt x="86060" y="31851"/>
                </a:lnTo>
                <a:lnTo>
                  <a:pt x="82141" y="318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3426218" y="9871497"/>
            <a:ext cx="219802" cy="217401"/>
          </a:xfrm>
          <a:custGeom>
            <a:rect l="l" t="t" r="r" b="b"/>
            <a:pathLst>
              <a:path w="219802" h="217401">
                <a:moveTo>
                  <a:pt x="63615" y="88665"/>
                </a:moveTo>
                <a:lnTo>
                  <a:pt x="0" y="152301"/>
                </a:lnTo>
                <a:lnTo>
                  <a:pt x="64894" y="217217"/>
                </a:lnTo>
                <a:lnTo>
                  <a:pt x="71445" y="217401"/>
                </a:lnTo>
                <a:lnTo>
                  <a:pt x="82704" y="206138"/>
                </a:lnTo>
                <a:lnTo>
                  <a:pt x="70393" y="206138"/>
                </a:lnTo>
                <a:lnTo>
                  <a:pt x="66868" y="205980"/>
                </a:lnTo>
                <a:lnTo>
                  <a:pt x="63132" y="202349"/>
                </a:lnTo>
                <a:lnTo>
                  <a:pt x="39616" y="178825"/>
                </a:lnTo>
                <a:lnTo>
                  <a:pt x="45771" y="172667"/>
                </a:lnTo>
                <a:lnTo>
                  <a:pt x="33460" y="172667"/>
                </a:lnTo>
                <a:lnTo>
                  <a:pt x="12627" y="151827"/>
                </a:lnTo>
                <a:lnTo>
                  <a:pt x="34648" y="129799"/>
                </a:lnTo>
                <a:lnTo>
                  <a:pt x="47592" y="129799"/>
                </a:lnTo>
                <a:lnTo>
                  <a:pt x="41120" y="123324"/>
                </a:lnTo>
                <a:lnTo>
                  <a:pt x="63220" y="101217"/>
                </a:lnTo>
                <a:lnTo>
                  <a:pt x="76164" y="101217"/>
                </a:lnTo>
                <a:lnTo>
                  <a:pt x="63615" y="88665"/>
                </a:lnTo>
                <a:close/>
              </a:path>
              <a:path w="219802" h="217401">
                <a:moveTo>
                  <a:pt x="118779" y="129792"/>
                </a:moveTo>
                <a:lnTo>
                  <a:pt x="114990" y="131581"/>
                </a:lnTo>
                <a:lnTo>
                  <a:pt x="111885" y="133003"/>
                </a:lnTo>
                <a:lnTo>
                  <a:pt x="109466" y="134055"/>
                </a:lnTo>
                <a:lnTo>
                  <a:pt x="115147" y="141003"/>
                </a:lnTo>
                <a:lnTo>
                  <a:pt x="118830" y="146002"/>
                </a:lnTo>
                <a:lnTo>
                  <a:pt x="122019" y="151827"/>
                </a:lnTo>
                <a:lnTo>
                  <a:pt x="122063" y="152301"/>
                </a:lnTo>
                <a:lnTo>
                  <a:pt x="121013" y="155502"/>
                </a:lnTo>
                <a:lnTo>
                  <a:pt x="70393" y="206138"/>
                </a:lnTo>
                <a:lnTo>
                  <a:pt x="82704" y="206138"/>
                </a:lnTo>
                <a:lnTo>
                  <a:pt x="130903" y="157922"/>
                </a:lnTo>
                <a:lnTo>
                  <a:pt x="132482" y="151659"/>
                </a:lnTo>
                <a:lnTo>
                  <a:pt x="129274" y="145501"/>
                </a:lnTo>
                <a:lnTo>
                  <a:pt x="127433" y="142186"/>
                </a:lnTo>
                <a:lnTo>
                  <a:pt x="123934" y="136949"/>
                </a:lnTo>
                <a:lnTo>
                  <a:pt x="118779" y="129792"/>
                </a:lnTo>
                <a:close/>
              </a:path>
              <a:path w="219802" h="217401">
                <a:moveTo>
                  <a:pt x="47592" y="129799"/>
                </a:moveTo>
                <a:lnTo>
                  <a:pt x="34648" y="129799"/>
                </a:lnTo>
                <a:lnTo>
                  <a:pt x="55482" y="150639"/>
                </a:lnTo>
                <a:lnTo>
                  <a:pt x="33460" y="172667"/>
                </a:lnTo>
                <a:lnTo>
                  <a:pt x="45771" y="172667"/>
                </a:lnTo>
                <a:lnTo>
                  <a:pt x="74264" y="144165"/>
                </a:lnTo>
                <a:lnTo>
                  <a:pt x="61954" y="144165"/>
                </a:lnTo>
                <a:lnTo>
                  <a:pt x="47592" y="129799"/>
                </a:lnTo>
                <a:close/>
              </a:path>
              <a:path w="219802" h="217401">
                <a:moveTo>
                  <a:pt x="117987" y="55898"/>
                </a:moveTo>
                <a:lnTo>
                  <a:pt x="105684" y="55898"/>
                </a:lnTo>
                <a:lnTo>
                  <a:pt x="109682" y="60003"/>
                </a:lnTo>
                <a:lnTo>
                  <a:pt x="113496" y="63976"/>
                </a:lnTo>
                <a:lnTo>
                  <a:pt x="117127" y="67818"/>
                </a:lnTo>
                <a:lnTo>
                  <a:pt x="95578" y="89372"/>
                </a:lnTo>
                <a:lnTo>
                  <a:pt x="150977" y="144789"/>
                </a:lnTo>
                <a:lnTo>
                  <a:pt x="157292" y="138473"/>
                </a:lnTo>
                <a:lnTo>
                  <a:pt x="152398" y="133578"/>
                </a:lnTo>
                <a:lnTo>
                  <a:pt x="158080" y="127895"/>
                </a:lnTo>
                <a:lnTo>
                  <a:pt x="146716" y="127895"/>
                </a:lnTo>
                <a:lnTo>
                  <a:pt x="107575" y="88740"/>
                </a:lnTo>
                <a:lnTo>
                  <a:pt x="124727" y="76324"/>
                </a:lnTo>
                <a:lnTo>
                  <a:pt x="135483" y="76324"/>
                </a:lnTo>
                <a:lnTo>
                  <a:pt x="128885" y="67422"/>
                </a:lnTo>
                <a:lnTo>
                  <a:pt x="134804" y="61502"/>
                </a:lnTo>
                <a:lnTo>
                  <a:pt x="123440" y="61502"/>
                </a:lnTo>
                <a:lnTo>
                  <a:pt x="117987" y="55898"/>
                </a:lnTo>
                <a:close/>
              </a:path>
              <a:path w="219802" h="217401">
                <a:moveTo>
                  <a:pt x="76164" y="101217"/>
                </a:moveTo>
                <a:lnTo>
                  <a:pt x="63220" y="101217"/>
                </a:lnTo>
                <a:lnTo>
                  <a:pt x="84053" y="122058"/>
                </a:lnTo>
                <a:lnTo>
                  <a:pt x="61954" y="144165"/>
                </a:lnTo>
                <a:lnTo>
                  <a:pt x="74264" y="144165"/>
                </a:lnTo>
                <a:lnTo>
                  <a:pt x="90209" y="128215"/>
                </a:lnTo>
                <a:lnTo>
                  <a:pt x="101098" y="128215"/>
                </a:lnTo>
                <a:lnTo>
                  <a:pt x="102125" y="127188"/>
                </a:lnTo>
                <a:lnTo>
                  <a:pt x="76164" y="101217"/>
                </a:lnTo>
                <a:close/>
              </a:path>
              <a:path w="219802" h="217401">
                <a:moveTo>
                  <a:pt x="101098" y="128215"/>
                </a:moveTo>
                <a:lnTo>
                  <a:pt x="90209" y="128215"/>
                </a:lnTo>
                <a:lnTo>
                  <a:pt x="95653" y="133662"/>
                </a:lnTo>
                <a:lnTo>
                  <a:pt x="101098" y="128215"/>
                </a:lnTo>
                <a:close/>
              </a:path>
              <a:path w="219802" h="217401">
                <a:moveTo>
                  <a:pt x="201811" y="57944"/>
                </a:moveTo>
                <a:lnTo>
                  <a:pt x="189183" y="57944"/>
                </a:lnTo>
                <a:lnTo>
                  <a:pt x="202914" y="71679"/>
                </a:lnTo>
                <a:lnTo>
                  <a:pt x="146716" y="127895"/>
                </a:lnTo>
                <a:lnTo>
                  <a:pt x="158080" y="127895"/>
                </a:lnTo>
                <a:lnTo>
                  <a:pt x="208596" y="77363"/>
                </a:lnTo>
                <a:lnTo>
                  <a:pt x="218381" y="77363"/>
                </a:lnTo>
                <a:lnTo>
                  <a:pt x="219802" y="75941"/>
                </a:lnTo>
                <a:lnTo>
                  <a:pt x="201811" y="57944"/>
                </a:lnTo>
                <a:close/>
              </a:path>
              <a:path w="219802" h="217401">
                <a:moveTo>
                  <a:pt x="135483" y="76324"/>
                </a:moveTo>
                <a:lnTo>
                  <a:pt x="124727" y="76324"/>
                </a:lnTo>
                <a:lnTo>
                  <a:pt x="131130" y="87255"/>
                </a:lnTo>
                <a:lnTo>
                  <a:pt x="133882" y="99025"/>
                </a:lnTo>
                <a:lnTo>
                  <a:pt x="132985" y="111633"/>
                </a:lnTo>
                <a:lnTo>
                  <a:pt x="139825" y="111632"/>
                </a:lnTo>
                <a:lnTo>
                  <a:pt x="143413" y="101477"/>
                </a:lnTo>
                <a:lnTo>
                  <a:pt x="141528" y="89299"/>
                </a:lnTo>
                <a:lnTo>
                  <a:pt x="136686" y="77947"/>
                </a:lnTo>
                <a:lnTo>
                  <a:pt x="135483" y="76324"/>
                </a:lnTo>
                <a:close/>
              </a:path>
              <a:path w="219802" h="217401">
                <a:moveTo>
                  <a:pt x="150200" y="0"/>
                </a:moveTo>
                <a:lnTo>
                  <a:pt x="73482" y="76743"/>
                </a:lnTo>
                <a:lnTo>
                  <a:pt x="79164" y="82426"/>
                </a:lnTo>
                <a:lnTo>
                  <a:pt x="105684" y="55898"/>
                </a:lnTo>
                <a:lnTo>
                  <a:pt x="117987" y="55898"/>
                </a:lnTo>
                <a:lnTo>
                  <a:pt x="111918" y="49661"/>
                </a:lnTo>
                <a:lnTo>
                  <a:pt x="124152" y="37423"/>
                </a:lnTo>
                <a:lnTo>
                  <a:pt x="136623" y="37423"/>
                </a:lnTo>
                <a:lnTo>
                  <a:pt x="130388" y="31185"/>
                </a:lnTo>
                <a:lnTo>
                  <a:pt x="155882" y="5683"/>
                </a:lnTo>
                <a:lnTo>
                  <a:pt x="150200" y="0"/>
                </a:lnTo>
                <a:close/>
              </a:path>
              <a:path w="219802" h="217401">
                <a:moveTo>
                  <a:pt x="218381" y="77363"/>
                </a:moveTo>
                <a:lnTo>
                  <a:pt x="208596" y="77363"/>
                </a:lnTo>
                <a:lnTo>
                  <a:pt x="213488" y="82258"/>
                </a:lnTo>
                <a:lnTo>
                  <a:pt x="218381" y="77363"/>
                </a:lnTo>
                <a:close/>
              </a:path>
              <a:path w="219802" h="217401">
                <a:moveTo>
                  <a:pt x="153984" y="54790"/>
                </a:moveTo>
                <a:lnTo>
                  <a:pt x="141514" y="54790"/>
                </a:lnTo>
                <a:lnTo>
                  <a:pt x="164031" y="77314"/>
                </a:lnTo>
                <a:lnTo>
                  <a:pt x="169476" y="77656"/>
                </a:lnTo>
                <a:lnTo>
                  <a:pt x="180104" y="67024"/>
                </a:lnTo>
                <a:lnTo>
                  <a:pt x="168741" y="67024"/>
                </a:lnTo>
                <a:lnTo>
                  <a:pt x="166162" y="66972"/>
                </a:lnTo>
                <a:lnTo>
                  <a:pt x="153984" y="54790"/>
                </a:lnTo>
                <a:close/>
              </a:path>
              <a:path w="219802" h="217401">
                <a:moveTo>
                  <a:pt x="176400" y="32525"/>
                </a:moveTo>
                <a:lnTo>
                  <a:pt x="163772" y="32525"/>
                </a:lnTo>
                <a:lnTo>
                  <a:pt x="183501" y="52260"/>
                </a:lnTo>
                <a:lnTo>
                  <a:pt x="168741" y="67024"/>
                </a:lnTo>
                <a:lnTo>
                  <a:pt x="180104" y="67024"/>
                </a:lnTo>
                <a:lnTo>
                  <a:pt x="189183" y="57944"/>
                </a:lnTo>
                <a:lnTo>
                  <a:pt x="201811" y="57944"/>
                </a:lnTo>
                <a:lnTo>
                  <a:pt x="176400" y="32525"/>
                </a:lnTo>
                <a:close/>
              </a:path>
              <a:path w="219802" h="217401">
                <a:moveTo>
                  <a:pt x="136623" y="37423"/>
                </a:moveTo>
                <a:lnTo>
                  <a:pt x="124152" y="37423"/>
                </a:lnTo>
                <a:lnTo>
                  <a:pt x="135832" y="49106"/>
                </a:lnTo>
                <a:lnTo>
                  <a:pt x="123440" y="61502"/>
                </a:lnTo>
                <a:lnTo>
                  <a:pt x="134804" y="61502"/>
                </a:lnTo>
                <a:lnTo>
                  <a:pt x="141514" y="54790"/>
                </a:lnTo>
                <a:lnTo>
                  <a:pt x="153984" y="54790"/>
                </a:lnTo>
                <a:lnTo>
                  <a:pt x="147749" y="48552"/>
                </a:lnTo>
                <a:lnTo>
                  <a:pt x="153431" y="42869"/>
                </a:lnTo>
                <a:lnTo>
                  <a:pt x="142067" y="42869"/>
                </a:lnTo>
                <a:lnTo>
                  <a:pt x="136623" y="37423"/>
                </a:lnTo>
                <a:close/>
              </a:path>
              <a:path w="219802" h="217401">
                <a:moveTo>
                  <a:pt x="164404" y="20525"/>
                </a:moveTo>
                <a:lnTo>
                  <a:pt x="142067" y="42869"/>
                </a:lnTo>
                <a:lnTo>
                  <a:pt x="153431" y="42869"/>
                </a:lnTo>
                <a:lnTo>
                  <a:pt x="163772" y="32525"/>
                </a:lnTo>
                <a:lnTo>
                  <a:pt x="176400" y="32525"/>
                </a:lnTo>
                <a:lnTo>
                  <a:pt x="164404" y="205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3756017" y="10131028"/>
            <a:ext cx="110053" cy="91616"/>
          </a:xfrm>
          <a:custGeom>
            <a:rect l="l" t="t" r="r" b="b"/>
            <a:pathLst>
              <a:path w="110053" h="91616">
                <a:moveTo>
                  <a:pt x="77889" y="42306"/>
                </a:moveTo>
                <a:lnTo>
                  <a:pt x="59565" y="42306"/>
                </a:lnTo>
                <a:lnTo>
                  <a:pt x="63912" y="44036"/>
                </a:lnTo>
                <a:lnTo>
                  <a:pt x="71724" y="51851"/>
                </a:lnTo>
                <a:lnTo>
                  <a:pt x="73559" y="56266"/>
                </a:lnTo>
                <a:lnTo>
                  <a:pt x="73111" y="66134"/>
                </a:lnTo>
                <a:lnTo>
                  <a:pt x="70895" y="70707"/>
                </a:lnTo>
                <a:lnTo>
                  <a:pt x="62238" y="79365"/>
                </a:lnTo>
                <a:lnTo>
                  <a:pt x="56621" y="82300"/>
                </a:lnTo>
                <a:lnTo>
                  <a:pt x="49834" y="83722"/>
                </a:lnTo>
                <a:lnTo>
                  <a:pt x="57726" y="91616"/>
                </a:lnTo>
                <a:lnTo>
                  <a:pt x="83905" y="52193"/>
                </a:lnTo>
                <a:lnTo>
                  <a:pt x="81051" y="45469"/>
                </a:lnTo>
                <a:lnTo>
                  <a:pt x="77889" y="42306"/>
                </a:lnTo>
                <a:close/>
              </a:path>
              <a:path w="110053" h="91616">
                <a:moveTo>
                  <a:pt x="30071" y="0"/>
                </a:moveTo>
                <a:lnTo>
                  <a:pt x="0" y="30081"/>
                </a:lnTo>
                <a:lnTo>
                  <a:pt x="31052" y="61144"/>
                </a:lnTo>
                <a:lnTo>
                  <a:pt x="34737" y="56723"/>
                </a:lnTo>
                <a:lnTo>
                  <a:pt x="37774" y="53315"/>
                </a:lnTo>
                <a:lnTo>
                  <a:pt x="44075" y="47013"/>
                </a:lnTo>
                <a:lnTo>
                  <a:pt x="31291" y="47013"/>
                </a:lnTo>
                <a:lnTo>
                  <a:pt x="14008" y="29725"/>
                </a:lnTo>
                <a:lnTo>
                  <a:pt x="36898" y="6828"/>
                </a:lnTo>
                <a:lnTo>
                  <a:pt x="30071" y="0"/>
                </a:lnTo>
                <a:close/>
              </a:path>
              <a:path w="110053" h="91616">
                <a:moveTo>
                  <a:pt x="63097" y="31115"/>
                </a:moveTo>
                <a:lnTo>
                  <a:pt x="31291" y="47013"/>
                </a:lnTo>
                <a:lnTo>
                  <a:pt x="44075" y="47013"/>
                </a:lnTo>
                <a:lnTo>
                  <a:pt x="45142" y="45946"/>
                </a:lnTo>
                <a:lnTo>
                  <a:pt x="50015" y="43228"/>
                </a:lnTo>
                <a:lnTo>
                  <a:pt x="59565" y="42306"/>
                </a:lnTo>
                <a:lnTo>
                  <a:pt x="77889" y="42306"/>
                </a:lnTo>
                <a:lnTo>
                  <a:pt x="69397" y="33812"/>
                </a:lnTo>
                <a:lnTo>
                  <a:pt x="63097" y="31115"/>
                </a:lnTo>
                <a:close/>
              </a:path>
              <a:path w="110053" h="91616">
                <a:moveTo>
                  <a:pt x="101004" y="34075"/>
                </a:moveTo>
                <a:lnTo>
                  <a:pt x="99287" y="34805"/>
                </a:lnTo>
                <a:lnTo>
                  <a:pt x="96367" y="37727"/>
                </a:lnTo>
                <a:lnTo>
                  <a:pt x="95725" y="39232"/>
                </a:lnTo>
                <a:lnTo>
                  <a:pt x="95643" y="43319"/>
                </a:lnTo>
                <a:lnTo>
                  <a:pt x="96353" y="45003"/>
                </a:lnTo>
                <a:lnTo>
                  <a:pt x="99141" y="47792"/>
                </a:lnTo>
                <a:lnTo>
                  <a:pt x="100798" y="48489"/>
                </a:lnTo>
                <a:lnTo>
                  <a:pt x="104692" y="48542"/>
                </a:lnTo>
                <a:lnTo>
                  <a:pt x="106389" y="47831"/>
                </a:lnTo>
                <a:lnTo>
                  <a:pt x="109335" y="44883"/>
                </a:lnTo>
                <a:lnTo>
                  <a:pt x="110008" y="43319"/>
                </a:lnTo>
                <a:lnTo>
                  <a:pt x="110053" y="39232"/>
                </a:lnTo>
                <a:lnTo>
                  <a:pt x="109363" y="37568"/>
                </a:lnTo>
                <a:lnTo>
                  <a:pt x="106601" y="34805"/>
                </a:lnTo>
                <a:lnTo>
                  <a:pt x="104923" y="34101"/>
                </a:lnTo>
                <a:lnTo>
                  <a:pt x="101004" y="3407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3823414" y="9870547"/>
            <a:ext cx="289894" cy="298450"/>
          </a:xfrm>
          <a:custGeom>
            <a:rect l="l" t="t" r="r" b="b"/>
            <a:pathLst>
              <a:path w="289894" h="298450">
                <a:moveTo>
                  <a:pt x="34989" y="252729"/>
                </a:moveTo>
                <a:lnTo>
                  <a:pt x="22927" y="252729"/>
                </a:lnTo>
                <a:lnTo>
                  <a:pt x="68659" y="298449"/>
                </a:lnTo>
                <a:lnTo>
                  <a:pt x="74104" y="293369"/>
                </a:lnTo>
                <a:lnTo>
                  <a:pt x="34989" y="252729"/>
                </a:lnTo>
                <a:close/>
              </a:path>
              <a:path w="289894" h="298450">
                <a:moveTo>
                  <a:pt x="75700" y="248919"/>
                </a:moveTo>
                <a:lnTo>
                  <a:pt x="63848" y="248919"/>
                </a:lnTo>
                <a:lnTo>
                  <a:pt x="80867" y="266699"/>
                </a:lnTo>
                <a:lnTo>
                  <a:pt x="81815" y="267969"/>
                </a:lnTo>
                <a:lnTo>
                  <a:pt x="70317" y="280669"/>
                </a:lnTo>
                <a:lnTo>
                  <a:pt x="75526" y="283209"/>
                </a:lnTo>
                <a:lnTo>
                  <a:pt x="78050" y="285749"/>
                </a:lnTo>
                <a:lnTo>
                  <a:pt x="80893" y="283209"/>
                </a:lnTo>
                <a:lnTo>
                  <a:pt x="83497" y="280669"/>
                </a:lnTo>
                <a:lnTo>
                  <a:pt x="85865" y="278129"/>
                </a:lnTo>
                <a:lnTo>
                  <a:pt x="89548" y="274319"/>
                </a:lnTo>
                <a:lnTo>
                  <a:pt x="91337" y="271779"/>
                </a:lnTo>
                <a:lnTo>
                  <a:pt x="91180" y="265429"/>
                </a:lnTo>
                <a:lnTo>
                  <a:pt x="89181" y="262889"/>
                </a:lnTo>
                <a:lnTo>
                  <a:pt x="75700" y="248919"/>
                </a:lnTo>
                <a:close/>
              </a:path>
              <a:path w="289894" h="298450">
                <a:moveTo>
                  <a:pt x="4028" y="209549"/>
                </a:moveTo>
                <a:lnTo>
                  <a:pt x="0" y="219709"/>
                </a:lnTo>
                <a:lnTo>
                  <a:pt x="5809" y="231139"/>
                </a:lnTo>
                <a:lnTo>
                  <a:pt x="10783" y="242569"/>
                </a:lnTo>
                <a:lnTo>
                  <a:pt x="14923" y="255269"/>
                </a:lnTo>
                <a:lnTo>
                  <a:pt x="18229" y="267969"/>
                </a:lnTo>
                <a:lnTo>
                  <a:pt x="21492" y="269239"/>
                </a:lnTo>
                <a:lnTo>
                  <a:pt x="24517" y="270509"/>
                </a:lnTo>
                <a:lnTo>
                  <a:pt x="27305" y="271779"/>
                </a:lnTo>
                <a:lnTo>
                  <a:pt x="26175" y="265429"/>
                </a:lnTo>
                <a:lnTo>
                  <a:pt x="24715" y="259079"/>
                </a:lnTo>
                <a:lnTo>
                  <a:pt x="22927" y="252729"/>
                </a:lnTo>
                <a:lnTo>
                  <a:pt x="34989" y="252729"/>
                </a:lnTo>
                <a:lnTo>
                  <a:pt x="15431" y="232409"/>
                </a:lnTo>
                <a:lnTo>
                  <a:pt x="10139" y="220979"/>
                </a:lnTo>
                <a:lnTo>
                  <a:pt x="4028" y="209549"/>
                </a:lnTo>
                <a:close/>
              </a:path>
              <a:path w="289894" h="298450">
                <a:moveTo>
                  <a:pt x="55125" y="228599"/>
                </a:moveTo>
                <a:lnTo>
                  <a:pt x="43172" y="228599"/>
                </a:lnTo>
                <a:lnTo>
                  <a:pt x="57653" y="242569"/>
                </a:lnTo>
                <a:lnTo>
                  <a:pt x="53707" y="248919"/>
                </a:lnTo>
                <a:lnTo>
                  <a:pt x="50037" y="255269"/>
                </a:lnTo>
                <a:lnTo>
                  <a:pt x="46642" y="260349"/>
                </a:lnTo>
                <a:lnTo>
                  <a:pt x="54771" y="264159"/>
                </a:lnTo>
                <a:lnTo>
                  <a:pt x="63848" y="248919"/>
                </a:lnTo>
                <a:lnTo>
                  <a:pt x="75700" y="248919"/>
                </a:lnTo>
                <a:lnTo>
                  <a:pt x="68347" y="241299"/>
                </a:lnTo>
                <a:lnTo>
                  <a:pt x="71591" y="236219"/>
                </a:lnTo>
                <a:lnTo>
                  <a:pt x="62271" y="236219"/>
                </a:lnTo>
                <a:lnTo>
                  <a:pt x="55125" y="228599"/>
                </a:lnTo>
                <a:close/>
              </a:path>
              <a:path w="289894" h="298450">
                <a:moveTo>
                  <a:pt x="86462" y="215899"/>
                </a:moveTo>
                <a:lnTo>
                  <a:pt x="73059" y="215899"/>
                </a:lnTo>
                <a:lnTo>
                  <a:pt x="83036" y="224789"/>
                </a:lnTo>
                <a:lnTo>
                  <a:pt x="92183" y="231139"/>
                </a:lnTo>
                <a:lnTo>
                  <a:pt x="91550" y="238759"/>
                </a:lnTo>
                <a:lnTo>
                  <a:pt x="89945" y="246379"/>
                </a:lnTo>
                <a:lnTo>
                  <a:pt x="87366" y="255269"/>
                </a:lnTo>
                <a:lnTo>
                  <a:pt x="93496" y="255269"/>
                </a:lnTo>
                <a:lnTo>
                  <a:pt x="96126" y="256539"/>
                </a:lnTo>
                <a:lnTo>
                  <a:pt x="98126" y="248919"/>
                </a:lnTo>
                <a:lnTo>
                  <a:pt x="99508" y="242569"/>
                </a:lnTo>
                <a:lnTo>
                  <a:pt x="100271" y="236219"/>
                </a:lnTo>
                <a:lnTo>
                  <a:pt x="130108" y="236219"/>
                </a:lnTo>
                <a:lnTo>
                  <a:pt x="132564" y="233679"/>
                </a:lnTo>
                <a:lnTo>
                  <a:pt x="132465" y="232409"/>
                </a:lnTo>
                <a:lnTo>
                  <a:pt x="119136" y="232409"/>
                </a:lnTo>
                <a:lnTo>
                  <a:pt x="111261" y="229869"/>
                </a:lnTo>
                <a:lnTo>
                  <a:pt x="102700" y="218439"/>
                </a:lnTo>
                <a:lnTo>
                  <a:pt x="89590" y="218439"/>
                </a:lnTo>
                <a:lnTo>
                  <a:pt x="86462" y="215899"/>
                </a:lnTo>
                <a:close/>
              </a:path>
              <a:path w="289894" h="298450">
                <a:moveTo>
                  <a:pt x="38659" y="212089"/>
                </a:moveTo>
                <a:lnTo>
                  <a:pt x="26403" y="212089"/>
                </a:lnTo>
                <a:lnTo>
                  <a:pt x="37490" y="223519"/>
                </a:lnTo>
                <a:lnTo>
                  <a:pt x="23994" y="236219"/>
                </a:lnTo>
                <a:lnTo>
                  <a:pt x="29675" y="242569"/>
                </a:lnTo>
                <a:lnTo>
                  <a:pt x="43172" y="228599"/>
                </a:lnTo>
                <a:lnTo>
                  <a:pt x="55125" y="228599"/>
                </a:lnTo>
                <a:lnTo>
                  <a:pt x="49170" y="222249"/>
                </a:lnTo>
                <a:lnTo>
                  <a:pt x="68281" y="217169"/>
                </a:lnTo>
                <a:lnTo>
                  <a:pt x="43489" y="217169"/>
                </a:lnTo>
                <a:lnTo>
                  <a:pt x="38659" y="212089"/>
                </a:lnTo>
                <a:close/>
              </a:path>
              <a:path w="289894" h="298450">
                <a:moveTo>
                  <a:pt x="130108" y="236219"/>
                </a:moveTo>
                <a:lnTo>
                  <a:pt x="100271" y="236219"/>
                </a:lnTo>
                <a:lnTo>
                  <a:pt x="104559" y="237489"/>
                </a:lnTo>
                <a:lnTo>
                  <a:pt x="108466" y="240029"/>
                </a:lnTo>
                <a:lnTo>
                  <a:pt x="111991" y="240029"/>
                </a:lnTo>
                <a:lnTo>
                  <a:pt x="119462" y="242569"/>
                </a:lnTo>
                <a:lnTo>
                  <a:pt x="125197" y="241299"/>
                </a:lnTo>
                <a:lnTo>
                  <a:pt x="130108" y="236219"/>
                </a:lnTo>
                <a:close/>
              </a:path>
              <a:path w="289894" h="298450">
                <a:moveTo>
                  <a:pt x="70875" y="222249"/>
                </a:moveTo>
                <a:lnTo>
                  <a:pt x="62271" y="236219"/>
                </a:lnTo>
                <a:lnTo>
                  <a:pt x="71591" y="236219"/>
                </a:lnTo>
                <a:lnTo>
                  <a:pt x="77267" y="227329"/>
                </a:lnTo>
                <a:lnTo>
                  <a:pt x="75372" y="226059"/>
                </a:lnTo>
                <a:lnTo>
                  <a:pt x="73242" y="223519"/>
                </a:lnTo>
                <a:lnTo>
                  <a:pt x="70875" y="222249"/>
                </a:lnTo>
                <a:close/>
              </a:path>
              <a:path w="289894" h="298450">
                <a:moveTo>
                  <a:pt x="118859" y="209549"/>
                </a:moveTo>
                <a:lnTo>
                  <a:pt x="116649" y="210819"/>
                </a:lnTo>
                <a:lnTo>
                  <a:pt x="113993" y="212089"/>
                </a:lnTo>
                <a:lnTo>
                  <a:pt x="110889" y="213359"/>
                </a:lnTo>
                <a:lnTo>
                  <a:pt x="114992" y="218439"/>
                </a:lnTo>
                <a:lnTo>
                  <a:pt x="118332" y="222249"/>
                </a:lnTo>
                <a:lnTo>
                  <a:pt x="120910" y="226059"/>
                </a:lnTo>
                <a:lnTo>
                  <a:pt x="123015" y="229869"/>
                </a:lnTo>
                <a:lnTo>
                  <a:pt x="122488" y="231139"/>
                </a:lnTo>
                <a:lnTo>
                  <a:pt x="119136" y="232409"/>
                </a:lnTo>
                <a:lnTo>
                  <a:pt x="132465" y="232409"/>
                </a:lnTo>
                <a:lnTo>
                  <a:pt x="132169" y="228599"/>
                </a:lnTo>
                <a:lnTo>
                  <a:pt x="128013" y="222249"/>
                </a:lnTo>
                <a:lnTo>
                  <a:pt x="125646" y="218439"/>
                </a:lnTo>
                <a:lnTo>
                  <a:pt x="122594" y="214629"/>
                </a:lnTo>
                <a:lnTo>
                  <a:pt x="118859" y="209549"/>
                </a:lnTo>
                <a:close/>
              </a:path>
              <a:path w="289894" h="298450">
                <a:moveTo>
                  <a:pt x="178683" y="134619"/>
                </a:moveTo>
                <a:lnTo>
                  <a:pt x="169650" y="134619"/>
                </a:lnTo>
                <a:lnTo>
                  <a:pt x="169554" y="147319"/>
                </a:lnTo>
                <a:lnTo>
                  <a:pt x="166621" y="158749"/>
                </a:lnTo>
                <a:lnTo>
                  <a:pt x="159886" y="171449"/>
                </a:lnTo>
                <a:lnTo>
                  <a:pt x="147652" y="172719"/>
                </a:lnTo>
                <a:lnTo>
                  <a:pt x="134015" y="175259"/>
                </a:lnTo>
                <a:lnTo>
                  <a:pt x="135294" y="182879"/>
                </a:lnTo>
                <a:lnTo>
                  <a:pt x="149164" y="182879"/>
                </a:lnTo>
                <a:lnTo>
                  <a:pt x="158708" y="187959"/>
                </a:lnTo>
                <a:lnTo>
                  <a:pt x="152979" y="198119"/>
                </a:lnTo>
                <a:lnTo>
                  <a:pt x="145641" y="209549"/>
                </a:lnTo>
                <a:lnTo>
                  <a:pt x="136695" y="220979"/>
                </a:lnTo>
                <a:lnTo>
                  <a:pt x="143140" y="223519"/>
                </a:lnTo>
                <a:lnTo>
                  <a:pt x="166014" y="191769"/>
                </a:lnTo>
                <a:lnTo>
                  <a:pt x="178887" y="146049"/>
                </a:lnTo>
                <a:lnTo>
                  <a:pt x="178683" y="134619"/>
                </a:lnTo>
                <a:close/>
              </a:path>
              <a:path w="289894" h="298450">
                <a:moveTo>
                  <a:pt x="32913" y="187959"/>
                </a:moveTo>
                <a:lnTo>
                  <a:pt x="25581" y="199389"/>
                </a:lnTo>
                <a:lnTo>
                  <a:pt x="18215" y="209549"/>
                </a:lnTo>
                <a:lnTo>
                  <a:pt x="10815" y="218439"/>
                </a:lnTo>
                <a:lnTo>
                  <a:pt x="13551" y="219709"/>
                </a:lnTo>
                <a:lnTo>
                  <a:pt x="15997" y="220979"/>
                </a:lnTo>
                <a:lnTo>
                  <a:pt x="18155" y="222249"/>
                </a:lnTo>
                <a:lnTo>
                  <a:pt x="20890" y="219709"/>
                </a:lnTo>
                <a:lnTo>
                  <a:pt x="26403" y="212089"/>
                </a:lnTo>
                <a:lnTo>
                  <a:pt x="38659" y="212089"/>
                </a:lnTo>
                <a:lnTo>
                  <a:pt x="31415" y="204469"/>
                </a:lnTo>
                <a:lnTo>
                  <a:pt x="34441" y="200659"/>
                </a:lnTo>
                <a:lnTo>
                  <a:pt x="37493" y="195579"/>
                </a:lnTo>
                <a:lnTo>
                  <a:pt x="40571" y="191769"/>
                </a:lnTo>
                <a:lnTo>
                  <a:pt x="32913" y="187959"/>
                </a:lnTo>
                <a:close/>
              </a:path>
              <a:path w="289894" h="298450">
                <a:moveTo>
                  <a:pt x="96448" y="190499"/>
                </a:moveTo>
                <a:lnTo>
                  <a:pt x="88211" y="194309"/>
                </a:lnTo>
                <a:lnTo>
                  <a:pt x="90892" y="207009"/>
                </a:lnTo>
                <a:lnTo>
                  <a:pt x="89590" y="218439"/>
                </a:lnTo>
                <a:lnTo>
                  <a:pt x="102700" y="218439"/>
                </a:lnTo>
                <a:lnTo>
                  <a:pt x="100798" y="215899"/>
                </a:lnTo>
                <a:lnTo>
                  <a:pt x="99346" y="203199"/>
                </a:lnTo>
                <a:lnTo>
                  <a:pt x="96448" y="190499"/>
                </a:lnTo>
                <a:close/>
              </a:path>
              <a:path w="289894" h="298450">
                <a:moveTo>
                  <a:pt x="39230" y="172719"/>
                </a:moveTo>
                <a:lnTo>
                  <a:pt x="40047" y="185419"/>
                </a:lnTo>
                <a:lnTo>
                  <a:pt x="49305" y="194309"/>
                </a:lnTo>
                <a:lnTo>
                  <a:pt x="57735" y="203199"/>
                </a:lnTo>
                <a:lnTo>
                  <a:pt x="43489" y="217169"/>
                </a:lnTo>
                <a:lnTo>
                  <a:pt x="68281" y="217169"/>
                </a:lnTo>
                <a:lnTo>
                  <a:pt x="73059" y="215899"/>
                </a:lnTo>
                <a:lnTo>
                  <a:pt x="86462" y="215899"/>
                </a:lnTo>
                <a:lnTo>
                  <a:pt x="80207" y="210819"/>
                </a:lnTo>
                <a:lnTo>
                  <a:pt x="69614" y="201929"/>
                </a:lnTo>
                <a:lnTo>
                  <a:pt x="81245" y="190499"/>
                </a:lnTo>
                <a:lnTo>
                  <a:pt x="57417" y="190499"/>
                </a:lnTo>
                <a:lnTo>
                  <a:pt x="48383" y="181609"/>
                </a:lnTo>
                <a:lnTo>
                  <a:pt x="39230" y="172719"/>
                </a:lnTo>
                <a:close/>
              </a:path>
              <a:path w="289894" h="298450">
                <a:moveTo>
                  <a:pt x="128335" y="148589"/>
                </a:moveTo>
                <a:lnTo>
                  <a:pt x="120561" y="152001"/>
                </a:lnTo>
                <a:lnTo>
                  <a:pt x="119676" y="152885"/>
                </a:lnTo>
                <a:lnTo>
                  <a:pt x="119712" y="153669"/>
                </a:lnTo>
                <a:lnTo>
                  <a:pt x="121114" y="165099"/>
                </a:lnTo>
                <a:lnTo>
                  <a:pt x="121242" y="177799"/>
                </a:lnTo>
                <a:lnTo>
                  <a:pt x="120096" y="190499"/>
                </a:lnTo>
                <a:lnTo>
                  <a:pt x="117676" y="203199"/>
                </a:lnTo>
                <a:lnTo>
                  <a:pt x="120412" y="203199"/>
                </a:lnTo>
                <a:lnTo>
                  <a:pt x="123490" y="204469"/>
                </a:lnTo>
                <a:lnTo>
                  <a:pt x="128109" y="195579"/>
                </a:lnTo>
                <a:lnTo>
                  <a:pt x="129371" y="182879"/>
                </a:lnTo>
                <a:lnTo>
                  <a:pt x="129833" y="171449"/>
                </a:lnTo>
                <a:lnTo>
                  <a:pt x="142190" y="160019"/>
                </a:lnTo>
                <a:lnTo>
                  <a:pt x="129440" y="160019"/>
                </a:lnTo>
                <a:lnTo>
                  <a:pt x="129177" y="156209"/>
                </a:lnTo>
                <a:lnTo>
                  <a:pt x="128759" y="152001"/>
                </a:lnTo>
                <a:lnTo>
                  <a:pt x="128335" y="148589"/>
                </a:lnTo>
                <a:close/>
              </a:path>
              <a:path w="289894" h="298450">
                <a:moveTo>
                  <a:pt x="84610" y="175259"/>
                </a:moveTo>
                <a:lnTo>
                  <a:pt x="57417" y="190499"/>
                </a:lnTo>
                <a:lnTo>
                  <a:pt x="81245" y="190499"/>
                </a:lnTo>
                <a:lnTo>
                  <a:pt x="90292" y="181609"/>
                </a:lnTo>
                <a:lnTo>
                  <a:pt x="84610" y="175259"/>
                </a:lnTo>
                <a:close/>
              </a:path>
              <a:path w="289894" h="298450">
                <a:moveTo>
                  <a:pt x="140574" y="78739"/>
                </a:moveTo>
                <a:lnTo>
                  <a:pt x="71354" y="148589"/>
                </a:lnTo>
                <a:lnTo>
                  <a:pt x="100710" y="177799"/>
                </a:lnTo>
                <a:lnTo>
                  <a:pt x="106709" y="171449"/>
                </a:lnTo>
                <a:lnTo>
                  <a:pt x="103631" y="168909"/>
                </a:lnTo>
                <a:lnTo>
                  <a:pt x="108717" y="163829"/>
                </a:lnTo>
                <a:lnTo>
                  <a:pt x="98344" y="163829"/>
                </a:lnTo>
                <a:lnTo>
                  <a:pt x="82640" y="147319"/>
                </a:lnTo>
                <a:lnTo>
                  <a:pt x="97794" y="132079"/>
                </a:lnTo>
                <a:lnTo>
                  <a:pt x="108869" y="132079"/>
                </a:lnTo>
                <a:lnTo>
                  <a:pt x="103634" y="126999"/>
                </a:lnTo>
                <a:lnTo>
                  <a:pt x="118788" y="111759"/>
                </a:lnTo>
                <a:lnTo>
                  <a:pt x="130669" y="111759"/>
                </a:lnTo>
                <a:lnTo>
                  <a:pt x="124629" y="105409"/>
                </a:lnTo>
                <a:lnTo>
                  <a:pt x="139862" y="90169"/>
                </a:lnTo>
                <a:lnTo>
                  <a:pt x="152061" y="90169"/>
                </a:lnTo>
                <a:lnTo>
                  <a:pt x="140574" y="78739"/>
                </a:lnTo>
                <a:close/>
              </a:path>
              <a:path w="289894" h="298450">
                <a:moveTo>
                  <a:pt x="71984" y="167639"/>
                </a:moveTo>
                <a:lnTo>
                  <a:pt x="64564" y="168909"/>
                </a:lnTo>
                <a:lnTo>
                  <a:pt x="50595" y="168909"/>
                </a:lnTo>
                <a:lnTo>
                  <a:pt x="50674" y="176529"/>
                </a:lnTo>
                <a:lnTo>
                  <a:pt x="72062" y="176529"/>
                </a:lnTo>
                <a:lnTo>
                  <a:pt x="71984" y="167639"/>
                </a:lnTo>
                <a:close/>
              </a:path>
              <a:path w="289894" h="298450">
                <a:moveTo>
                  <a:pt x="108869" y="132079"/>
                </a:moveTo>
                <a:lnTo>
                  <a:pt x="97794" y="132079"/>
                </a:lnTo>
                <a:lnTo>
                  <a:pt x="113497" y="148589"/>
                </a:lnTo>
                <a:lnTo>
                  <a:pt x="98344" y="163829"/>
                </a:lnTo>
                <a:lnTo>
                  <a:pt x="108717" y="163829"/>
                </a:lnTo>
                <a:lnTo>
                  <a:pt x="119676" y="152885"/>
                </a:lnTo>
                <a:lnTo>
                  <a:pt x="119653" y="152399"/>
                </a:lnTo>
                <a:lnTo>
                  <a:pt x="120561" y="152001"/>
                </a:lnTo>
                <a:lnTo>
                  <a:pt x="130335" y="142239"/>
                </a:lnTo>
                <a:lnTo>
                  <a:pt x="119338" y="142239"/>
                </a:lnTo>
                <a:lnTo>
                  <a:pt x="108869" y="132079"/>
                </a:lnTo>
                <a:close/>
              </a:path>
              <a:path w="289894" h="298450">
                <a:moveTo>
                  <a:pt x="171508" y="118109"/>
                </a:moveTo>
                <a:lnTo>
                  <a:pt x="129440" y="160019"/>
                </a:lnTo>
                <a:lnTo>
                  <a:pt x="142190" y="160019"/>
                </a:lnTo>
                <a:lnTo>
                  <a:pt x="169650" y="134619"/>
                </a:lnTo>
                <a:lnTo>
                  <a:pt x="178683" y="134619"/>
                </a:lnTo>
                <a:lnTo>
                  <a:pt x="177110" y="124459"/>
                </a:lnTo>
                <a:lnTo>
                  <a:pt x="171508" y="118109"/>
                </a:lnTo>
                <a:close/>
              </a:path>
              <a:path w="289894" h="298450">
                <a:moveTo>
                  <a:pt x="120561" y="152001"/>
                </a:moveTo>
                <a:lnTo>
                  <a:pt x="119653" y="152399"/>
                </a:lnTo>
                <a:lnTo>
                  <a:pt x="119676" y="152885"/>
                </a:lnTo>
                <a:lnTo>
                  <a:pt x="120561" y="152001"/>
                </a:lnTo>
                <a:close/>
              </a:path>
              <a:path w="289894" h="298450">
                <a:moveTo>
                  <a:pt x="130669" y="111759"/>
                </a:moveTo>
                <a:lnTo>
                  <a:pt x="118788" y="111759"/>
                </a:lnTo>
                <a:lnTo>
                  <a:pt x="134493" y="126999"/>
                </a:lnTo>
                <a:lnTo>
                  <a:pt x="119338" y="142239"/>
                </a:lnTo>
                <a:lnTo>
                  <a:pt x="130335" y="142239"/>
                </a:lnTo>
                <a:lnTo>
                  <a:pt x="150681" y="121919"/>
                </a:lnTo>
                <a:lnTo>
                  <a:pt x="140334" y="121919"/>
                </a:lnTo>
                <a:lnTo>
                  <a:pt x="130669" y="111759"/>
                </a:lnTo>
                <a:close/>
              </a:path>
              <a:path w="289894" h="298450">
                <a:moveTo>
                  <a:pt x="223675" y="113029"/>
                </a:moveTo>
                <a:lnTo>
                  <a:pt x="215072" y="114299"/>
                </a:lnTo>
                <a:lnTo>
                  <a:pt x="215603" y="119379"/>
                </a:lnTo>
                <a:lnTo>
                  <a:pt x="216365" y="126999"/>
                </a:lnTo>
                <a:lnTo>
                  <a:pt x="216449" y="132079"/>
                </a:lnTo>
                <a:lnTo>
                  <a:pt x="216333" y="142239"/>
                </a:lnTo>
                <a:lnTo>
                  <a:pt x="219648" y="140969"/>
                </a:lnTo>
                <a:lnTo>
                  <a:pt x="222489" y="140969"/>
                </a:lnTo>
                <a:lnTo>
                  <a:pt x="224942" y="139699"/>
                </a:lnTo>
                <a:lnTo>
                  <a:pt x="224776" y="126999"/>
                </a:lnTo>
                <a:lnTo>
                  <a:pt x="223675" y="113029"/>
                </a:lnTo>
                <a:close/>
              </a:path>
              <a:path w="289894" h="298450">
                <a:moveTo>
                  <a:pt x="177374" y="77469"/>
                </a:moveTo>
                <a:lnTo>
                  <a:pt x="165276" y="77469"/>
                </a:lnTo>
                <a:lnTo>
                  <a:pt x="201734" y="113029"/>
                </a:lnTo>
                <a:lnTo>
                  <a:pt x="195657" y="119379"/>
                </a:lnTo>
                <a:lnTo>
                  <a:pt x="201023" y="124459"/>
                </a:lnTo>
                <a:lnTo>
                  <a:pt x="217838" y="107949"/>
                </a:lnTo>
                <a:lnTo>
                  <a:pt x="207575" y="107949"/>
                </a:lnTo>
                <a:lnTo>
                  <a:pt x="198737" y="99059"/>
                </a:lnTo>
                <a:lnTo>
                  <a:pt x="203789" y="93979"/>
                </a:lnTo>
                <a:lnTo>
                  <a:pt x="193686" y="93979"/>
                </a:lnTo>
                <a:lnTo>
                  <a:pt x="184927" y="85089"/>
                </a:lnTo>
                <a:lnTo>
                  <a:pt x="189979" y="80009"/>
                </a:lnTo>
                <a:lnTo>
                  <a:pt x="179876" y="80009"/>
                </a:lnTo>
                <a:lnTo>
                  <a:pt x="177374" y="77469"/>
                </a:lnTo>
                <a:close/>
              </a:path>
              <a:path w="289894" h="298450">
                <a:moveTo>
                  <a:pt x="152061" y="90169"/>
                </a:moveTo>
                <a:lnTo>
                  <a:pt x="139862" y="90169"/>
                </a:lnTo>
                <a:lnTo>
                  <a:pt x="155566" y="106679"/>
                </a:lnTo>
                <a:lnTo>
                  <a:pt x="140334" y="121919"/>
                </a:lnTo>
                <a:lnTo>
                  <a:pt x="150681" y="121919"/>
                </a:lnTo>
                <a:lnTo>
                  <a:pt x="160854" y="111759"/>
                </a:lnTo>
                <a:lnTo>
                  <a:pt x="166331" y="111759"/>
                </a:lnTo>
                <a:lnTo>
                  <a:pt x="169930" y="107949"/>
                </a:lnTo>
                <a:lnTo>
                  <a:pt x="152061" y="90169"/>
                </a:lnTo>
                <a:close/>
              </a:path>
              <a:path w="289894" h="298450">
                <a:moveTo>
                  <a:pt x="166331" y="111759"/>
                </a:moveTo>
                <a:lnTo>
                  <a:pt x="160854" y="111759"/>
                </a:lnTo>
                <a:lnTo>
                  <a:pt x="163932" y="114299"/>
                </a:lnTo>
                <a:lnTo>
                  <a:pt x="166331" y="111759"/>
                </a:lnTo>
                <a:close/>
              </a:path>
              <a:path w="289894" h="298450">
                <a:moveTo>
                  <a:pt x="227229" y="82549"/>
                </a:moveTo>
                <a:lnTo>
                  <a:pt x="215154" y="82549"/>
                </a:lnTo>
                <a:lnTo>
                  <a:pt x="223992" y="91439"/>
                </a:lnTo>
                <a:lnTo>
                  <a:pt x="207575" y="107949"/>
                </a:lnTo>
                <a:lnTo>
                  <a:pt x="217838" y="107949"/>
                </a:lnTo>
                <a:lnTo>
                  <a:pt x="241120" y="85089"/>
                </a:lnTo>
                <a:lnTo>
                  <a:pt x="229833" y="85089"/>
                </a:lnTo>
                <a:lnTo>
                  <a:pt x="227229" y="82549"/>
                </a:lnTo>
                <a:close/>
              </a:path>
              <a:path w="289894" h="298450">
                <a:moveTo>
                  <a:pt x="248063" y="99059"/>
                </a:moveTo>
                <a:lnTo>
                  <a:pt x="229279" y="99059"/>
                </a:lnTo>
                <a:lnTo>
                  <a:pt x="228806" y="106679"/>
                </a:lnTo>
                <a:lnTo>
                  <a:pt x="235224" y="106679"/>
                </a:lnTo>
                <a:lnTo>
                  <a:pt x="241512" y="107949"/>
                </a:lnTo>
                <a:lnTo>
                  <a:pt x="247668" y="107949"/>
                </a:lnTo>
                <a:lnTo>
                  <a:pt x="248063" y="99059"/>
                </a:lnTo>
                <a:close/>
              </a:path>
              <a:path w="289894" h="298450">
                <a:moveTo>
                  <a:pt x="228341" y="0"/>
                </a:moveTo>
                <a:lnTo>
                  <a:pt x="218285" y="0"/>
                </a:lnTo>
                <a:lnTo>
                  <a:pt x="211737" y="8889"/>
                </a:lnTo>
                <a:lnTo>
                  <a:pt x="204118" y="19049"/>
                </a:lnTo>
                <a:lnTo>
                  <a:pt x="195428" y="30479"/>
                </a:lnTo>
                <a:lnTo>
                  <a:pt x="226499" y="62229"/>
                </a:lnTo>
                <a:lnTo>
                  <a:pt x="236152" y="72389"/>
                </a:lnTo>
                <a:lnTo>
                  <a:pt x="243647" y="83819"/>
                </a:lnTo>
                <a:lnTo>
                  <a:pt x="248986" y="93979"/>
                </a:lnTo>
                <a:lnTo>
                  <a:pt x="252167" y="104139"/>
                </a:lnTo>
                <a:lnTo>
                  <a:pt x="258665" y="104139"/>
                </a:lnTo>
                <a:lnTo>
                  <a:pt x="238997" y="63499"/>
                </a:lnTo>
                <a:lnTo>
                  <a:pt x="228732" y="52069"/>
                </a:lnTo>
                <a:lnTo>
                  <a:pt x="233720" y="46989"/>
                </a:lnTo>
                <a:lnTo>
                  <a:pt x="223207" y="46989"/>
                </a:lnTo>
                <a:lnTo>
                  <a:pt x="213537" y="20319"/>
                </a:lnTo>
                <a:lnTo>
                  <a:pt x="221172" y="10159"/>
                </a:lnTo>
                <a:lnTo>
                  <a:pt x="228341" y="0"/>
                </a:lnTo>
                <a:close/>
              </a:path>
              <a:path w="289894" h="298450">
                <a:moveTo>
                  <a:pt x="212906" y="68579"/>
                </a:moveTo>
                <a:lnTo>
                  <a:pt x="201344" y="68579"/>
                </a:lnTo>
                <a:lnTo>
                  <a:pt x="210104" y="77469"/>
                </a:lnTo>
                <a:lnTo>
                  <a:pt x="193686" y="93979"/>
                </a:lnTo>
                <a:lnTo>
                  <a:pt x="203789" y="93979"/>
                </a:lnTo>
                <a:lnTo>
                  <a:pt x="215154" y="82549"/>
                </a:lnTo>
                <a:lnTo>
                  <a:pt x="227229" y="82549"/>
                </a:lnTo>
                <a:lnTo>
                  <a:pt x="212906" y="68579"/>
                </a:lnTo>
                <a:close/>
              </a:path>
              <a:path w="289894" h="298450">
                <a:moveTo>
                  <a:pt x="235753" y="80009"/>
                </a:moveTo>
                <a:lnTo>
                  <a:pt x="229833" y="85089"/>
                </a:lnTo>
                <a:lnTo>
                  <a:pt x="241120" y="85089"/>
                </a:lnTo>
                <a:lnTo>
                  <a:pt x="235753" y="80009"/>
                </a:lnTo>
                <a:close/>
              </a:path>
              <a:path w="289894" h="298450">
                <a:moveTo>
                  <a:pt x="156360" y="55879"/>
                </a:moveTo>
                <a:lnTo>
                  <a:pt x="150519" y="62229"/>
                </a:lnTo>
                <a:lnTo>
                  <a:pt x="159909" y="71119"/>
                </a:lnTo>
                <a:lnTo>
                  <a:pt x="154385" y="77469"/>
                </a:lnTo>
                <a:lnTo>
                  <a:pt x="159751" y="82549"/>
                </a:lnTo>
                <a:lnTo>
                  <a:pt x="165276" y="77469"/>
                </a:lnTo>
                <a:lnTo>
                  <a:pt x="177374" y="77469"/>
                </a:lnTo>
                <a:lnTo>
                  <a:pt x="171117" y="71119"/>
                </a:lnTo>
                <a:lnTo>
                  <a:pt x="176169" y="66039"/>
                </a:lnTo>
                <a:lnTo>
                  <a:pt x="165750" y="66039"/>
                </a:lnTo>
                <a:lnTo>
                  <a:pt x="156360" y="55879"/>
                </a:lnTo>
                <a:close/>
              </a:path>
              <a:path w="289894" h="298450">
                <a:moveTo>
                  <a:pt x="252237" y="39369"/>
                </a:moveTo>
                <a:lnTo>
                  <a:pt x="241202" y="39369"/>
                </a:lnTo>
                <a:lnTo>
                  <a:pt x="284053" y="82549"/>
                </a:lnTo>
                <a:lnTo>
                  <a:pt x="289894" y="76199"/>
                </a:lnTo>
                <a:lnTo>
                  <a:pt x="252237" y="39369"/>
                </a:lnTo>
                <a:close/>
              </a:path>
              <a:path w="289894" h="298450">
                <a:moveTo>
                  <a:pt x="198583" y="54609"/>
                </a:moveTo>
                <a:lnTo>
                  <a:pt x="187534" y="54609"/>
                </a:lnTo>
                <a:lnTo>
                  <a:pt x="196294" y="63499"/>
                </a:lnTo>
                <a:lnTo>
                  <a:pt x="179876" y="80009"/>
                </a:lnTo>
                <a:lnTo>
                  <a:pt x="189979" y="80009"/>
                </a:lnTo>
                <a:lnTo>
                  <a:pt x="201344" y="68579"/>
                </a:lnTo>
                <a:lnTo>
                  <a:pt x="212906" y="68579"/>
                </a:lnTo>
                <a:lnTo>
                  <a:pt x="198583" y="54609"/>
                </a:lnTo>
                <a:close/>
              </a:path>
              <a:path w="289894" h="298450">
                <a:moveTo>
                  <a:pt x="178618" y="34289"/>
                </a:moveTo>
                <a:lnTo>
                  <a:pt x="172777" y="40639"/>
                </a:lnTo>
                <a:lnTo>
                  <a:pt x="182167" y="49529"/>
                </a:lnTo>
                <a:lnTo>
                  <a:pt x="165750" y="66039"/>
                </a:lnTo>
                <a:lnTo>
                  <a:pt x="176169" y="66039"/>
                </a:lnTo>
                <a:lnTo>
                  <a:pt x="187534" y="54609"/>
                </a:lnTo>
                <a:lnTo>
                  <a:pt x="198583" y="54609"/>
                </a:lnTo>
                <a:lnTo>
                  <a:pt x="193375" y="49529"/>
                </a:lnTo>
                <a:lnTo>
                  <a:pt x="199216" y="43179"/>
                </a:lnTo>
                <a:lnTo>
                  <a:pt x="188008" y="43179"/>
                </a:lnTo>
                <a:lnTo>
                  <a:pt x="178618" y="34289"/>
                </a:lnTo>
                <a:close/>
              </a:path>
              <a:path w="289894" h="298450">
                <a:moveTo>
                  <a:pt x="250516" y="19049"/>
                </a:moveTo>
                <a:lnTo>
                  <a:pt x="223207" y="46989"/>
                </a:lnTo>
                <a:lnTo>
                  <a:pt x="233720" y="46989"/>
                </a:lnTo>
                <a:lnTo>
                  <a:pt x="241202" y="39369"/>
                </a:lnTo>
                <a:lnTo>
                  <a:pt x="252237" y="39369"/>
                </a:lnTo>
                <a:lnTo>
                  <a:pt x="247043" y="34289"/>
                </a:lnTo>
                <a:lnTo>
                  <a:pt x="256040" y="25399"/>
                </a:lnTo>
                <a:lnTo>
                  <a:pt x="250516" y="19049"/>
                </a:lnTo>
                <a:close/>
              </a:path>
              <a:path w="289894" h="298450">
                <a:moveTo>
                  <a:pt x="193849" y="38099"/>
                </a:moveTo>
                <a:lnTo>
                  <a:pt x="188008" y="43179"/>
                </a:lnTo>
                <a:lnTo>
                  <a:pt x="199216" y="43179"/>
                </a:lnTo>
                <a:lnTo>
                  <a:pt x="193849" y="38099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4228345" y="9858608"/>
            <a:ext cx="832931" cy="52605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5237750" y="10060954"/>
            <a:ext cx="104824" cy="83025"/>
          </a:xfrm>
          <a:custGeom>
            <a:rect l="l" t="t" r="r" b="b"/>
            <a:pathLst>
              <a:path w="104824" h="83025">
                <a:moveTo>
                  <a:pt x="41293" y="45855"/>
                </a:moveTo>
                <a:lnTo>
                  <a:pt x="32139" y="45855"/>
                </a:lnTo>
                <a:lnTo>
                  <a:pt x="29698" y="54402"/>
                </a:lnTo>
                <a:lnTo>
                  <a:pt x="30125" y="66247"/>
                </a:lnTo>
                <a:lnTo>
                  <a:pt x="36201" y="76131"/>
                </a:lnTo>
                <a:lnTo>
                  <a:pt x="40937" y="80867"/>
                </a:lnTo>
                <a:lnTo>
                  <a:pt x="46487" y="83025"/>
                </a:lnTo>
                <a:lnTo>
                  <a:pt x="59220" y="82182"/>
                </a:lnTo>
                <a:lnTo>
                  <a:pt x="65100" y="79273"/>
                </a:lnTo>
                <a:lnTo>
                  <a:pt x="72148" y="72222"/>
                </a:lnTo>
                <a:lnTo>
                  <a:pt x="50053" y="72222"/>
                </a:lnTo>
                <a:lnTo>
                  <a:pt x="46527" y="70906"/>
                </a:lnTo>
                <a:lnTo>
                  <a:pt x="42785" y="67109"/>
                </a:lnTo>
                <a:lnTo>
                  <a:pt x="38841" y="56987"/>
                </a:lnTo>
                <a:lnTo>
                  <a:pt x="41293" y="45855"/>
                </a:lnTo>
                <a:close/>
              </a:path>
              <a:path w="104824" h="83025">
                <a:moveTo>
                  <a:pt x="75961" y="39971"/>
                </a:moveTo>
                <a:lnTo>
                  <a:pt x="57775" y="39971"/>
                </a:lnTo>
                <a:lnTo>
                  <a:pt x="67417" y="44589"/>
                </a:lnTo>
                <a:lnTo>
                  <a:pt x="70232" y="47404"/>
                </a:lnTo>
                <a:lnTo>
                  <a:pt x="71501" y="50832"/>
                </a:lnTo>
                <a:lnTo>
                  <a:pt x="70948" y="58911"/>
                </a:lnTo>
                <a:lnTo>
                  <a:pt x="69086" y="62654"/>
                </a:lnTo>
                <a:lnTo>
                  <a:pt x="62089" y="69655"/>
                </a:lnTo>
                <a:lnTo>
                  <a:pt x="58259" y="71590"/>
                </a:lnTo>
                <a:lnTo>
                  <a:pt x="50053" y="72222"/>
                </a:lnTo>
                <a:lnTo>
                  <a:pt x="72148" y="72222"/>
                </a:lnTo>
                <a:lnTo>
                  <a:pt x="77069" y="67298"/>
                </a:lnTo>
                <a:lnTo>
                  <a:pt x="80688" y="60667"/>
                </a:lnTo>
                <a:lnTo>
                  <a:pt x="81380" y="53607"/>
                </a:lnTo>
                <a:lnTo>
                  <a:pt x="79358" y="43823"/>
                </a:lnTo>
                <a:lnTo>
                  <a:pt x="75961" y="39971"/>
                </a:lnTo>
                <a:close/>
              </a:path>
              <a:path w="104824" h="83025">
                <a:moveTo>
                  <a:pt x="31287" y="0"/>
                </a:moveTo>
                <a:lnTo>
                  <a:pt x="0" y="32153"/>
                </a:lnTo>
                <a:lnTo>
                  <a:pt x="1951" y="37528"/>
                </a:lnTo>
                <a:lnTo>
                  <a:pt x="8429" y="43793"/>
                </a:lnTo>
                <a:lnTo>
                  <a:pt x="18995" y="47971"/>
                </a:lnTo>
                <a:lnTo>
                  <a:pt x="32139" y="45855"/>
                </a:lnTo>
                <a:lnTo>
                  <a:pt x="41293" y="45855"/>
                </a:lnTo>
                <a:lnTo>
                  <a:pt x="41807" y="43525"/>
                </a:lnTo>
                <a:lnTo>
                  <a:pt x="44918" y="42190"/>
                </a:lnTo>
                <a:lnTo>
                  <a:pt x="57775" y="39971"/>
                </a:lnTo>
                <a:lnTo>
                  <a:pt x="75961" y="39971"/>
                </a:lnTo>
                <a:lnTo>
                  <a:pt x="26325" y="39882"/>
                </a:lnTo>
                <a:lnTo>
                  <a:pt x="19249" y="39198"/>
                </a:lnTo>
                <a:lnTo>
                  <a:pt x="11595" y="31541"/>
                </a:lnTo>
                <a:lnTo>
                  <a:pt x="10457" y="28482"/>
                </a:lnTo>
                <a:lnTo>
                  <a:pt x="11009" y="21350"/>
                </a:lnTo>
                <a:lnTo>
                  <a:pt x="12517" y="18198"/>
                </a:lnTo>
                <a:lnTo>
                  <a:pt x="18173" y="12540"/>
                </a:lnTo>
                <a:lnTo>
                  <a:pt x="21277" y="11014"/>
                </a:lnTo>
                <a:lnTo>
                  <a:pt x="27854" y="10750"/>
                </a:lnTo>
                <a:lnTo>
                  <a:pt x="43223" y="10750"/>
                </a:lnTo>
                <a:lnTo>
                  <a:pt x="40507" y="6065"/>
                </a:lnTo>
                <a:lnTo>
                  <a:pt x="36299" y="1854"/>
                </a:lnTo>
                <a:lnTo>
                  <a:pt x="31287" y="0"/>
                </a:lnTo>
                <a:close/>
              </a:path>
              <a:path w="104824" h="83025">
                <a:moveTo>
                  <a:pt x="43223" y="10750"/>
                </a:moveTo>
                <a:lnTo>
                  <a:pt x="27854" y="10750"/>
                </a:lnTo>
                <a:lnTo>
                  <a:pt x="30866" y="12052"/>
                </a:lnTo>
                <a:lnTo>
                  <a:pt x="38600" y="19788"/>
                </a:lnTo>
                <a:lnTo>
                  <a:pt x="39190" y="26907"/>
                </a:lnTo>
                <a:lnTo>
                  <a:pt x="35375" y="36144"/>
                </a:lnTo>
                <a:lnTo>
                  <a:pt x="26325" y="39882"/>
                </a:lnTo>
                <a:lnTo>
                  <a:pt x="75882" y="39882"/>
                </a:lnTo>
                <a:lnTo>
                  <a:pt x="70079" y="33301"/>
                </a:lnTo>
                <a:lnTo>
                  <a:pt x="44926" y="33301"/>
                </a:lnTo>
                <a:lnTo>
                  <a:pt x="46123" y="28482"/>
                </a:lnTo>
                <a:lnTo>
                  <a:pt x="46272" y="16008"/>
                </a:lnTo>
                <a:lnTo>
                  <a:pt x="43223" y="10750"/>
                </a:lnTo>
                <a:close/>
              </a:path>
              <a:path w="104824" h="83025">
                <a:moveTo>
                  <a:pt x="57909" y="29697"/>
                </a:moveTo>
                <a:lnTo>
                  <a:pt x="44926" y="33301"/>
                </a:lnTo>
                <a:lnTo>
                  <a:pt x="70079" y="33301"/>
                </a:lnTo>
                <a:lnTo>
                  <a:pt x="68954" y="32025"/>
                </a:lnTo>
                <a:lnTo>
                  <a:pt x="57909" y="29697"/>
                </a:lnTo>
                <a:close/>
              </a:path>
              <a:path w="104824" h="83025">
                <a:moveTo>
                  <a:pt x="95775" y="29286"/>
                </a:moveTo>
                <a:lnTo>
                  <a:pt x="94058" y="30016"/>
                </a:lnTo>
                <a:lnTo>
                  <a:pt x="91139" y="32938"/>
                </a:lnTo>
                <a:lnTo>
                  <a:pt x="90496" y="34443"/>
                </a:lnTo>
                <a:lnTo>
                  <a:pt x="90415" y="38530"/>
                </a:lnTo>
                <a:lnTo>
                  <a:pt x="91125" y="40214"/>
                </a:lnTo>
                <a:lnTo>
                  <a:pt x="93913" y="43003"/>
                </a:lnTo>
                <a:lnTo>
                  <a:pt x="95571" y="43700"/>
                </a:lnTo>
                <a:lnTo>
                  <a:pt x="99463" y="43753"/>
                </a:lnTo>
                <a:lnTo>
                  <a:pt x="101160" y="43042"/>
                </a:lnTo>
                <a:lnTo>
                  <a:pt x="104106" y="40094"/>
                </a:lnTo>
                <a:lnTo>
                  <a:pt x="104779" y="38530"/>
                </a:lnTo>
                <a:lnTo>
                  <a:pt x="104824" y="34443"/>
                </a:lnTo>
                <a:lnTo>
                  <a:pt x="104134" y="32779"/>
                </a:lnTo>
                <a:lnTo>
                  <a:pt x="101372" y="30016"/>
                </a:lnTo>
                <a:lnTo>
                  <a:pt x="99695" y="29312"/>
                </a:lnTo>
                <a:lnTo>
                  <a:pt x="95775" y="29286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5293292" y="9887919"/>
            <a:ext cx="220433" cy="196902"/>
          </a:xfrm>
          <a:custGeom>
            <a:rect l="l" t="t" r="r" b="b"/>
            <a:pathLst>
              <a:path w="220433" h="196902">
                <a:moveTo>
                  <a:pt x="36381" y="151982"/>
                </a:moveTo>
                <a:lnTo>
                  <a:pt x="24542" y="151982"/>
                </a:lnTo>
                <a:lnTo>
                  <a:pt x="55319" y="182769"/>
                </a:lnTo>
                <a:lnTo>
                  <a:pt x="52400" y="187796"/>
                </a:lnTo>
                <a:lnTo>
                  <a:pt x="49535" y="192586"/>
                </a:lnTo>
                <a:lnTo>
                  <a:pt x="46874" y="196902"/>
                </a:lnTo>
                <a:lnTo>
                  <a:pt x="59859" y="192586"/>
                </a:lnTo>
                <a:lnTo>
                  <a:pt x="65858" y="181384"/>
                </a:lnTo>
                <a:lnTo>
                  <a:pt x="69276" y="175230"/>
                </a:lnTo>
                <a:lnTo>
                  <a:pt x="59621" y="175230"/>
                </a:lnTo>
                <a:lnTo>
                  <a:pt x="36381" y="151982"/>
                </a:lnTo>
                <a:close/>
              </a:path>
              <a:path w="220433" h="196902">
                <a:moveTo>
                  <a:pt x="103347" y="152692"/>
                </a:moveTo>
                <a:lnTo>
                  <a:pt x="92084" y="152692"/>
                </a:lnTo>
                <a:lnTo>
                  <a:pt x="91649" y="163516"/>
                </a:lnTo>
                <a:lnTo>
                  <a:pt x="88023" y="175962"/>
                </a:lnTo>
                <a:lnTo>
                  <a:pt x="81205" y="190030"/>
                </a:lnTo>
                <a:lnTo>
                  <a:pt x="84941" y="190609"/>
                </a:lnTo>
                <a:lnTo>
                  <a:pt x="88229" y="191214"/>
                </a:lnTo>
                <a:lnTo>
                  <a:pt x="96332" y="179676"/>
                </a:lnTo>
                <a:lnTo>
                  <a:pt x="100630" y="166245"/>
                </a:lnTo>
                <a:lnTo>
                  <a:pt x="103079" y="154742"/>
                </a:lnTo>
                <a:lnTo>
                  <a:pt x="103347" y="152692"/>
                </a:lnTo>
                <a:close/>
              </a:path>
              <a:path w="220433" h="196902">
                <a:moveTo>
                  <a:pt x="65581" y="164295"/>
                </a:moveTo>
                <a:lnTo>
                  <a:pt x="59621" y="175230"/>
                </a:lnTo>
                <a:lnTo>
                  <a:pt x="69276" y="175230"/>
                </a:lnTo>
                <a:lnTo>
                  <a:pt x="71973" y="170373"/>
                </a:lnTo>
                <a:lnTo>
                  <a:pt x="70237" y="168847"/>
                </a:lnTo>
                <a:lnTo>
                  <a:pt x="68106" y="166821"/>
                </a:lnTo>
                <a:lnTo>
                  <a:pt x="65581" y="164295"/>
                </a:lnTo>
                <a:close/>
              </a:path>
              <a:path w="220433" h="196902">
                <a:moveTo>
                  <a:pt x="87973" y="127544"/>
                </a:moveTo>
                <a:lnTo>
                  <a:pt x="76119" y="127544"/>
                </a:lnTo>
                <a:lnTo>
                  <a:pt x="80237" y="131808"/>
                </a:lnTo>
                <a:lnTo>
                  <a:pt x="82933" y="134780"/>
                </a:lnTo>
                <a:lnTo>
                  <a:pt x="85432" y="137806"/>
                </a:lnTo>
                <a:lnTo>
                  <a:pt x="64081" y="159163"/>
                </a:lnTo>
                <a:lnTo>
                  <a:pt x="69606" y="164689"/>
                </a:lnTo>
                <a:lnTo>
                  <a:pt x="92084" y="152692"/>
                </a:lnTo>
                <a:lnTo>
                  <a:pt x="103347" y="152692"/>
                </a:lnTo>
                <a:lnTo>
                  <a:pt x="104310" y="145321"/>
                </a:lnTo>
                <a:lnTo>
                  <a:pt x="124391" y="145321"/>
                </a:lnTo>
                <a:lnTo>
                  <a:pt x="128897" y="144699"/>
                </a:lnTo>
                <a:lnTo>
                  <a:pt x="140717" y="140289"/>
                </a:lnTo>
                <a:lnTo>
                  <a:pt x="140365" y="138353"/>
                </a:lnTo>
                <a:lnTo>
                  <a:pt x="110235" y="138353"/>
                </a:lnTo>
                <a:lnTo>
                  <a:pt x="97941" y="136345"/>
                </a:lnTo>
                <a:lnTo>
                  <a:pt x="102597" y="131687"/>
                </a:lnTo>
                <a:lnTo>
                  <a:pt x="91549" y="131687"/>
                </a:lnTo>
                <a:lnTo>
                  <a:pt x="88971" y="128635"/>
                </a:lnTo>
                <a:lnTo>
                  <a:pt x="87973" y="127544"/>
                </a:lnTo>
                <a:close/>
              </a:path>
              <a:path w="220433" h="196902">
                <a:moveTo>
                  <a:pt x="5920" y="121510"/>
                </a:moveTo>
                <a:lnTo>
                  <a:pt x="0" y="127432"/>
                </a:lnTo>
                <a:lnTo>
                  <a:pt x="18782" y="146220"/>
                </a:lnTo>
                <a:lnTo>
                  <a:pt x="8521" y="156484"/>
                </a:lnTo>
                <a:lnTo>
                  <a:pt x="14282" y="162246"/>
                </a:lnTo>
                <a:lnTo>
                  <a:pt x="24542" y="151982"/>
                </a:lnTo>
                <a:lnTo>
                  <a:pt x="36381" y="151982"/>
                </a:lnTo>
                <a:lnTo>
                  <a:pt x="30462" y="146061"/>
                </a:lnTo>
                <a:lnTo>
                  <a:pt x="36223" y="140298"/>
                </a:lnTo>
                <a:lnTo>
                  <a:pt x="24691" y="140289"/>
                </a:lnTo>
                <a:lnTo>
                  <a:pt x="5920" y="121510"/>
                </a:lnTo>
                <a:close/>
              </a:path>
              <a:path w="220433" h="196902">
                <a:moveTo>
                  <a:pt x="57928" y="123638"/>
                </a:moveTo>
                <a:lnTo>
                  <a:pt x="51924" y="131359"/>
                </a:lnTo>
                <a:lnTo>
                  <a:pt x="51975" y="131808"/>
                </a:lnTo>
                <a:lnTo>
                  <a:pt x="55170" y="143543"/>
                </a:lnTo>
                <a:lnTo>
                  <a:pt x="56584" y="156559"/>
                </a:lnTo>
                <a:lnTo>
                  <a:pt x="59899" y="156085"/>
                </a:lnTo>
                <a:lnTo>
                  <a:pt x="62793" y="155716"/>
                </a:lnTo>
                <a:lnTo>
                  <a:pt x="65266" y="155453"/>
                </a:lnTo>
                <a:lnTo>
                  <a:pt x="65109" y="150769"/>
                </a:lnTo>
                <a:lnTo>
                  <a:pt x="64425" y="145769"/>
                </a:lnTo>
                <a:lnTo>
                  <a:pt x="63215" y="140453"/>
                </a:lnTo>
                <a:lnTo>
                  <a:pt x="71857" y="131808"/>
                </a:lnTo>
                <a:lnTo>
                  <a:pt x="60808" y="131808"/>
                </a:lnTo>
                <a:lnTo>
                  <a:pt x="59993" y="129150"/>
                </a:lnTo>
                <a:lnTo>
                  <a:pt x="59034" y="126427"/>
                </a:lnTo>
                <a:lnTo>
                  <a:pt x="57928" y="123638"/>
                </a:lnTo>
                <a:close/>
              </a:path>
              <a:path w="220433" h="196902">
                <a:moveTo>
                  <a:pt x="124391" y="145321"/>
                </a:moveTo>
                <a:lnTo>
                  <a:pt x="104310" y="145321"/>
                </a:lnTo>
                <a:lnTo>
                  <a:pt x="116762" y="146376"/>
                </a:lnTo>
                <a:lnTo>
                  <a:pt x="124391" y="145321"/>
                </a:lnTo>
                <a:close/>
              </a:path>
              <a:path w="220433" h="196902">
                <a:moveTo>
                  <a:pt x="33463" y="131534"/>
                </a:moveTo>
                <a:lnTo>
                  <a:pt x="24701" y="140298"/>
                </a:lnTo>
                <a:lnTo>
                  <a:pt x="36233" y="140289"/>
                </a:lnTo>
                <a:lnTo>
                  <a:pt x="39223" y="137297"/>
                </a:lnTo>
                <a:lnTo>
                  <a:pt x="33463" y="131534"/>
                </a:lnTo>
                <a:close/>
              </a:path>
              <a:path w="220433" h="196902">
                <a:moveTo>
                  <a:pt x="133833" y="132509"/>
                </a:moveTo>
                <a:lnTo>
                  <a:pt x="122199" y="137074"/>
                </a:lnTo>
                <a:lnTo>
                  <a:pt x="110235" y="138353"/>
                </a:lnTo>
                <a:lnTo>
                  <a:pt x="140365" y="138353"/>
                </a:lnTo>
                <a:lnTo>
                  <a:pt x="140015" y="136345"/>
                </a:lnTo>
                <a:lnTo>
                  <a:pt x="139533" y="133157"/>
                </a:lnTo>
                <a:lnTo>
                  <a:pt x="133833" y="132509"/>
                </a:lnTo>
                <a:close/>
              </a:path>
              <a:path w="220433" h="196902">
                <a:moveTo>
                  <a:pt x="43806" y="85981"/>
                </a:moveTo>
                <a:lnTo>
                  <a:pt x="36174" y="95733"/>
                </a:lnTo>
                <a:lnTo>
                  <a:pt x="38321" y="108562"/>
                </a:lnTo>
                <a:lnTo>
                  <a:pt x="38878" y="119781"/>
                </a:lnTo>
                <a:lnTo>
                  <a:pt x="38842" y="121510"/>
                </a:lnTo>
                <a:lnTo>
                  <a:pt x="38699" y="123876"/>
                </a:lnTo>
                <a:lnTo>
                  <a:pt x="37934" y="127060"/>
                </a:lnTo>
                <a:lnTo>
                  <a:pt x="36620" y="129955"/>
                </a:lnTo>
                <a:lnTo>
                  <a:pt x="45695" y="133349"/>
                </a:lnTo>
                <a:lnTo>
                  <a:pt x="47502" y="129955"/>
                </a:lnTo>
                <a:lnTo>
                  <a:pt x="49353" y="127165"/>
                </a:lnTo>
                <a:lnTo>
                  <a:pt x="54502" y="121209"/>
                </a:lnTo>
                <a:lnTo>
                  <a:pt x="62606" y="111985"/>
                </a:lnTo>
                <a:lnTo>
                  <a:pt x="46616" y="111985"/>
                </a:lnTo>
                <a:lnTo>
                  <a:pt x="45484" y="99487"/>
                </a:lnTo>
                <a:lnTo>
                  <a:pt x="43806" y="85981"/>
                </a:lnTo>
                <a:close/>
              </a:path>
              <a:path w="220433" h="196902">
                <a:moveTo>
                  <a:pt x="95971" y="96634"/>
                </a:moveTo>
                <a:lnTo>
                  <a:pt x="60808" y="131808"/>
                </a:lnTo>
                <a:lnTo>
                  <a:pt x="71857" y="131808"/>
                </a:lnTo>
                <a:lnTo>
                  <a:pt x="76119" y="127544"/>
                </a:lnTo>
                <a:lnTo>
                  <a:pt x="87973" y="127544"/>
                </a:lnTo>
                <a:lnTo>
                  <a:pt x="85854" y="125227"/>
                </a:lnTo>
                <a:lnTo>
                  <a:pt x="82198" y="121465"/>
                </a:lnTo>
                <a:lnTo>
                  <a:pt x="101495" y="102160"/>
                </a:lnTo>
                <a:lnTo>
                  <a:pt x="95971" y="96634"/>
                </a:lnTo>
                <a:close/>
              </a:path>
              <a:path w="220433" h="196902">
                <a:moveTo>
                  <a:pt x="114517" y="108712"/>
                </a:moveTo>
                <a:lnTo>
                  <a:pt x="91549" y="131687"/>
                </a:lnTo>
                <a:lnTo>
                  <a:pt x="102597" y="131687"/>
                </a:lnTo>
                <a:lnTo>
                  <a:pt x="120041" y="114238"/>
                </a:lnTo>
                <a:lnTo>
                  <a:pt x="114517" y="108712"/>
                </a:lnTo>
                <a:close/>
              </a:path>
              <a:path w="220433" h="196902">
                <a:moveTo>
                  <a:pt x="115633" y="50220"/>
                </a:moveTo>
                <a:lnTo>
                  <a:pt x="102482" y="50220"/>
                </a:lnTo>
                <a:lnTo>
                  <a:pt x="112587" y="61421"/>
                </a:lnTo>
                <a:lnTo>
                  <a:pt x="120934" y="71656"/>
                </a:lnTo>
                <a:lnTo>
                  <a:pt x="139756" y="113740"/>
                </a:lnTo>
                <a:lnTo>
                  <a:pt x="140876" y="127815"/>
                </a:lnTo>
                <a:lnTo>
                  <a:pt x="144768" y="127920"/>
                </a:lnTo>
                <a:lnTo>
                  <a:pt x="148188" y="128183"/>
                </a:lnTo>
                <a:lnTo>
                  <a:pt x="150564" y="119781"/>
                </a:lnTo>
                <a:lnTo>
                  <a:pt x="148548" y="106461"/>
                </a:lnTo>
                <a:lnTo>
                  <a:pt x="145188" y="94534"/>
                </a:lnTo>
                <a:lnTo>
                  <a:pt x="140484" y="83999"/>
                </a:lnTo>
                <a:lnTo>
                  <a:pt x="137248" y="77868"/>
                </a:lnTo>
                <a:lnTo>
                  <a:pt x="132527" y="70908"/>
                </a:lnTo>
                <a:lnTo>
                  <a:pt x="133517" y="66086"/>
                </a:lnTo>
                <a:lnTo>
                  <a:pt x="204196" y="66086"/>
                </a:lnTo>
                <a:lnTo>
                  <a:pt x="207493" y="64888"/>
                </a:lnTo>
                <a:lnTo>
                  <a:pt x="209302" y="64039"/>
                </a:lnTo>
                <a:lnTo>
                  <a:pt x="164680" y="64039"/>
                </a:lnTo>
                <a:lnTo>
                  <a:pt x="153033" y="62765"/>
                </a:lnTo>
                <a:lnTo>
                  <a:pt x="140883" y="59997"/>
                </a:lnTo>
                <a:lnTo>
                  <a:pt x="128230" y="55733"/>
                </a:lnTo>
                <a:lnTo>
                  <a:pt x="115633" y="50220"/>
                </a:lnTo>
                <a:close/>
              </a:path>
              <a:path w="220433" h="196902">
                <a:moveTo>
                  <a:pt x="204196" y="66086"/>
                </a:moveTo>
                <a:lnTo>
                  <a:pt x="133517" y="66086"/>
                </a:lnTo>
                <a:lnTo>
                  <a:pt x="145864" y="70184"/>
                </a:lnTo>
                <a:lnTo>
                  <a:pt x="158045" y="73240"/>
                </a:lnTo>
                <a:lnTo>
                  <a:pt x="170023" y="75565"/>
                </a:lnTo>
                <a:lnTo>
                  <a:pt x="167639" y="87334"/>
                </a:lnTo>
                <a:lnTo>
                  <a:pt x="163659" y="99487"/>
                </a:lnTo>
                <a:lnTo>
                  <a:pt x="158081" y="112024"/>
                </a:lnTo>
                <a:lnTo>
                  <a:pt x="162185" y="112550"/>
                </a:lnTo>
                <a:lnTo>
                  <a:pt x="165421" y="113155"/>
                </a:lnTo>
                <a:lnTo>
                  <a:pt x="170568" y="107418"/>
                </a:lnTo>
                <a:lnTo>
                  <a:pt x="175196" y="95429"/>
                </a:lnTo>
                <a:lnTo>
                  <a:pt x="179450" y="83676"/>
                </a:lnTo>
                <a:lnTo>
                  <a:pt x="183915" y="72073"/>
                </a:lnTo>
                <a:lnTo>
                  <a:pt x="195320" y="69310"/>
                </a:lnTo>
                <a:lnTo>
                  <a:pt x="204196" y="66086"/>
                </a:lnTo>
                <a:close/>
              </a:path>
              <a:path w="220433" h="196902">
                <a:moveTo>
                  <a:pt x="59827" y="81006"/>
                </a:moveTo>
                <a:lnTo>
                  <a:pt x="58327" y="88980"/>
                </a:lnTo>
                <a:lnTo>
                  <a:pt x="67047" y="90282"/>
                </a:lnTo>
                <a:lnTo>
                  <a:pt x="66623" y="96240"/>
                </a:lnTo>
                <a:lnTo>
                  <a:pt x="57216" y="105269"/>
                </a:lnTo>
                <a:lnTo>
                  <a:pt x="46616" y="111985"/>
                </a:lnTo>
                <a:lnTo>
                  <a:pt x="62606" y="111985"/>
                </a:lnTo>
                <a:lnTo>
                  <a:pt x="71126" y="102443"/>
                </a:lnTo>
                <a:lnTo>
                  <a:pt x="80109" y="92530"/>
                </a:lnTo>
                <a:lnTo>
                  <a:pt x="90049" y="92530"/>
                </a:lnTo>
                <a:lnTo>
                  <a:pt x="85789" y="84340"/>
                </a:lnTo>
                <a:lnTo>
                  <a:pt x="73443" y="82685"/>
                </a:lnTo>
                <a:lnTo>
                  <a:pt x="59827" y="81006"/>
                </a:lnTo>
                <a:close/>
              </a:path>
              <a:path w="220433" h="196902">
                <a:moveTo>
                  <a:pt x="90049" y="92530"/>
                </a:moveTo>
                <a:lnTo>
                  <a:pt x="80109" y="92530"/>
                </a:lnTo>
                <a:lnTo>
                  <a:pt x="83818" y="93188"/>
                </a:lnTo>
                <a:lnTo>
                  <a:pt x="87500" y="93898"/>
                </a:lnTo>
                <a:lnTo>
                  <a:pt x="91158" y="94661"/>
                </a:lnTo>
                <a:lnTo>
                  <a:pt x="90049" y="92530"/>
                </a:lnTo>
                <a:close/>
              </a:path>
              <a:path w="220433" h="196902">
                <a:moveTo>
                  <a:pt x="173445" y="28403"/>
                </a:moveTo>
                <a:lnTo>
                  <a:pt x="163833" y="28403"/>
                </a:lnTo>
                <a:lnTo>
                  <a:pt x="167598" y="39800"/>
                </a:lnTo>
                <a:lnTo>
                  <a:pt x="168306" y="51682"/>
                </a:lnTo>
                <a:lnTo>
                  <a:pt x="164680" y="64039"/>
                </a:lnTo>
                <a:lnTo>
                  <a:pt x="209302" y="64039"/>
                </a:lnTo>
                <a:lnTo>
                  <a:pt x="220433" y="58808"/>
                </a:lnTo>
                <a:lnTo>
                  <a:pt x="220271" y="58369"/>
                </a:lnTo>
                <a:lnTo>
                  <a:pt x="192062" y="58369"/>
                </a:lnTo>
                <a:lnTo>
                  <a:pt x="179822" y="57312"/>
                </a:lnTo>
                <a:lnTo>
                  <a:pt x="178184" y="45028"/>
                </a:lnTo>
                <a:lnTo>
                  <a:pt x="175017" y="32607"/>
                </a:lnTo>
                <a:lnTo>
                  <a:pt x="173445" y="28403"/>
                </a:lnTo>
                <a:close/>
              </a:path>
              <a:path w="220433" h="196902">
                <a:moveTo>
                  <a:pt x="136387" y="0"/>
                </a:moveTo>
                <a:lnTo>
                  <a:pt x="78375" y="58031"/>
                </a:lnTo>
                <a:lnTo>
                  <a:pt x="84293" y="63951"/>
                </a:lnTo>
                <a:lnTo>
                  <a:pt x="102482" y="50220"/>
                </a:lnTo>
                <a:lnTo>
                  <a:pt x="115633" y="50220"/>
                </a:lnTo>
                <a:lnTo>
                  <a:pt x="115074" y="49975"/>
                </a:lnTo>
                <a:lnTo>
                  <a:pt x="112523" y="47159"/>
                </a:lnTo>
                <a:lnTo>
                  <a:pt x="109813" y="44265"/>
                </a:lnTo>
                <a:lnTo>
                  <a:pt x="106946" y="41291"/>
                </a:lnTo>
                <a:lnTo>
                  <a:pt x="135124" y="13105"/>
                </a:lnTo>
                <a:lnTo>
                  <a:pt x="144768" y="13105"/>
                </a:lnTo>
                <a:lnTo>
                  <a:pt x="142384" y="5999"/>
                </a:lnTo>
                <a:lnTo>
                  <a:pt x="136387" y="0"/>
                </a:lnTo>
                <a:close/>
              </a:path>
              <a:path w="220433" h="196902">
                <a:moveTo>
                  <a:pt x="214900" y="49776"/>
                </a:moveTo>
                <a:lnTo>
                  <a:pt x="203741" y="55519"/>
                </a:lnTo>
                <a:lnTo>
                  <a:pt x="192062" y="58369"/>
                </a:lnTo>
                <a:lnTo>
                  <a:pt x="220271" y="58369"/>
                </a:lnTo>
                <a:lnTo>
                  <a:pt x="219382" y="55966"/>
                </a:lnTo>
                <a:lnTo>
                  <a:pt x="218488" y="52335"/>
                </a:lnTo>
                <a:lnTo>
                  <a:pt x="214900" y="49776"/>
                </a:lnTo>
                <a:close/>
              </a:path>
              <a:path w="220433" h="196902">
                <a:moveTo>
                  <a:pt x="144768" y="13105"/>
                </a:moveTo>
                <a:lnTo>
                  <a:pt x="135124" y="13105"/>
                </a:lnTo>
                <a:lnTo>
                  <a:pt x="143250" y="37499"/>
                </a:lnTo>
                <a:lnTo>
                  <a:pt x="148380" y="42630"/>
                </a:lnTo>
                <a:lnTo>
                  <a:pt x="163130" y="29051"/>
                </a:lnTo>
                <a:lnTo>
                  <a:pt x="150117" y="29051"/>
                </a:lnTo>
                <a:lnTo>
                  <a:pt x="144768" y="13105"/>
                </a:lnTo>
                <a:close/>
              </a:path>
              <a:path w="220433" h="196902">
                <a:moveTo>
                  <a:pt x="164719" y="14445"/>
                </a:moveTo>
                <a:lnTo>
                  <a:pt x="150117" y="29051"/>
                </a:lnTo>
                <a:lnTo>
                  <a:pt x="163130" y="29051"/>
                </a:lnTo>
                <a:lnTo>
                  <a:pt x="163833" y="28403"/>
                </a:lnTo>
                <a:lnTo>
                  <a:pt x="173445" y="28403"/>
                </a:lnTo>
                <a:lnTo>
                  <a:pt x="170322" y="20049"/>
                </a:lnTo>
                <a:lnTo>
                  <a:pt x="164719" y="1444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5704921" y="10061857"/>
            <a:ext cx="104876" cy="86043"/>
          </a:xfrm>
          <a:custGeom>
            <a:rect l="l" t="t" r="r" b="b"/>
            <a:pathLst>
              <a:path w="104876" h="86043">
                <a:moveTo>
                  <a:pt x="65564" y="28832"/>
                </a:moveTo>
                <a:lnTo>
                  <a:pt x="52278" y="28832"/>
                </a:lnTo>
                <a:lnTo>
                  <a:pt x="53482" y="29956"/>
                </a:lnTo>
                <a:lnTo>
                  <a:pt x="62054" y="41007"/>
                </a:lnTo>
                <a:lnTo>
                  <a:pt x="66146" y="51641"/>
                </a:lnTo>
                <a:lnTo>
                  <a:pt x="67448" y="58969"/>
                </a:lnTo>
                <a:lnTo>
                  <a:pt x="65363" y="65371"/>
                </a:lnTo>
                <a:lnTo>
                  <a:pt x="55996" y="74740"/>
                </a:lnTo>
                <a:lnTo>
                  <a:pt x="51393" y="77398"/>
                </a:lnTo>
                <a:lnTo>
                  <a:pt x="46078" y="78820"/>
                </a:lnTo>
                <a:lnTo>
                  <a:pt x="53299" y="86043"/>
                </a:lnTo>
                <a:lnTo>
                  <a:pt x="57665" y="84464"/>
                </a:lnTo>
                <a:lnTo>
                  <a:pt x="61993" y="81529"/>
                </a:lnTo>
                <a:lnTo>
                  <a:pt x="71431" y="70746"/>
                </a:lnTo>
                <a:lnTo>
                  <a:pt x="75187" y="59788"/>
                </a:lnTo>
                <a:lnTo>
                  <a:pt x="74598" y="45571"/>
                </a:lnTo>
                <a:lnTo>
                  <a:pt x="70525" y="35967"/>
                </a:lnTo>
                <a:lnTo>
                  <a:pt x="65564" y="28832"/>
                </a:lnTo>
                <a:close/>
              </a:path>
              <a:path w="104876" h="86043">
                <a:moveTo>
                  <a:pt x="21927" y="0"/>
                </a:moveTo>
                <a:lnTo>
                  <a:pt x="14792" y="2362"/>
                </a:lnTo>
                <a:lnTo>
                  <a:pt x="2847" y="14310"/>
                </a:lnTo>
                <a:lnTo>
                  <a:pt x="0" y="21014"/>
                </a:lnTo>
                <a:lnTo>
                  <a:pt x="337" y="35967"/>
                </a:lnTo>
                <a:lnTo>
                  <a:pt x="35096" y="57702"/>
                </a:lnTo>
                <a:lnTo>
                  <a:pt x="41108" y="55215"/>
                </a:lnTo>
                <a:lnTo>
                  <a:pt x="49348" y="46972"/>
                </a:lnTo>
                <a:lnTo>
                  <a:pt x="33684" y="46972"/>
                </a:lnTo>
                <a:lnTo>
                  <a:pt x="24660" y="46368"/>
                </a:lnTo>
                <a:lnTo>
                  <a:pt x="20353" y="44164"/>
                </a:lnTo>
                <a:lnTo>
                  <a:pt x="12487" y="36296"/>
                </a:lnTo>
                <a:lnTo>
                  <a:pt x="10435" y="32086"/>
                </a:lnTo>
                <a:lnTo>
                  <a:pt x="9752" y="22770"/>
                </a:lnTo>
                <a:lnTo>
                  <a:pt x="11226" y="18796"/>
                </a:lnTo>
                <a:lnTo>
                  <a:pt x="18070" y="11952"/>
                </a:lnTo>
                <a:lnTo>
                  <a:pt x="22368" y="10532"/>
                </a:lnTo>
                <a:lnTo>
                  <a:pt x="48310" y="10532"/>
                </a:lnTo>
                <a:lnTo>
                  <a:pt x="40647" y="5093"/>
                </a:lnTo>
                <a:lnTo>
                  <a:pt x="30123" y="1354"/>
                </a:lnTo>
                <a:lnTo>
                  <a:pt x="21927" y="0"/>
                </a:lnTo>
                <a:close/>
              </a:path>
              <a:path w="104876" h="86043">
                <a:moveTo>
                  <a:pt x="48310" y="10532"/>
                </a:moveTo>
                <a:lnTo>
                  <a:pt x="22368" y="10532"/>
                </a:lnTo>
                <a:lnTo>
                  <a:pt x="32472" y="11954"/>
                </a:lnTo>
                <a:lnTo>
                  <a:pt x="37191" y="14505"/>
                </a:lnTo>
                <a:lnTo>
                  <a:pt x="44715" y="22030"/>
                </a:lnTo>
                <a:lnTo>
                  <a:pt x="46286" y="25787"/>
                </a:lnTo>
                <a:lnTo>
                  <a:pt x="46311" y="34550"/>
                </a:lnTo>
                <a:lnTo>
                  <a:pt x="44714" y="38346"/>
                </a:lnTo>
                <a:lnTo>
                  <a:pt x="37793" y="45268"/>
                </a:lnTo>
                <a:lnTo>
                  <a:pt x="33684" y="46972"/>
                </a:lnTo>
                <a:lnTo>
                  <a:pt x="49348" y="46972"/>
                </a:lnTo>
                <a:lnTo>
                  <a:pt x="52579" y="43740"/>
                </a:lnTo>
                <a:lnTo>
                  <a:pt x="54540" y="36674"/>
                </a:lnTo>
                <a:lnTo>
                  <a:pt x="52119" y="28885"/>
                </a:lnTo>
                <a:lnTo>
                  <a:pt x="52278" y="28832"/>
                </a:lnTo>
                <a:lnTo>
                  <a:pt x="65564" y="28832"/>
                </a:lnTo>
                <a:lnTo>
                  <a:pt x="63095" y="25282"/>
                </a:lnTo>
                <a:lnTo>
                  <a:pt x="51660" y="12910"/>
                </a:lnTo>
                <a:lnTo>
                  <a:pt x="48310" y="10532"/>
                </a:lnTo>
                <a:close/>
              </a:path>
              <a:path w="104876" h="86043">
                <a:moveTo>
                  <a:pt x="95827" y="28384"/>
                </a:moveTo>
                <a:lnTo>
                  <a:pt x="94110" y="29114"/>
                </a:lnTo>
                <a:lnTo>
                  <a:pt x="91189" y="32035"/>
                </a:lnTo>
                <a:lnTo>
                  <a:pt x="90548" y="33541"/>
                </a:lnTo>
                <a:lnTo>
                  <a:pt x="90465" y="37628"/>
                </a:lnTo>
                <a:lnTo>
                  <a:pt x="91177" y="39312"/>
                </a:lnTo>
                <a:lnTo>
                  <a:pt x="93964" y="42101"/>
                </a:lnTo>
                <a:lnTo>
                  <a:pt x="95622" y="42798"/>
                </a:lnTo>
                <a:lnTo>
                  <a:pt x="99515" y="42851"/>
                </a:lnTo>
                <a:lnTo>
                  <a:pt x="101212" y="42140"/>
                </a:lnTo>
                <a:lnTo>
                  <a:pt x="104159" y="39192"/>
                </a:lnTo>
                <a:lnTo>
                  <a:pt x="104830" y="37628"/>
                </a:lnTo>
                <a:lnTo>
                  <a:pt x="104876" y="33541"/>
                </a:lnTo>
                <a:lnTo>
                  <a:pt x="104185" y="31876"/>
                </a:lnTo>
                <a:lnTo>
                  <a:pt x="101423" y="29114"/>
                </a:lnTo>
                <a:lnTo>
                  <a:pt x="99747" y="28410"/>
                </a:lnTo>
                <a:lnTo>
                  <a:pt x="95827" y="28384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5765171" y="9881444"/>
            <a:ext cx="199837" cy="209296"/>
          </a:xfrm>
          <a:custGeom>
            <a:rect l="l" t="t" r="r" b="b"/>
            <a:pathLst>
              <a:path w="199837" h="209296">
                <a:moveTo>
                  <a:pt x="56276" y="81323"/>
                </a:moveTo>
                <a:lnTo>
                  <a:pt x="0" y="137618"/>
                </a:lnTo>
                <a:lnTo>
                  <a:pt x="71655" y="209296"/>
                </a:lnTo>
                <a:lnTo>
                  <a:pt x="78364" y="202585"/>
                </a:lnTo>
                <a:lnTo>
                  <a:pt x="72760" y="196980"/>
                </a:lnTo>
                <a:lnTo>
                  <a:pt x="78521" y="191217"/>
                </a:lnTo>
                <a:lnTo>
                  <a:pt x="67000" y="191217"/>
                </a:lnTo>
                <a:lnTo>
                  <a:pt x="42142" y="166351"/>
                </a:lnTo>
                <a:lnTo>
                  <a:pt x="48061" y="160430"/>
                </a:lnTo>
                <a:lnTo>
                  <a:pt x="36222" y="160430"/>
                </a:lnTo>
                <a:lnTo>
                  <a:pt x="12627" y="136827"/>
                </a:lnTo>
                <a:lnTo>
                  <a:pt x="55486" y="93955"/>
                </a:lnTo>
                <a:lnTo>
                  <a:pt x="68903" y="93955"/>
                </a:lnTo>
                <a:lnTo>
                  <a:pt x="56276" y="81323"/>
                </a:lnTo>
                <a:close/>
              </a:path>
              <a:path w="199837" h="209296">
                <a:moveTo>
                  <a:pt x="98417" y="123479"/>
                </a:moveTo>
                <a:lnTo>
                  <a:pt x="84999" y="123479"/>
                </a:lnTo>
                <a:lnTo>
                  <a:pt x="109857" y="148345"/>
                </a:lnTo>
                <a:lnTo>
                  <a:pt x="67000" y="191217"/>
                </a:lnTo>
                <a:lnTo>
                  <a:pt x="78521" y="191217"/>
                </a:lnTo>
                <a:lnTo>
                  <a:pt x="115619" y="154108"/>
                </a:lnTo>
                <a:lnTo>
                  <a:pt x="126825" y="154108"/>
                </a:lnTo>
                <a:lnTo>
                  <a:pt x="127930" y="153002"/>
                </a:lnTo>
                <a:lnTo>
                  <a:pt x="98417" y="123479"/>
                </a:lnTo>
                <a:close/>
              </a:path>
              <a:path w="199837" h="209296">
                <a:moveTo>
                  <a:pt x="68903" y="93955"/>
                </a:moveTo>
                <a:lnTo>
                  <a:pt x="55486" y="93955"/>
                </a:lnTo>
                <a:lnTo>
                  <a:pt x="79081" y="117558"/>
                </a:lnTo>
                <a:lnTo>
                  <a:pt x="36222" y="160430"/>
                </a:lnTo>
                <a:lnTo>
                  <a:pt x="48061" y="160430"/>
                </a:lnTo>
                <a:lnTo>
                  <a:pt x="84999" y="123479"/>
                </a:lnTo>
                <a:lnTo>
                  <a:pt x="98417" y="123479"/>
                </a:lnTo>
                <a:lnTo>
                  <a:pt x="68903" y="93955"/>
                </a:lnTo>
                <a:close/>
              </a:path>
              <a:path w="199837" h="209296">
                <a:moveTo>
                  <a:pt x="126825" y="154108"/>
                </a:moveTo>
                <a:lnTo>
                  <a:pt x="115619" y="154108"/>
                </a:lnTo>
                <a:lnTo>
                  <a:pt x="121221" y="159713"/>
                </a:lnTo>
                <a:lnTo>
                  <a:pt x="126825" y="154108"/>
                </a:lnTo>
                <a:close/>
              </a:path>
              <a:path w="199837" h="209296">
                <a:moveTo>
                  <a:pt x="127255" y="57539"/>
                </a:moveTo>
                <a:lnTo>
                  <a:pt x="120251" y="57539"/>
                </a:lnTo>
                <a:lnTo>
                  <a:pt x="122484" y="69214"/>
                </a:lnTo>
                <a:lnTo>
                  <a:pt x="123897" y="81323"/>
                </a:lnTo>
                <a:lnTo>
                  <a:pt x="124519" y="93955"/>
                </a:lnTo>
                <a:lnTo>
                  <a:pt x="124347" y="107544"/>
                </a:lnTo>
                <a:lnTo>
                  <a:pt x="123356" y="121423"/>
                </a:lnTo>
                <a:lnTo>
                  <a:pt x="125986" y="121212"/>
                </a:lnTo>
                <a:lnTo>
                  <a:pt x="129301" y="121054"/>
                </a:lnTo>
                <a:lnTo>
                  <a:pt x="133609" y="113337"/>
                </a:lnTo>
                <a:lnTo>
                  <a:pt x="133569" y="99735"/>
                </a:lnTo>
                <a:lnTo>
                  <a:pt x="132737" y="86740"/>
                </a:lnTo>
                <a:lnTo>
                  <a:pt x="131114" y="74352"/>
                </a:lnTo>
                <a:lnTo>
                  <a:pt x="128699" y="62571"/>
                </a:lnTo>
                <a:lnTo>
                  <a:pt x="127255" y="57539"/>
                </a:lnTo>
                <a:close/>
              </a:path>
              <a:path w="199837" h="209296">
                <a:moveTo>
                  <a:pt x="141221" y="51397"/>
                </a:moveTo>
                <a:lnTo>
                  <a:pt x="125492" y="51397"/>
                </a:lnTo>
                <a:lnTo>
                  <a:pt x="156742" y="82657"/>
                </a:lnTo>
                <a:lnTo>
                  <a:pt x="138036" y="101369"/>
                </a:lnTo>
                <a:lnTo>
                  <a:pt x="143560" y="106895"/>
                </a:lnTo>
                <a:lnTo>
                  <a:pt x="162266" y="88183"/>
                </a:lnTo>
                <a:lnTo>
                  <a:pt x="174579" y="88183"/>
                </a:lnTo>
                <a:lnTo>
                  <a:pt x="168423" y="82025"/>
                </a:lnTo>
                <a:lnTo>
                  <a:pt x="173947" y="76499"/>
                </a:lnTo>
                <a:lnTo>
                  <a:pt x="162899" y="76499"/>
                </a:lnTo>
                <a:lnTo>
                  <a:pt x="141221" y="51397"/>
                </a:lnTo>
                <a:close/>
              </a:path>
              <a:path w="199837" h="209296">
                <a:moveTo>
                  <a:pt x="174579" y="88183"/>
                </a:moveTo>
                <a:lnTo>
                  <a:pt x="162266" y="88183"/>
                </a:lnTo>
                <a:lnTo>
                  <a:pt x="178445" y="104366"/>
                </a:lnTo>
                <a:lnTo>
                  <a:pt x="184600" y="98208"/>
                </a:lnTo>
                <a:lnTo>
                  <a:pt x="174579" y="88183"/>
                </a:lnTo>
                <a:close/>
              </a:path>
              <a:path w="199837" h="209296">
                <a:moveTo>
                  <a:pt x="106554" y="20135"/>
                </a:moveTo>
                <a:lnTo>
                  <a:pt x="100397" y="26293"/>
                </a:lnTo>
                <a:lnTo>
                  <a:pt x="114602" y="40503"/>
                </a:lnTo>
                <a:lnTo>
                  <a:pt x="80269" y="74848"/>
                </a:lnTo>
                <a:lnTo>
                  <a:pt x="86108" y="80689"/>
                </a:lnTo>
                <a:lnTo>
                  <a:pt x="120251" y="57539"/>
                </a:lnTo>
                <a:lnTo>
                  <a:pt x="127255" y="57539"/>
                </a:lnTo>
                <a:lnTo>
                  <a:pt x="125492" y="51397"/>
                </a:lnTo>
                <a:lnTo>
                  <a:pt x="141221" y="51397"/>
                </a:lnTo>
                <a:lnTo>
                  <a:pt x="137520" y="47111"/>
                </a:lnTo>
                <a:lnTo>
                  <a:pt x="199759" y="47111"/>
                </a:lnTo>
                <a:lnTo>
                  <a:pt x="199720" y="44466"/>
                </a:lnTo>
                <a:lnTo>
                  <a:pt x="166636" y="44466"/>
                </a:lnTo>
                <a:lnTo>
                  <a:pt x="154130" y="43433"/>
                </a:lnTo>
                <a:lnTo>
                  <a:pt x="141534" y="41256"/>
                </a:lnTo>
                <a:lnTo>
                  <a:pt x="128847" y="37936"/>
                </a:lnTo>
                <a:lnTo>
                  <a:pt x="132438" y="34344"/>
                </a:lnTo>
                <a:lnTo>
                  <a:pt x="120757" y="34344"/>
                </a:lnTo>
                <a:lnTo>
                  <a:pt x="106554" y="20135"/>
                </a:lnTo>
                <a:close/>
              </a:path>
              <a:path w="199837" h="209296">
                <a:moveTo>
                  <a:pt x="180973" y="58418"/>
                </a:moveTo>
                <a:lnTo>
                  <a:pt x="162899" y="76499"/>
                </a:lnTo>
                <a:lnTo>
                  <a:pt x="173947" y="76499"/>
                </a:lnTo>
                <a:lnTo>
                  <a:pt x="186498" y="63944"/>
                </a:lnTo>
                <a:lnTo>
                  <a:pt x="180973" y="58418"/>
                </a:lnTo>
                <a:close/>
              </a:path>
              <a:path w="199837" h="209296">
                <a:moveTo>
                  <a:pt x="199759" y="47111"/>
                </a:moveTo>
                <a:lnTo>
                  <a:pt x="137520" y="47111"/>
                </a:lnTo>
                <a:lnTo>
                  <a:pt x="150057" y="50333"/>
                </a:lnTo>
                <a:lnTo>
                  <a:pt x="162557" y="52482"/>
                </a:lnTo>
                <a:lnTo>
                  <a:pt x="175020" y="53559"/>
                </a:lnTo>
                <a:lnTo>
                  <a:pt x="187500" y="53559"/>
                </a:lnTo>
                <a:lnTo>
                  <a:pt x="199837" y="52496"/>
                </a:lnTo>
                <a:lnTo>
                  <a:pt x="199759" y="47111"/>
                </a:lnTo>
                <a:close/>
              </a:path>
              <a:path w="199837" h="209296">
                <a:moveTo>
                  <a:pt x="199679" y="41601"/>
                </a:moveTo>
                <a:lnTo>
                  <a:pt x="191376" y="43102"/>
                </a:lnTo>
                <a:lnTo>
                  <a:pt x="179051" y="44356"/>
                </a:lnTo>
                <a:lnTo>
                  <a:pt x="166636" y="44466"/>
                </a:lnTo>
                <a:lnTo>
                  <a:pt x="199720" y="44466"/>
                </a:lnTo>
                <a:lnTo>
                  <a:pt x="199679" y="41601"/>
                </a:lnTo>
                <a:close/>
              </a:path>
              <a:path w="199837" h="209296">
                <a:moveTo>
                  <a:pt x="155092" y="0"/>
                </a:moveTo>
                <a:lnTo>
                  <a:pt x="120757" y="34344"/>
                </a:lnTo>
                <a:lnTo>
                  <a:pt x="132438" y="34344"/>
                </a:lnTo>
                <a:lnTo>
                  <a:pt x="160931" y="5841"/>
                </a:lnTo>
                <a:lnTo>
                  <a:pt x="155092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5970753" y="10218312"/>
            <a:ext cx="151719" cy="130008"/>
          </a:xfrm>
          <a:custGeom>
            <a:rect l="l" t="t" r="r" b="b"/>
            <a:pathLst>
              <a:path w="151719" h="130008">
                <a:moveTo>
                  <a:pt x="32478" y="63222"/>
                </a:moveTo>
                <a:lnTo>
                  <a:pt x="17087" y="63222"/>
                </a:lnTo>
                <a:lnTo>
                  <a:pt x="63489" y="109639"/>
                </a:lnTo>
                <a:lnTo>
                  <a:pt x="49795" y="123338"/>
                </a:lnTo>
                <a:lnTo>
                  <a:pt x="56464" y="130008"/>
                </a:lnTo>
                <a:lnTo>
                  <a:pt x="84522" y="101941"/>
                </a:lnTo>
                <a:lnTo>
                  <a:pt x="71186" y="101941"/>
                </a:lnTo>
                <a:lnTo>
                  <a:pt x="32478" y="63222"/>
                </a:lnTo>
                <a:close/>
              </a:path>
              <a:path w="151719" h="130008">
                <a:moveTo>
                  <a:pt x="84839" y="88282"/>
                </a:moveTo>
                <a:lnTo>
                  <a:pt x="71186" y="101941"/>
                </a:lnTo>
                <a:lnTo>
                  <a:pt x="84522" y="101941"/>
                </a:lnTo>
                <a:lnTo>
                  <a:pt x="91508" y="94953"/>
                </a:lnTo>
                <a:lnTo>
                  <a:pt x="84839" y="88282"/>
                </a:lnTo>
                <a:close/>
              </a:path>
              <a:path w="151719" h="130008">
                <a:moveTo>
                  <a:pt x="15431" y="46169"/>
                </a:moveTo>
                <a:lnTo>
                  <a:pt x="0" y="74236"/>
                </a:lnTo>
                <a:lnTo>
                  <a:pt x="7103" y="81341"/>
                </a:lnTo>
                <a:lnTo>
                  <a:pt x="17087" y="63222"/>
                </a:lnTo>
                <a:lnTo>
                  <a:pt x="32478" y="63222"/>
                </a:lnTo>
                <a:lnTo>
                  <a:pt x="15431" y="46169"/>
                </a:lnTo>
                <a:close/>
              </a:path>
              <a:path w="151719" h="130008">
                <a:moveTo>
                  <a:pt x="70660" y="0"/>
                </a:moveTo>
                <a:lnTo>
                  <a:pt x="61199" y="3752"/>
                </a:lnTo>
                <a:lnTo>
                  <a:pt x="51799" y="11747"/>
                </a:lnTo>
                <a:lnTo>
                  <a:pt x="49327" y="22227"/>
                </a:lnTo>
                <a:lnTo>
                  <a:pt x="51757" y="37694"/>
                </a:lnTo>
                <a:lnTo>
                  <a:pt x="86566" y="73567"/>
                </a:lnTo>
                <a:lnTo>
                  <a:pt x="97673" y="77416"/>
                </a:lnTo>
                <a:lnTo>
                  <a:pt x="108959" y="76159"/>
                </a:lnTo>
                <a:lnTo>
                  <a:pt x="120162" y="68120"/>
                </a:lnTo>
                <a:lnTo>
                  <a:pt x="120688" y="67002"/>
                </a:lnTo>
                <a:lnTo>
                  <a:pt x="98719" y="67002"/>
                </a:lnTo>
                <a:lnTo>
                  <a:pt x="88096" y="61917"/>
                </a:lnTo>
                <a:lnTo>
                  <a:pt x="75679" y="51344"/>
                </a:lnTo>
                <a:lnTo>
                  <a:pt x="71336" y="46791"/>
                </a:lnTo>
                <a:lnTo>
                  <a:pt x="63271" y="36083"/>
                </a:lnTo>
                <a:lnTo>
                  <a:pt x="59835" y="26418"/>
                </a:lnTo>
                <a:lnTo>
                  <a:pt x="61481" y="17548"/>
                </a:lnTo>
                <a:lnTo>
                  <a:pt x="68662" y="9225"/>
                </a:lnTo>
                <a:lnTo>
                  <a:pt x="96997" y="9225"/>
                </a:lnTo>
                <a:lnTo>
                  <a:pt x="90391" y="4397"/>
                </a:lnTo>
                <a:lnTo>
                  <a:pt x="80338" y="284"/>
                </a:lnTo>
                <a:lnTo>
                  <a:pt x="70660" y="0"/>
                </a:lnTo>
                <a:close/>
              </a:path>
              <a:path w="151719" h="130008">
                <a:moveTo>
                  <a:pt x="96997" y="9225"/>
                </a:moveTo>
                <a:lnTo>
                  <a:pt x="68662" y="9225"/>
                </a:lnTo>
                <a:lnTo>
                  <a:pt x="77420" y="10250"/>
                </a:lnTo>
                <a:lnTo>
                  <a:pt x="88233" y="16430"/>
                </a:lnTo>
                <a:lnTo>
                  <a:pt x="101246" y="27912"/>
                </a:lnTo>
                <a:lnTo>
                  <a:pt x="110439" y="39056"/>
                </a:lnTo>
                <a:lnTo>
                  <a:pt x="114829" y="49032"/>
                </a:lnTo>
                <a:lnTo>
                  <a:pt x="114003" y="58120"/>
                </a:lnTo>
                <a:lnTo>
                  <a:pt x="107549" y="66597"/>
                </a:lnTo>
                <a:lnTo>
                  <a:pt x="98719" y="67002"/>
                </a:lnTo>
                <a:lnTo>
                  <a:pt x="120688" y="67002"/>
                </a:lnTo>
                <a:lnTo>
                  <a:pt x="125027" y="57780"/>
                </a:lnTo>
                <a:lnTo>
                  <a:pt x="124515" y="44130"/>
                </a:lnTo>
                <a:lnTo>
                  <a:pt x="120584" y="35315"/>
                </a:lnTo>
                <a:lnTo>
                  <a:pt x="113063" y="24954"/>
                </a:lnTo>
                <a:lnTo>
                  <a:pt x="100976" y="12133"/>
                </a:lnTo>
                <a:lnTo>
                  <a:pt x="96997" y="9225"/>
                </a:lnTo>
                <a:close/>
              </a:path>
              <a:path w="151719" h="130008">
                <a:moveTo>
                  <a:pt x="142670" y="26525"/>
                </a:moveTo>
                <a:lnTo>
                  <a:pt x="140953" y="27256"/>
                </a:lnTo>
                <a:lnTo>
                  <a:pt x="138033" y="30177"/>
                </a:lnTo>
                <a:lnTo>
                  <a:pt x="137391" y="31682"/>
                </a:lnTo>
                <a:lnTo>
                  <a:pt x="137309" y="35769"/>
                </a:lnTo>
                <a:lnTo>
                  <a:pt x="138019" y="37453"/>
                </a:lnTo>
                <a:lnTo>
                  <a:pt x="140807" y="40242"/>
                </a:lnTo>
                <a:lnTo>
                  <a:pt x="142464" y="40940"/>
                </a:lnTo>
                <a:lnTo>
                  <a:pt x="146358" y="40992"/>
                </a:lnTo>
                <a:lnTo>
                  <a:pt x="148055" y="40281"/>
                </a:lnTo>
                <a:lnTo>
                  <a:pt x="151001" y="37334"/>
                </a:lnTo>
                <a:lnTo>
                  <a:pt x="151674" y="35769"/>
                </a:lnTo>
                <a:lnTo>
                  <a:pt x="151719" y="31682"/>
                </a:lnTo>
                <a:lnTo>
                  <a:pt x="151029" y="30018"/>
                </a:lnTo>
                <a:lnTo>
                  <a:pt x="148267" y="27255"/>
                </a:lnTo>
                <a:lnTo>
                  <a:pt x="146589" y="26551"/>
                </a:lnTo>
                <a:lnTo>
                  <a:pt x="142670" y="265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6077374" y="9867317"/>
            <a:ext cx="378132" cy="384652"/>
          </a:xfrm>
          <a:custGeom>
            <a:rect l="l" t="t" r="r" b="b"/>
            <a:pathLst>
              <a:path w="378132" h="384652">
                <a:moveTo>
                  <a:pt x="97706" y="286122"/>
                </a:moveTo>
                <a:lnTo>
                  <a:pt x="36774" y="347074"/>
                </a:lnTo>
                <a:lnTo>
                  <a:pt x="60605" y="370914"/>
                </a:lnTo>
                <a:lnTo>
                  <a:pt x="52240" y="379284"/>
                </a:lnTo>
                <a:lnTo>
                  <a:pt x="57605" y="384652"/>
                </a:lnTo>
                <a:lnTo>
                  <a:pt x="77179" y="365072"/>
                </a:lnTo>
                <a:lnTo>
                  <a:pt x="66446" y="365072"/>
                </a:lnTo>
                <a:lnTo>
                  <a:pt x="47980" y="346600"/>
                </a:lnTo>
                <a:lnTo>
                  <a:pt x="60452" y="334125"/>
                </a:lnTo>
                <a:lnTo>
                  <a:pt x="72132" y="334125"/>
                </a:lnTo>
                <a:lnTo>
                  <a:pt x="66294" y="328279"/>
                </a:lnTo>
                <a:lnTo>
                  <a:pt x="78920" y="315650"/>
                </a:lnTo>
                <a:lnTo>
                  <a:pt x="90601" y="315650"/>
                </a:lnTo>
                <a:lnTo>
                  <a:pt x="84761" y="309807"/>
                </a:lnTo>
                <a:lnTo>
                  <a:pt x="97232" y="297332"/>
                </a:lnTo>
                <a:lnTo>
                  <a:pt x="108913" y="297332"/>
                </a:lnTo>
                <a:lnTo>
                  <a:pt x="97706" y="286122"/>
                </a:lnTo>
                <a:close/>
              </a:path>
              <a:path w="378132" h="384652">
                <a:moveTo>
                  <a:pt x="72132" y="334125"/>
                </a:moveTo>
                <a:lnTo>
                  <a:pt x="60452" y="334125"/>
                </a:lnTo>
                <a:lnTo>
                  <a:pt x="78917" y="352597"/>
                </a:lnTo>
                <a:lnTo>
                  <a:pt x="66446" y="365072"/>
                </a:lnTo>
                <a:lnTo>
                  <a:pt x="77179" y="365072"/>
                </a:lnTo>
                <a:lnTo>
                  <a:pt x="95490" y="346755"/>
                </a:lnTo>
                <a:lnTo>
                  <a:pt x="84758" y="346755"/>
                </a:lnTo>
                <a:lnTo>
                  <a:pt x="72132" y="334125"/>
                </a:lnTo>
                <a:close/>
              </a:path>
              <a:path w="378132" h="384652">
                <a:moveTo>
                  <a:pt x="90601" y="315650"/>
                </a:moveTo>
                <a:lnTo>
                  <a:pt x="78920" y="315650"/>
                </a:lnTo>
                <a:lnTo>
                  <a:pt x="97383" y="334125"/>
                </a:lnTo>
                <a:lnTo>
                  <a:pt x="84758" y="346755"/>
                </a:lnTo>
                <a:lnTo>
                  <a:pt x="95490" y="346755"/>
                </a:lnTo>
                <a:lnTo>
                  <a:pt x="113959" y="328279"/>
                </a:lnTo>
                <a:lnTo>
                  <a:pt x="103226" y="328279"/>
                </a:lnTo>
                <a:lnTo>
                  <a:pt x="90601" y="315650"/>
                </a:lnTo>
                <a:close/>
              </a:path>
              <a:path w="378132" h="384652">
                <a:moveTo>
                  <a:pt x="58273" y="265915"/>
                </a:moveTo>
                <a:lnTo>
                  <a:pt x="49565" y="265915"/>
                </a:lnTo>
                <a:lnTo>
                  <a:pt x="41513" y="290074"/>
                </a:lnTo>
                <a:lnTo>
                  <a:pt x="45064" y="293626"/>
                </a:lnTo>
                <a:lnTo>
                  <a:pt x="6943" y="331761"/>
                </a:lnTo>
                <a:lnTo>
                  <a:pt x="12308" y="337129"/>
                </a:lnTo>
                <a:lnTo>
                  <a:pt x="50431" y="298994"/>
                </a:lnTo>
                <a:lnTo>
                  <a:pt x="62112" y="298994"/>
                </a:lnTo>
                <a:lnTo>
                  <a:pt x="56272" y="293152"/>
                </a:lnTo>
                <a:lnTo>
                  <a:pt x="61954" y="287468"/>
                </a:lnTo>
                <a:lnTo>
                  <a:pt x="51221" y="287468"/>
                </a:lnTo>
                <a:lnTo>
                  <a:pt x="58273" y="265915"/>
                </a:lnTo>
                <a:close/>
              </a:path>
              <a:path w="378132" h="384652">
                <a:moveTo>
                  <a:pt x="62112" y="298994"/>
                </a:moveTo>
                <a:lnTo>
                  <a:pt x="50431" y="298994"/>
                </a:lnTo>
                <a:lnTo>
                  <a:pt x="57849" y="306415"/>
                </a:lnTo>
                <a:lnTo>
                  <a:pt x="57349" y="309652"/>
                </a:lnTo>
                <a:lnTo>
                  <a:pt x="53507" y="313283"/>
                </a:lnTo>
                <a:lnTo>
                  <a:pt x="50718" y="315968"/>
                </a:lnTo>
                <a:lnTo>
                  <a:pt x="46772" y="319442"/>
                </a:lnTo>
                <a:lnTo>
                  <a:pt x="41668" y="323705"/>
                </a:lnTo>
                <a:lnTo>
                  <a:pt x="44720" y="325811"/>
                </a:lnTo>
                <a:lnTo>
                  <a:pt x="47219" y="327679"/>
                </a:lnTo>
                <a:lnTo>
                  <a:pt x="49165" y="329310"/>
                </a:lnTo>
                <a:lnTo>
                  <a:pt x="54217" y="324468"/>
                </a:lnTo>
                <a:lnTo>
                  <a:pt x="58084" y="320704"/>
                </a:lnTo>
                <a:lnTo>
                  <a:pt x="60768" y="318020"/>
                </a:lnTo>
                <a:lnTo>
                  <a:pt x="67608" y="311282"/>
                </a:lnTo>
                <a:lnTo>
                  <a:pt x="68003" y="304888"/>
                </a:lnTo>
                <a:lnTo>
                  <a:pt x="62112" y="298994"/>
                </a:lnTo>
                <a:close/>
              </a:path>
              <a:path w="378132" h="384652">
                <a:moveTo>
                  <a:pt x="108913" y="297332"/>
                </a:moveTo>
                <a:lnTo>
                  <a:pt x="97232" y="297332"/>
                </a:lnTo>
                <a:lnTo>
                  <a:pt x="115698" y="315805"/>
                </a:lnTo>
                <a:lnTo>
                  <a:pt x="103226" y="328279"/>
                </a:lnTo>
                <a:lnTo>
                  <a:pt x="113959" y="328279"/>
                </a:lnTo>
                <a:lnTo>
                  <a:pt x="132271" y="309962"/>
                </a:lnTo>
                <a:lnTo>
                  <a:pt x="121539" y="309962"/>
                </a:lnTo>
                <a:lnTo>
                  <a:pt x="108913" y="297332"/>
                </a:lnTo>
                <a:close/>
              </a:path>
              <a:path w="378132" h="384652">
                <a:moveTo>
                  <a:pt x="57064" y="247520"/>
                </a:moveTo>
                <a:lnTo>
                  <a:pt x="0" y="304604"/>
                </a:lnTo>
                <a:lnTo>
                  <a:pt x="5444" y="310050"/>
                </a:lnTo>
                <a:lnTo>
                  <a:pt x="49565" y="265915"/>
                </a:lnTo>
                <a:lnTo>
                  <a:pt x="58273" y="265915"/>
                </a:lnTo>
                <a:lnTo>
                  <a:pt x="62509" y="252967"/>
                </a:lnTo>
                <a:lnTo>
                  <a:pt x="57064" y="247520"/>
                </a:lnTo>
                <a:close/>
              </a:path>
              <a:path w="378132" h="384652">
                <a:moveTo>
                  <a:pt x="129510" y="301988"/>
                </a:moveTo>
                <a:lnTo>
                  <a:pt x="121539" y="309962"/>
                </a:lnTo>
                <a:lnTo>
                  <a:pt x="132271" y="309962"/>
                </a:lnTo>
                <a:lnTo>
                  <a:pt x="134876" y="307356"/>
                </a:lnTo>
                <a:lnTo>
                  <a:pt x="129510" y="301988"/>
                </a:lnTo>
                <a:close/>
              </a:path>
              <a:path w="378132" h="384652">
                <a:moveTo>
                  <a:pt x="111523" y="240514"/>
                </a:moveTo>
                <a:lnTo>
                  <a:pt x="99427" y="240514"/>
                </a:lnTo>
                <a:lnTo>
                  <a:pt x="106035" y="247576"/>
                </a:lnTo>
                <a:lnTo>
                  <a:pt x="117707" y="260448"/>
                </a:lnTo>
                <a:lnTo>
                  <a:pt x="125773" y="271794"/>
                </a:lnTo>
                <a:lnTo>
                  <a:pt x="131678" y="283038"/>
                </a:lnTo>
                <a:lnTo>
                  <a:pt x="135423" y="294181"/>
                </a:lnTo>
                <a:lnTo>
                  <a:pt x="137007" y="305224"/>
                </a:lnTo>
                <a:lnTo>
                  <a:pt x="140690" y="305329"/>
                </a:lnTo>
                <a:lnTo>
                  <a:pt x="144005" y="305539"/>
                </a:lnTo>
                <a:lnTo>
                  <a:pt x="146261" y="299739"/>
                </a:lnTo>
                <a:lnTo>
                  <a:pt x="143563" y="288489"/>
                </a:lnTo>
                <a:lnTo>
                  <a:pt x="139017" y="277238"/>
                </a:lnTo>
                <a:lnTo>
                  <a:pt x="132568" y="265915"/>
                </a:lnTo>
                <a:lnTo>
                  <a:pt x="124377" y="254739"/>
                </a:lnTo>
                <a:lnTo>
                  <a:pt x="114283" y="243489"/>
                </a:lnTo>
                <a:lnTo>
                  <a:pt x="111523" y="240514"/>
                </a:lnTo>
                <a:close/>
              </a:path>
              <a:path w="378132" h="384652">
                <a:moveTo>
                  <a:pt x="134439" y="226786"/>
                </a:moveTo>
                <a:lnTo>
                  <a:pt x="122260" y="226786"/>
                </a:lnTo>
                <a:lnTo>
                  <a:pt x="131539" y="236352"/>
                </a:lnTo>
                <a:lnTo>
                  <a:pt x="140378" y="245614"/>
                </a:lnTo>
                <a:lnTo>
                  <a:pt x="148779" y="254571"/>
                </a:lnTo>
                <a:lnTo>
                  <a:pt x="156740" y="263222"/>
                </a:lnTo>
                <a:lnTo>
                  <a:pt x="161528" y="268643"/>
                </a:lnTo>
                <a:lnTo>
                  <a:pt x="162107" y="273064"/>
                </a:lnTo>
                <a:lnTo>
                  <a:pt x="158476" y="276485"/>
                </a:lnTo>
                <a:lnTo>
                  <a:pt x="156161" y="278801"/>
                </a:lnTo>
                <a:lnTo>
                  <a:pt x="152925" y="281565"/>
                </a:lnTo>
                <a:lnTo>
                  <a:pt x="148769" y="284776"/>
                </a:lnTo>
                <a:lnTo>
                  <a:pt x="151610" y="286670"/>
                </a:lnTo>
                <a:lnTo>
                  <a:pt x="154318" y="288538"/>
                </a:lnTo>
                <a:lnTo>
                  <a:pt x="156897" y="290380"/>
                </a:lnTo>
                <a:lnTo>
                  <a:pt x="161053" y="286538"/>
                </a:lnTo>
                <a:lnTo>
                  <a:pt x="164158" y="283590"/>
                </a:lnTo>
                <a:lnTo>
                  <a:pt x="169888" y="276789"/>
                </a:lnTo>
                <a:lnTo>
                  <a:pt x="169866" y="267193"/>
                </a:lnTo>
                <a:lnTo>
                  <a:pt x="161358" y="255066"/>
                </a:lnTo>
                <a:lnTo>
                  <a:pt x="154267" y="247520"/>
                </a:lnTo>
                <a:lnTo>
                  <a:pt x="147610" y="240514"/>
                </a:lnTo>
                <a:lnTo>
                  <a:pt x="134439" y="226786"/>
                </a:lnTo>
                <a:close/>
              </a:path>
              <a:path w="378132" h="384652">
                <a:moveTo>
                  <a:pt x="82397" y="256281"/>
                </a:moveTo>
                <a:lnTo>
                  <a:pt x="51221" y="287468"/>
                </a:lnTo>
                <a:lnTo>
                  <a:pt x="61954" y="287468"/>
                </a:lnTo>
                <a:lnTo>
                  <a:pt x="87764" y="261649"/>
                </a:lnTo>
                <a:lnTo>
                  <a:pt x="82397" y="256281"/>
                </a:lnTo>
                <a:close/>
              </a:path>
              <a:path w="378132" h="384652">
                <a:moveTo>
                  <a:pt x="150592" y="166907"/>
                </a:moveTo>
                <a:lnTo>
                  <a:pt x="120600" y="196909"/>
                </a:lnTo>
                <a:lnTo>
                  <a:pt x="185627" y="261957"/>
                </a:lnTo>
                <a:lnTo>
                  <a:pt x="191862" y="255719"/>
                </a:lnTo>
                <a:lnTo>
                  <a:pt x="183892" y="247746"/>
                </a:lnTo>
                <a:lnTo>
                  <a:pt x="189574" y="242063"/>
                </a:lnTo>
                <a:lnTo>
                  <a:pt x="178210" y="242063"/>
                </a:lnTo>
                <a:lnTo>
                  <a:pt x="132675" y="196514"/>
                </a:lnTo>
                <a:lnTo>
                  <a:pt x="150197" y="178986"/>
                </a:lnTo>
                <a:lnTo>
                  <a:pt x="162667" y="178986"/>
                </a:lnTo>
                <a:lnTo>
                  <a:pt x="150592" y="166907"/>
                </a:lnTo>
                <a:close/>
              </a:path>
              <a:path w="378132" h="384652">
                <a:moveTo>
                  <a:pt x="84294" y="212702"/>
                </a:moveTo>
                <a:lnTo>
                  <a:pt x="78060" y="218939"/>
                </a:lnTo>
                <a:lnTo>
                  <a:pt x="83268" y="224097"/>
                </a:lnTo>
                <a:lnTo>
                  <a:pt x="87964" y="228820"/>
                </a:lnTo>
                <a:lnTo>
                  <a:pt x="92146" y="233109"/>
                </a:lnTo>
                <a:lnTo>
                  <a:pt x="81136" y="244123"/>
                </a:lnTo>
                <a:lnTo>
                  <a:pt x="87133" y="250123"/>
                </a:lnTo>
                <a:lnTo>
                  <a:pt x="99427" y="240514"/>
                </a:lnTo>
                <a:lnTo>
                  <a:pt x="111523" y="240514"/>
                </a:lnTo>
                <a:lnTo>
                  <a:pt x="108233" y="237068"/>
                </a:lnTo>
                <a:lnTo>
                  <a:pt x="104261" y="232990"/>
                </a:lnTo>
                <a:lnTo>
                  <a:pt x="121895" y="226911"/>
                </a:lnTo>
                <a:lnTo>
                  <a:pt x="98342" y="226911"/>
                </a:lnTo>
                <a:lnTo>
                  <a:pt x="94212" y="222675"/>
                </a:lnTo>
                <a:lnTo>
                  <a:pt x="89529" y="217938"/>
                </a:lnTo>
                <a:lnTo>
                  <a:pt x="84294" y="212702"/>
                </a:lnTo>
                <a:close/>
              </a:path>
              <a:path w="378132" h="384652">
                <a:moveTo>
                  <a:pt x="162667" y="178986"/>
                </a:moveTo>
                <a:lnTo>
                  <a:pt x="150197" y="178986"/>
                </a:lnTo>
                <a:lnTo>
                  <a:pt x="195732" y="224535"/>
                </a:lnTo>
                <a:lnTo>
                  <a:pt x="178210" y="242063"/>
                </a:lnTo>
                <a:lnTo>
                  <a:pt x="189574" y="242063"/>
                </a:lnTo>
                <a:lnTo>
                  <a:pt x="201414" y="230219"/>
                </a:lnTo>
                <a:lnTo>
                  <a:pt x="213884" y="230219"/>
                </a:lnTo>
                <a:lnTo>
                  <a:pt x="162667" y="178986"/>
                </a:lnTo>
                <a:close/>
              </a:path>
              <a:path w="378132" h="384652">
                <a:moveTo>
                  <a:pt x="213884" y="230219"/>
                </a:moveTo>
                <a:lnTo>
                  <a:pt x="201414" y="230219"/>
                </a:lnTo>
                <a:lnTo>
                  <a:pt x="209384" y="238192"/>
                </a:lnTo>
                <a:lnTo>
                  <a:pt x="215619" y="231954"/>
                </a:lnTo>
                <a:lnTo>
                  <a:pt x="213884" y="230219"/>
                </a:lnTo>
                <a:close/>
              </a:path>
              <a:path w="378132" h="384652">
                <a:moveTo>
                  <a:pt x="116732" y="208515"/>
                </a:moveTo>
                <a:lnTo>
                  <a:pt x="98342" y="226911"/>
                </a:lnTo>
                <a:lnTo>
                  <a:pt x="121895" y="226911"/>
                </a:lnTo>
                <a:lnTo>
                  <a:pt x="122260" y="226786"/>
                </a:lnTo>
                <a:lnTo>
                  <a:pt x="134439" y="226786"/>
                </a:lnTo>
                <a:lnTo>
                  <a:pt x="116732" y="208515"/>
                </a:lnTo>
                <a:close/>
              </a:path>
              <a:path w="378132" h="384652">
                <a:moveTo>
                  <a:pt x="215032" y="185100"/>
                </a:moveTo>
                <a:lnTo>
                  <a:pt x="203193" y="185100"/>
                </a:lnTo>
                <a:lnTo>
                  <a:pt x="224303" y="206217"/>
                </a:lnTo>
                <a:lnTo>
                  <a:pt x="226670" y="208690"/>
                </a:lnTo>
                <a:lnTo>
                  <a:pt x="226775" y="211006"/>
                </a:lnTo>
                <a:lnTo>
                  <a:pt x="222881" y="214901"/>
                </a:lnTo>
                <a:lnTo>
                  <a:pt x="220277" y="217191"/>
                </a:lnTo>
                <a:lnTo>
                  <a:pt x="216804" y="220033"/>
                </a:lnTo>
                <a:lnTo>
                  <a:pt x="219330" y="221822"/>
                </a:lnTo>
                <a:lnTo>
                  <a:pt x="221855" y="223664"/>
                </a:lnTo>
                <a:lnTo>
                  <a:pt x="224379" y="225559"/>
                </a:lnTo>
                <a:lnTo>
                  <a:pt x="227642" y="222295"/>
                </a:lnTo>
                <a:lnTo>
                  <a:pt x="230404" y="219479"/>
                </a:lnTo>
                <a:lnTo>
                  <a:pt x="237350" y="212216"/>
                </a:lnTo>
                <a:lnTo>
                  <a:pt x="236877" y="206952"/>
                </a:lnTo>
                <a:lnTo>
                  <a:pt x="215032" y="185100"/>
                </a:lnTo>
                <a:close/>
              </a:path>
              <a:path w="378132" h="384652">
                <a:moveTo>
                  <a:pt x="243094" y="107847"/>
                </a:moveTo>
                <a:lnTo>
                  <a:pt x="240650" y="122538"/>
                </a:lnTo>
                <a:lnTo>
                  <a:pt x="247664" y="133861"/>
                </a:lnTo>
                <a:lnTo>
                  <a:pt x="254204" y="144811"/>
                </a:lnTo>
                <a:lnTo>
                  <a:pt x="260268" y="155389"/>
                </a:lnTo>
                <a:lnTo>
                  <a:pt x="265857" y="165595"/>
                </a:lnTo>
                <a:lnTo>
                  <a:pt x="238826" y="192637"/>
                </a:lnTo>
                <a:lnTo>
                  <a:pt x="244822" y="198636"/>
                </a:lnTo>
                <a:lnTo>
                  <a:pt x="291801" y="151642"/>
                </a:lnTo>
                <a:lnTo>
                  <a:pt x="267953" y="151642"/>
                </a:lnTo>
                <a:lnTo>
                  <a:pt x="261667" y="140152"/>
                </a:lnTo>
                <a:lnTo>
                  <a:pt x="255429" y="129023"/>
                </a:lnTo>
                <a:lnTo>
                  <a:pt x="249238" y="118254"/>
                </a:lnTo>
                <a:lnTo>
                  <a:pt x="243094" y="107847"/>
                </a:lnTo>
                <a:close/>
              </a:path>
              <a:path w="378132" h="384652">
                <a:moveTo>
                  <a:pt x="192107" y="162168"/>
                </a:moveTo>
                <a:lnTo>
                  <a:pt x="180268" y="162168"/>
                </a:lnTo>
                <a:lnTo>
                  <a:pt x="197156" y="179061"/>
                </a:lnTo>
                <a:lnTo>
                  <a:pt x="193868" y="183982"/>
                </a:lnTo>
                <a:lnTo>
                  <a:pt x="190736" y="188535"/>
                </a:lnTo>
                <a:lnTo>
                  <a:pt x="187763" y="192720"/>
                </a:lnTo>
                <a:lnTo>
                  <a:pt x="195418" y="197851"/>
                </a:lnTo>
                <a:lnTo>
                  <a:pt x="203193" y="185100"/>
                </a:lnTo>
                <a:lnTo>
                  <a:pt x="215032" y="185100"/>
                </a:lnTo>
                <a:lnTo>
                  <a:pt x="207731" y="177797"/>
                </a:lnTo>
                <a:lnTo>
                  <a:pt x="211425" y="171916"/>
                </a:lnTo>
                <a:lnTo>
                  <a:pt x="201852" y="171916"/>
                </a:lnTo>
                <a:lnTo>
                  <a:pt x="192107" y="162168"/>
                </a:lnTo>
                <a:close/>
              </a:path>
              <a:path w="378132" h="384652">
                <a:moveTo>
                  <a:pt x="163065" y="133116"/>
                </a:moveTo>
                <a:lnTo>
                  <a:pt x="157145" y="139038"/>
                </a:lnTo>
                <a:lnTo>
                  <a:pt x="174744" y="156642"/>
                </a:lnTo>
                <a:lnTo>
                  <a:pt x="164010" y="167380"/>
                </a:lnTo>
                <a:lnTo>
                  <a:pt x="169533" y="172905"/>
                </a:lnTo>
                <a:lnTo>
                  <a:pt x="180268" y="162168"/>
                </a:lnTo>
                <a:lnTo>
                  <a:pt x="192107" y="162168"/>
                </a:lnTo>
                <a:lnTo>
                  <a:pt x="186188" y="156246"/>
                </a:lnTo>
                <a:lnTo>
                  <a:pt x="191712" y="150720"/>
                </a:lnTo>
                <a:lnTo>
                  <a:pt x="180663" y="150720"/>
                </a:lnTo>
                <a:lnTo>
                  <a:pt x="163065" y="133116"/>
                </a:lnTo>
                <a:close/>
              </a:path>
              <a:path w="378132" h="384652">
                <a:moveTo>
                  <a:pt x="210889" y="157586"/>
                </a:moveTo>
                <a:lnTo>
                  <a:pt x="207344" y="163270"/>
                </a:lnTo>
                <a:lnTo>
                  <a:pt x="204746" y="167389"/>
                </a:lnTo>
                <a:lnTo>
                  <a:pt x="201852" y="171916"/>
                </a:lnTo>
                <a:lnTo>
                  <a:pt x="211425" y="171916"/>
                </a:lnTo>
                <a:lnTo>
                  <a:pt x="214639" y="166907"/>
                </a:lnTo>
                <a:lnTo>
                  <a:pt x="217045" y="163270"/>
                </a:lnTo>
                <a:lnTo>
                  <a:pt x="215046" y="161481"/>
                </a:lnTo>
                <a:lnTo>
                  <a:pt x="212994" y="159586"/>
                </a:lnTo>
                <a:lnTo>
                  <a:pt x="210889" y="157586"/>
                </a:lnTo>
                <a:close/>
              </a:path>
              <a:path w="378132" h="384652">
                <a:moveTo>
                  <a:pt x="211128" y="136507"/>
                </a:moveTo>
                <a:lnTo>
                  <a:pt x="206787" y="144323"/>
                </a:lnTo>
                <a:lnTo>
                  <a:pt x="215377" y="149383"/>
                </a:lnTo>
                <a:lnTo>
                  <a:pt x="225510" y="155750"/>
                </a:lnTo>
                <a:lnTo>
                  <a:pt x="236642" y="163115"/>
                </a:lnTo>
                <a:lnTo>
                  <a:pt x="248771" y="171478"/>
                </a:lnTo>
                <a:lnTo>
                  <a:pt x="243744" y="156892"/>
                </a:lnTo>
                <a:lnTo>
                  <a:pt x="233194" y="150057"/>
                </a:lnTo>
                <a:lnTo>
                  <a:pt x="222322" y="143262"/>
                </a:lnTo>
                <a:lnTo>
                  <a:pt x="211128" y="136507"/>
                </a:lnTo>
                <a:close/>
              </a:path>
              <a:path w="378132" h="384652">
                <a:moveTo>
                  <a:pt x="291707" y="139737"/>
                </a:moveTo>
                <a:lnTo>
                  <a:pt x="267953" y="151642"/>
                </a:lnTo>
                <a:lnTo>
                  <a:pt x="291801" y="151642"/>
                </a:lnTo>
                <a:lnTo>
                  <a:pt x="297704" y="145737"/>
                </a:lnTo>
                <a:lnTo>
                  <a:pt x="291707" y="139737"/>
                </a:lnTo>
                <a:close/>
              </a:path>
              <a:path w="378132" h="384652">
                <a:moveTo>
                  <a:pt x="190687" y="140693"/>
                </a:moveTo>
                <a:lnTo>
                  <a:pt x="180663" y="150720"/>
                </a:lnTo>
                <a:lnTo>
                  <a:pt x="191712" y="150720"/>
                </a:lnTo>
                <a:lnTo>
                  <a:pt x="196212" y="146219"/>
                </a:lnTo>
                <a:lnTo>
                  <a:pt x="190687" y="140693"/>
                </a:lnTo>
                <a:close/>
              </a:path>
              <a:path w="378132" h="384652">
                <a:moveTo>
                  <a:pt x="304504" y="0"/>
                </a:moveTo>
                <a:lnTo>
                  <a:pt x="235441" y="69084"/>
                </a:lnTo>
                <a:lnTo>
                  <a:pt x="309148" y="142815"/>
                </a:lnTo>
                <a:lnTo>
                  <a:pt x="315226" y="136736"/>
                </a:lnTo>
                <a:lnTo>
                  <a:pt x="311202" y="132710"/>
                </a:lnTo>
                <a:lnTo>
                  <a:pt x="316804" y="127105"/>
                </a:lnTo>
                <a:lnTo>
                  <a:pt x="305598" y="127105"/>
                </a:lnTo>
                <a:lnTo>
                  <a:pt x="247122" y="68609"/>
                </a:lnTo>
                <a:lnTo>
                  <a:pt x="304029" y="11684"/>
                </a:lnTo>
                <a:lnTo>
                  <a:pt x="316184" y="11684"/>
                </a:lnTo>
                <a:lnTo>
                  <a:pt x="304504" y="0"/>
                </a:lnTo>
                <a:close/>
              </a:path>
              <a:path w="378132" h="384652">
                <a:moveTo>
                  <a:pt x="195821" y="100035"/>
                </a:moveTo>
                <a:lnTo>
                  <a:pt x="193847" y="108482"/>
                </a:lnTo>
                <a:lnTo>
                  <a:pt x="200477" y="109587"/>
                </a:lnTo>
                <a:lnTo>
                  <a:pt x="206409" y="110810"/>
                </a:lnTo>
                <a:lnTo>
                  <a:pt x="211644" y="112152"/>
                </a:lnTo>
                <a:lnTo>
                  <a:pt x="189268" y="134535"/>
                </a:lnTo>
                <a:lnTo>
                  <a:pt x="195265" y="140535"/>
                </a:lnTo>
                <a:lnTo>
                  <a:pt x="224112" y="111678"/>
                </a:lnTo>
                <a:lnTo>
                  <a:pt x="212117" y="111678"/>
                </a:lnTo>
                <a:lnTo>
                  <a:pt x="213893" y="103112"/>
                </a:lnTo>
                <a:lnTo>
                  <a:pt x="208527" y="101850"/>
                </a:lnTo>
                <a:lnTo>
                  <a:pt x="202502" y="100824"/>
                </a:lnTo>
                <a:lnTo>
                  <a:pt x="195821" y="100035"/>
                </a:lnTo>
                <a:close/>
              </a:path>
              <a:path w="378132" h="384652">
                <a:moveTo>
                  <a:pt x="316184" y="11684"/>
                </a:moveTo>
                <a:lnTo>
                  <a:pt x="304029" y="11684"/>
                </a:lnTo>
                <a:lnTo>
                  <a:pt x="362506" y="70179"/>
                </a:lnTo>
                <a:lnTo>
                  <a:pt x="305598" y="127105"/>
                </a:lnTo>
                <a:lnTo>
                  <a:pt x="316804" y="127105"/>
                </a:lnTo>
                <a:lnTo>
                  <a:pt x="368108" y="75784"/>
                </a:lnTo>
                <a:lnTo>
                  <a:pt x="376000" y="75784"/>
                </a:lnTo>
                <a:lnTo>
                  <a:pt x="378132" y="73651"/>
                </a:lnTo>
                <a:lnTo>
                  <a:pt x="316184" y="11684"/>
                </a:lnTo>
                <a:close/>
              </a:path>
              <a:path w="378132" h="384652">
                <a:moveTo>
                  <a:pt x="313338" y="72316"/>
                </a:moveTo>
                <a:lnTo>
                  <a:pt x="301656" y="72316"/>
                </a:lnTo>
                <a:lnTo>
                  <a:pt x="317282" y="87946"/>
                </a:lnTo>
                <a:lnTo>
                  <a:pt x="295498" y="109737"/>
                </a:lnTo>
                <a:lnTo>
                  <a:pt x="300864" y="115105"/>
                </a:lnTo>
                <a:lnTo>
                  <a:pt x="333855" y="82103"/>
                </a:lnTo>
                <a:lnTo>
                  <a:pt x="323123" y="82103"/>
                </a:lnTo>
                <a:lnTo>
                  <a:pt x="313338" y="72316"/>
                </a:lnTo>
                <a:close/>
              </a:path>
              <a:path w="378132" h="384652">
                <a:moveTo>
                  <a:pt x="234809" y="88979"/>
                </a:moveTo>
                <a:lnTo>
                  <a:pt x="212117" y="111678"/>
                </a:lnTo>
                <a:lnTo>
                  <a:pt x="224112" y="111678"/>
                </a:lnTo>
                <a:lnTo>
                  <a:pt x="240807" y="94978"/>
                </a:lnTo>
                <a:lnTo>
                  <a:pt x="234809" y="88979"/>
                </a:lnTo>
                <a:close/>
              </a:path>
              <a:path w="378132" h="384652">
                <a:moveTo>
                  <a:pt x="297397" y="56369"/>
                </a:moveTo>
                <a:lnTo>
                  <a:pt x="285715" y="56369"/>
                </a:lnTo>
                <a:lnTo>
                  <a:pt x="296291" y="66948"/>
                </a:lnTo>
                <a:lnTo>
                  <a:pt x="277268" y="85975"/>
                </a:lnTo>
                <a:lnTo>
                  <a:pt x="282634" y="91343"/>
                </a:lnTo>
                <a:lnTo>
                  <a:pt x="301656" y="72316"/>
                </a:lnTo>
                <a:lnTo>
                  <a:pt x="313338" y="72316"/>
                </a:lnTo>
                <a:lnTo>
                  <a:pt x="307497" y="66473"/>
                </a:lnTo>
                <a:lnTo>
                  <a:pt x="312863" y="61105"/>
                </a:lnTo>
                <a:lnTo>
                  <a:pt x="302131" y="61105"/>
                </a:lnTo>
                <a:lnTo>
                  <a:pt x="297397" y="56369"/>
                </a:lnTo>
                <a:close/>
              </a:path>
              <a:path w="378132" h="384652">
                <a:moveTo>
                  <a:pt x="345065" y="60154"/>
                </a:moveTo>
                <a:lnTo>
                  <a:pt x="323123" y="82103"/>
                </a:lnTo>
                <a:lnTo>
                  <a:pt x="333855" y="82103"/>
                </a:lnTo>
                <a:lnTo>
                  <a:pt x="350431" y="65522"/>
                </a:lnTo>
                <a:lnTo>
                  <a:pt x="345065" y="60154"/>
                </a:lnTo>
                <a:close/>
              </a:path>
              <a:path w="378132" h="384652">
                <a:moveTo>
                  <a:pt x="376000" y="75784"/>
                </a:moveTo>
                <a:lnTo>
                  <a:pt x="368108" y="75784"/>
                </a:lnTo>
                <a:lnTo>
                  <a:pt x="372054" y="79731"/>
                </a:lnTo>
                <a:lnTo>
                  <a:pt x="376000" y="75784"/>
                </a:lnTo>
                <a:close/>
              </a:path>
              <a:path w="378132" h="384652">
                <a:moveTo>
                  <a:pt x="306870" y="24473"/>
                </a:moveTo>
                <a:lnTo>
                  <a:pt x="259829" y="71530"/>
                </a:lnTo>
                <a:lnTo>
                  <a:pt x="265195" y="76897"/>
                </a:lnTo>
                <a:lnTo>
                  <a:pt x="285715" y="56369"/>
                </a:lnTo>
                <a:lnTo>
                  <a:pt x="297397" y="56369"/>
                </a:lnTo>
                <a:lnTo>
                  <a:pt x="291556" y="50527"/>
                </a:lnTo>
                <a:lnTo>
                  <a:pt x="312235" y="29841"/>
                </a:lnTo>
                <a:lnTo>
                  <a:pt x="306870" y="24473"/>
                </a:lnTo>
                <a:close/>
              </a:path>
              <a:path w="378132" h="384652">
                <a:moveTo>
                  <a:pt x="317757" y="59683"/>
                </a:moveTo>
                <a:lnTo>
                  <a:pt x="316652" y="67420"/>
                </a:lnTo>
                <a:lnTo>
                  <a:pt x="321282" y="67525"/>
                </a:lnTo>
                <a:lnTo>
                  <a:pt x="326570" y="68024"/>
                </a:lnTo>
                <a:lnTo>
                  <a:pt x="332515" y="68918"/>
                </a:lnTo>
                <a:lnTo>
                  <a:pt x="333621" y="60708"/>
                </a:lnTo>
                <a:lnTo>
                  <a:pt x="328938" y="60129"/>
                </a:lnTo>
                <a:lnTo>
                  <a:pt x="323650" y="59787"/>
                </a:lnTo>
                <a:lnTo>
                  <a:pt x="317757" y="59683"/>
                </a:lnTo>
                <a:close/>
              </a:path>
              <a:path w="378132" h="384652">
                <a:moveTo>
                  <a:pt x="321232" y="41998"/>
                </a:moveTo>
                <a:lnTo>
                  <a:pt x="302131" y="61105"/>
                </a:lnTo>
                <a:lnTo>
                  <a:pt x="312863" y="61105"/>
                </a:lnTo>
                <a:lnTo>
                  <a:pt x="326598" y="47366"/>
                </a:lnTo>
                <a:lnTo>
                  <a:pt x="321232" y="41998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 txBox="1"/>
          <p:nvPr/>
        </p:nvSpPr>
        <p:spPr>
          <a:xfrm>
            <a:off x="2371214" y="8027554"/>
            <a:ext cx="3746500" cy="210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b="1" spc="-25">
                <a:solidFill>
                  <a:srgbClr val="595959"/>
                </a:solidFill>
                <a:latin typeface="Arial"/>
                <a:cs typeface="Arial"/>
              </a:rPr>
              <a:t>2021年糖尿病患病人数排名前十的国家〔百万人〕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9" y="548837"/>
            <a:ext cx="5003800" cy="34886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1.1 人口环境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II型糖尿病患者占主体，人数爆发式增长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II型糖尿病患者占主体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糖尿病〔diabetes  mellitus〕是因体内胰岛素分泌缺乏，以及靶组 织细胞对胰岛素敏感性降低而引起的代谢紊乱。根据体内胰岛素的 缺失、及受损情况将糖尿病分为：I  型糖尿病、II  型糖尿病、妊娠期 糖尿病及其他类型糖尿病。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我国糖尿病控制状况不容乐观，5年糖尿病患者人增长近20%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我国糖尿病呈爆发式增长，主要由于潜在糖尿病患者体量大、新增 糖尿病患者的增长，及糖尿病患者的生存期延长。</a:t>
            </a:r>
          </a:p>
        </p:txBody>
      </p:sp>
      <p:sp>
        <p:nvSpPr>
          <p:cNvPr id="7" name="object 7"/>
          <p:cNvSpPr/>
          <p:nvPr/>
        </p:nvSpPr>
        <p:spPr>
          <a:xfrm>
            <a:off x="867267" y="4201500"/>
            <a:ext cx="821201" cy="352064"/>
          </a:xfrm>
          <a:custGeom>
            <a:rect l="l" t="t" r="r" b="b"/>
            <a:pathLst>
              <a:path w="821201" h="352064">
                <a:moveTo>
                  <a:pt x="0" y="0"/>
                </a:moveTo>
                <a:lnTo>
                  <a:pt x="821201" y="0"/>
                </a:lnTo>
                <a:lnTo>
                  <a:pt x="821201" y="352064"/>
                </a:lnTo>
                <a:lnTo>
                  <a:pt x="0" y="352064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688468" y="4201500"/>
            <a:ext cx="346727" cy="352064"/>
          </a:xfrm>
          <a:custGeom>
            <a:rect l="l" t="t" r="r" b="b"/>
            <a:pathLst>
              <a:path w="346727" h="352064">
                <a:moveTo>
                  <a:pt x="0" y="0"/>
                </a:moveTo>
                <a:lnTo>
                  <a:pt x="346727" y="0"/>
                </a:lnTo>
                <a:lnTo>
                  <a:pt x="346727" y="352064"/>
                </a:lnTo>
                <a:lnTo>
                  <a:pt x="0" y="352064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035196" y="4201500"/>
            <a:ext cx="4865131" cy="352064"/>
          </a:xfrm>
          <a:custGeom>
            <a:rect l="l" t="t" r="r" b="b"/>
            <a:pathLst>
              <a:path w="4865131" h="352064">
                <a:moveTo>
                  <a:pt x="0" y="0"/>
                </a:moveTo>
                <a:lnTo>
                  <a:pt x="4865131" y="0"/>
                </a:lnTo>
                <a:lnTo>
                  <a:pt x="4865131" y="352064"/>
                </a:lnTo>
                <a:lnTo>
                  <a:pt x="0" y="352064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67267" y="5084779"/>
            <a:ext cx="821201" cy="546718"/>
          </a:xfrm>
          <a:custGeom>
            <a:rect l="l" t="t" r="r" b="b"/>
            <a:pathLst>
              <a:path w="821201" h="546718">
                <a:moveTo>
                  <a:pt x="0" y="0"/>
                </a:moveTo>
                <a:lnTo>
                  <a:pt x="821201" y="0"/>
                </a:lnTo>
                <a:lnTo>
                  <a:pt x="821201" y="546718"/>
                </a:lnTo>
                <a:lnTo>
                  <a:pt x="0" y="54671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688468" y="5084779"/>
            <a:ext cx="346727" cy="546718"/>
          </a:xfrm>
          <a:custGeom>
            <a:rect l="l" t="t" r="r" b="b"/>
            <a:pathLst>
              <a:path w="346727" h="546718">
                <a:moveTo>
                  <a:pt x="0" y="0"/>
                </a:moveTo>
                <a:lnTo>
                  <a:pt x="346727" y="0"/>
                </a:lnTo>
                <a:lnTo>
                  <a:pt x="346727" y="546718"/>
                </a:lnTo>
                <a:lnTo>
                  <a:pt x="0" y="54671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035196" y="5084779"/>
            <a:ext cx="4865131" cy="546718"/>
          </a:xfrm>
          <a:custGeom>
            <a:rect l="l" t="t" r="r" b="b"/>
            <a:pathLst>
              <a:path w="4865131" h="546718">
                <a:moveTo>
                  <a:pt x="0" y="0"/>
                </a:moveTo>
                <a:lnTo>
                  <a:pt x="4865131" y="0"/>
                </a:lnTo>
                <a:lnTo>
                  <a:pt x="4865131" y="546718"/>
                </a:lnTo>
                <a:lnTo>
                  <a:pt x="0" y="54671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67267" y="6010059"/>
            <a:ext cx="821201" cy="374140"/>
          </a:xfrm>
          <a:custGeom>
            <a:rect l="l" t="t" r="r" b="b"/>
            <a:pathLst>
              <a:path w="821201" h="374140">
                <a:moveTo>
                  <a:pt x="0" y="0"/>
                </a:moveTo>
                <a:lnTo>
                  <a:pt x="821201" y="0"/>
                </a:lnTo>
                <a:lnTo>
                  <a:pt x="821201" y="374140"/>
                </a:lnTo>
                <a:lnTo>
                  <a:pt x="0" y="37414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688468" y="6010059"/>
            <a:ext cx="346727" cy="374140"/>
          </a:xfrm>
          <a:custGeom>
            <a:rect l="l" t="t" r="r" b="b"/>
            <a:pathLst>
              <a:path w="346727" h="374140">
                <a:moveTo>
                  <a:pt x="0" y="0"/>
                </a:moveTo>
                <a:lnTo>
                  <a:pt x="346727" y="0"/>
                </a:lnTo>
                <a:lnTo>
                  <a:pt x="346727" y="374140"/>
                </a:lnTo>
                <a:lnTo>
                  <a:pt x="0" y="37414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035196" y="6010059"/>
            <a:ext cx="4865131" cy="374140"/>
          </a:xfrm>
          <a:custGeom>
            <a:rect l="l" t="t" r="r" b="b"/>
            <a:pathLst>
              <a:path w="4865131" h="374140">
                <a:moveTo>
                  <a:pt x="0" y="0"/>
                </a:moveTo>
                <a:lnTo>
                  <a:pt x="4865131" y="0"/>
                </a:lnTo>
                <a:lnTo>
                  <a:pt x="4865131" y="374140"/>
                </a:lnTo>
                <a:lnTo>
                  <a:pt x="0" y="37414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883173" y="4293870"/>
            <a:ext cx="1138555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b="1" spc="-15">
                <a:solidFill>
                  <a:srgbClr val="FFFFFF"/>
                </a:solidFill>
                <a:latin typeface="Microsoft YaHei UI"/>
                <a:cs typeface="Microsoft YaHei UI"/>
              </a:rPr>
              <a:t>糖尿病分类</a:t>
            </a:r>
            <a:r>
              <a:rPr sz="1200" b="1" spc="5">
                <a:solidFill>
                  <a:srgbClr val="FFFFFF"/>
                </a:solidFill>
                <a:latin typeface="Microsoft YaHei UI"/>
                <a:cs typeface="Microsoft YaHei UI"/>
              </a:rPr>
              <a:t> </a:t>
            </a:r>
            <a:r>
              <a:rPr sz="1200" b="1" spc="-15">
                <a:solidFill>
                  <a:srgbClr val="FFFFFF"/>
                </a:solidFill>
                <a:latin typeface="Microsoft YaHei UI"/>
                <a:cs typeface="Microsoft YaHei UI"/>
              </a:rPr>
              <a:t>占比</a:t>
            </a:r>
            <a:endParaRPr sz="1200">
              <a:latin typeface="Microsoft YaHei UI"/>
              <a:cs typeface="Microsoft YaHei U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133994" y="4293870"/>
            <a:ext cx="635000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b="1" spc="-15">
                <a:solidFill>
                  <a:srgbClr val="FFFFFF"/>
                </a:solidFill>
                <a:latin typeface="Microsoft YaHei UI"/>
                <a:cs typeface="Microsoft YaHei UI"/>
              </a:rPr>
              <a:t>病情概况</a:t>
            </a:r>
            <a:endParaRPr sz="1200">
              <a:latin typeface="Microsoft YaHei UI"/>
              <a:cs typeface="Microsoft YaHei U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33973" y="4778124"/>
            <a:ext cx="1045844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tabLst>
                <a:tab pos="807720"/>
              </a:tabLst>
            </a:pPr>
            <a:r>
              <a:rPr sz="1200" spc="40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型糖尿病	5%</a:t>
            </a:r>
            <a:endParaRPr sz="1200">
              <a:latin typeface="Microsoft YaHei UI"/>
              <a:cs typeface="Microsoft YaHei U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025269" y="4562050"/>
            <a:ext cx="4826000" cy="546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45900"/>
              </a:lnSpc>
            </a:pP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胰岛</a:t>
            </a:r>
            <a:r>
              <a:rPr sz="1200" spc="-35">
                <a:solidFill>
                  <a:srgbClr val="595959"/>
                </a:solidFill>
                <a:latin typeface="Microsoft YaHei UI"/>
                <a:cs typeface="Microsoft YaHei UI"/>
              </a:rPr>
              <a:t>β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细胞数量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减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少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和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消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失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导</a:t>
            </a:r>
            <a:r>
              <a:rPr sz="1200" spc="-120">
                <a:solidFill>
                  <a:srgbClr val="595959"/>
                </a:solidFill>
                <a:latin typeface="Microsoft YaHei UI"/>
                <a:cs typeface="Microsoft YaHei UI"/>
              </a:rPr>
              <a:t>致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胰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岛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素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分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泌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缺</a:t>
            </a:r>
            <a:r>
              <a:rPr sz="1200" spc="-20">
                <a:solidFill>
                  <a:srgbClr val="595959"/>
                </a:solidFill>
                <a:latin typeface="Microsoft YaHei UI"/>
                <a:cs typeface="Microsoft YaHei UI"/>
              </a:rPr>
              <a:t>乏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受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遗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传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因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素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影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响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多</a:t>
            </a:r>
            <a:r>
              <a:rPr sz="1200" spc="-120">
                <a:solidFill>
                  <a:srgbClr val="595959"/>
                </a:solidFill>
                <a:latin typeface="Microsoft YaHei UI"/>
                <a:cs typeface="Microsoft YaHei UI"/>
              </a:rPr>
              <a:t>发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于 儿童及青少年。</a:t>
            </a:r>
            <a:endParaRPr sz="1200">
              <a:latin typeface="Microsoft YaHei UI"/>
              <a:cs typeface="Microsoft YaHei U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08573" y="5317178"/>
            <a:ext cx="1121410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spc="40">
                <a:solidFill>
                  <a:srgbClr val="595959"/>
                </a:solidFill>
                <a:latin typeface="Microsoft YaHei UI"/>
                <a:cs typeface="Microsoft YaHei UI"/>
              </a:rPr>
              <a:t>II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型糖尿病 </a:t>
            </a:r>
            <a:r>
              <a:rPr sz="1200" spc="-150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90%</a:t>
            </a:r>
            <a:endParaRPr sz="1200">
              <a:latin typeface="Microsoft YaHei UI"/>
              <a:cs typeface="Microsoft YaHei U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025269" y="5101104"/>
            <a:ext cx="4826635" cy="546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45900"/>
              </a:lnSpc>
            </a:pP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胰岛</a:t>
            </a:r>
            <a:r>
              <a:rPr sz="1200" spc="-35">
                <a:solidFill>
                  <a:srgbClr val="595959"/>
                </a:solidFill>
                <a:latin typeface="Microsoft YaHei UI"/>
                <a:cs typeface="Microsoft YaHei UI"/>
              </a:rPr>
              <a:t>β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细胞功能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缺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陷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导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致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胰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岛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素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分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泌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相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对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减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少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或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胰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岛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素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抵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抗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导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致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胰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岛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素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对 体内葡萄糖代谢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能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力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下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降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多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发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于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肥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胖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中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老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1200" spc="-114">
                <a:solidFill>
                  <a:srgbClr val="595959"/>
                </a:solidFill>
                <a:latin typeface="Microsoft YaHei UI"/>
                <a:cs typeface="Microsoft YaHei UI"/>
              </a:rPr>
              <a:t>群</a:t>
            </a: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体。</a:t>
            </a:r>
            <a:endParaRPr sz="1200">
              <a:latin typeface="Microsoft YaHei UI"/>
              <a:cs typeface="Microsoft YaHei U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2457518" y="7816589"/>
            <a:ext cx="215906" cy="1740159"/>
          </a:xfrm>
          <a:custGeom>
            <a:rect l="l" t="t" r="r" b="b"/>
            <a:pathLst>
              <a:path w="215906" h="1740159">
                <a:moveTo>
                  <a:pt x="215906" y="0"/>
                </a:moveTo>
                <a:lnTo>
                  <a:pt x="0" y="0"/>
                </a:lnTo>
                <a:lnTo>
                  <a:pt x="0" y="1740159"/>
                </a:lnTo>
                <a:lnTo>
                  <a:pt x="215906" y="1740159"/>
                </a:lnTo>
                <a:lnTo>
                  <a:pt x="21590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130638" y="7854688"/>
            <a:ext cx="215906" cy="1702060"/>
          </a:xfrm>
          <a:custGeom>
            <a:rect l="l" t="t" r="r" b="b"/>
            <a:pathLst>
              <a:path w="215906" h="1702059">
                <a:moveTo>
                  <a:pt x="215906" y="0"/>
                </a:moveTo>
                <a:lnTo>
                  <a:pt x="0" y="0"/>
                </a:lnTo>
                <a:lnTo>
                  <a:pt x="0" y="1702060"/>
                </a:lnTo>
                <a:lnTo>
                  <a:pt x="215906" y="1702060"/>
                </a:lnTo>
                <a:lnTo>
                  <a:pt x="21590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803758" y="7803891"/>
            <a:ext cx="215907" cy="1752858"/>
          </a:xfrm>
          <a:custGeom>
            <a:rect l="l" t="t" r="r" b="b"/>
            <a:pathLst>
              <a:path w="215907" h="1752858">
                <a:moveTo>
                  <a:pt x="215907" y="0"/>
                </a:moveTo>
                <a:lnTo>
                  <a:pt x="0" y="0"/>
                </a:lnTo>
                <a:lnTo>
                  <a:pt x="0" y="1752858"/>
                </a:lnTo>
                <a:lnTo>
                  <a:pt x="215907" y="1752858"/>
                </a:lnTo>
                <a:lnTo>
                  <a:pt x="215907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476878" y="7689594"/>
            <a:ext cx="215906" cy="1867154"/>
          </a:xfrm>
          <a:custGeom>
            <a:rect l="l" t="t" r="r" b="b"/>
            <a:pathLst>
              <a:path w="215906" h="1867154">
                <a:moveTo>
                  <a:pt x="215906" y="0"/>
                </a:moveTo>
                <a:lnTo>
                  <a:pt x="0" y="0"/>
                </a:lnTo>
                <a:lnTo>
                  <a:pt x="0" y="1867154"/>
                </a:lnTo>
                <a:lnTo>
                  <a:pt x="215906" y="1867154"/>
                </a:lnTo>
                <a:lnTo>
                  <a:pt x="21590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149998" y="7727693"/>
            <a:ext cx="215906" cy="1829055"/>
          </a:xfrm>
          <a:custGeom>
            <a:rect l="l" t="t" r="r" b="b"/>
            <a:pathLst>
              <a:path w="215906" h="1829055">
                <a:moveTo>
                  <a:pt x="215906" y="0"/>
                </a:moveTo>
                <a:lnTo>
                  <a:pt x="0" y="0"/>
                </a:lnTo>
                <a:lnTo>
                  <a:pt x="0" y="1829055"/>
                </a:lnTo>
                <a:lnTo>
                  <a:pt x="215906" y="1829055"/>
                </a:lnTo>
                <a:lnTo>
                  <a:pt x="21590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823118" y="7473702"/>
            <a:ext cx="215906" cy="2083047"/>
          </a:xfrm>
          <a:custGeom>
            <a:rect l="l" t="t" r="r" b="b"/>
            <a:pathLst>
              <a:path w="215906" h="2083047">
                <a:moveTo>
                  <a:pt x="215906" y="0"/>
                </a:moveTo>
                <a:lnTo>
                  <a:pt x="0" y="0"/>
                </a:lnTo>
                <a:lnTo>
                  <a:pt x="0" y="2083047"/>
                </a:lnTo>
                <a:lnTo>
                  <a:pt x="215906" y="2083047"/>
                </a:lnTo>
                <a:lnTo>
                  <a:pt x="21590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2457518" y="7816590"/>
            <a:ext cx="215906" cy="1740159"/>
          </a:xfrm>
          <a:custGeom>
            <a:rect l="l" t="t" r="r" b="b"/>
            <a:pathLst>
              <a:path w="215906" h="1740159">
                <a:moveTo>
                  <a:pt x="0" y="0"/>
                </a:moveTo>
                <a:lnTo>
                  <a:pt x="215906" y="0"/>
                </a:lnTo>
                <a:lnTo>
                  <a:pt x="215906" y="1740159"/>
                </a:lnTo>
                <a:lnTo>
                  <a:pt x="0" y="1740159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130638" y="7854688"/>
            <a:ext cx="215906" cy="1702060"/>
          </a:xfrm>
          <a:custGeom>
            <a:rect l="l" t="t" r="r" b="b"/>
            <a:pathLst>
              <a:path w="215906" h="1702059">
                <a:moveTo>
                  <a:pt x="0" y="0"/>
                </a:moveTo>
                <a:lnTo>
                  <a:pt x="215906" y="0"/>
                </a:lnTo>
                <a:lnTo>
                  <a:pt x="215906" y="1702060"/>
                </a:lnTo>
                <a:lnTo>
                  <a:pt x="0" y="170206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803758" y="7803890"/>
            <a:ext cx="215906" cy="1752858"/>
          </a:xfrm>
          <a:custGeom>
            <a:rect l="l" t="t" r="r" b="b"/>
            <a:pathLst>
              <a:path w="215906" h="1752858">
                <a:moveTo>
                  <a:pt x="0" y="0"/>
                </a:moveTo>
                <a:lnTo>
                  <a:pt x="215906" y="0"/>
                </a:lnTo>
                <a:lnTo>
                  <a:pt x="215906" y="1752858"/>
                </a:lnTo>
                <a:lnTo>
                  <a:pt x="0" y="1752858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476878" y="7689594"/>
            <a:ext cx="215906" cy="1867154"/>
          </a:xfrm>
          <a:custGeom>
            <a:rect l="l" t="t" r="r" b="b"/>
            <a:pathLst>
              <a:path w="215906" h="1867154">
                <a:moveTo>
                  <a:pt x="0" y="0"/>
                </a:moveTo>
                <a:lnTo>
                  <a:pt x="215906" y="0"/>
                </a:lnTo>
                <a:lnTo>
                  <a:pt x="215906" y="1867154"/>
                </a:lnTo>
                <a:lnTo>
                  <a:pt x="0" y="1867154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149998" y="7727693"/>
            <a:ext cx="215906" cy="1829056"/>
          </a:xfrm>
          <a:custGeom>
            <a:rect l="l" t="t" r="r" b="b"/>
            <a:pathLst>
              <a:path w="215906" h="1829056">
                <a:moveTo>
                  <a:pt x="0" y="0"/>
                </a:moveTo>
                <a:lnTo>
                  <a:pt x="215906" y="0"/>
                </a:lnTo>
                <a:lnTo>
                  <a:pt x="215906" y="1829056"/>
                </a:lnTo>
                <a:lnTo>
                  <a:pt x="0" y="1829056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5823118" y="7473701"/>
            <a:ext cx="215906" cy="2083047"/>
          </a:xfrm>
          <a:custGeom>
            <a:rect l="l" t="t" r="r" b="b"/>
            <a:pathLst>
              <a:path w="215906" h="2083047">
                <a:moveTo>
                  <a:pt x="0" y="0"/>
                </a:moveTo>
                <a:lnTo>
                  <a:pt x="215906" y="0"/>
                </a:lnTo>
                <a:lnTo>
                  <a:pt x="215906" y="2083047"/>
                </a:lnTo>
                <a:lnTo>
                  <a:pt x="0" y="2083047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 flipH="1">
            <a:off x="2228850" y="7283450"/>
            <a:ext cx="0" cy="2273299"/>
          </a:xfrm>
          <a:custGeom>
            <a:rect l="l" t="t" r="r" b="b"/>
            <a:pathLst>
              <a:path h="2273299">
                <a:moveTo>
                  <a:pt x="0" y="2273299"/>
                </a:moveTo>
                <a:lnTo>
                  <a:pt x="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228850" y="9556749"/>
            <a:ext cx="4038599" cy="0"/>
          </a:xfrm>
          <a:custGeom>
            <a:rect l="l" t="t" r="r" b="b"/>
            <a:pathLst>
              <a:path w="4038598">
                <a:moveTo>
                  <a:pt x="0" y="0"/>
                </a:moveTo>
                <a:lnTo>
                  <a:pt x="4038599" y="0"/>
                </a:lnTo>
              </a:path>
            </a:pathLst>
          </a:custGeom>
          <a:ln w="12702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2428808" y="7582980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9200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102115" y="7620900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9000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775421" y="7575396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9240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448728" y="7461637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9840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122035" y="7501642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9629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757242" y="7248335"/>
            <a:ext cx="3435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10965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834235" y="7972240"/>
            <a:ext cx="291465" cy="1666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8000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900"/>
              </a:lnSpc>
              <a:spcBef>
                <a:spcPts val="5"/>
              </a:spcBef>
            </a:pPr>
            <a:endParaRPr sz="90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6000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900"/>
              </a:lnSpc>
              <a:spcBef>
                <a:spcPts val="5"/>
              </a:spcBef>
            </a:pPr>
            <a:endParaRPr sz="90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4000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900"/>
              </a:lnSpc>
              <a:spcBef>
                <a:spcPts val="5"/>
              </a:spcBef>
            </a:pPr>
            <a:endParaRPr sz="900"/>
          </a:p>
          <a:p>
            <a:pPr>
              <a:lnSpc>
                <a:spcPts val="1000"/>
              </a:lnSpc>
            </a:pPr>
            <a:endParaRPr sz="1000"/>
          </a:p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2000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900"/>
              </a:lnSpc>
              <a:spcBef>
                <a:spcPts val="5"/>
              </a:spcBef>
            </a:pPr>
            <a:endParaRPr sz="900"/>
          </a:p>
          <a:p>
            <a:pPr>
              <a:lnSpc>
                <a:spcPts val="1000"/>
              </a:lnSpc>
            </a:pPr>
            <a:endParaRPr sz="1000"/>
          </a:p>
          <a:p>
            <a:pPr marR="12700" algn="r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76547" y="7593038"/>
            <a:ext cx="3435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10000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371253" y="9661183"/>
            <a:ext cx="3937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2021年</a:t>
            </a:r>
          </a:p>
        </p:txBody>
      </p:sp>
      <p:sp>
        <p:nvSpPr>
          <p:cNvPr id="45" name="object 45"/>
          <p:cNvSpPr txBox="1"/>
          <p:nvPr/>
        </p:nvSpPr>
        <p:spPr>
          <a:xfrm>
            <a:off x="3044560" y="9661183"/>
            <a:ext cx="3937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2021年</a:t>
            </a:r>
          </a:p>
        </p:txBody>
      </p:sp>
      <p:sp>
        <p:nvSpPr>
          <p:cNvPr id="46" name="object 46"/>
          <p:cNvSpPr txBox="1"/>
          <p:nvPr/>
        </p:nvSpPr>
        <p:spPr>
          <a:xfrm>
            <a:off x="3717868" y="9661183"/>
            <a:ext cx="3937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2021年</a:t>
            </a:r>
          </a:p>
        </p:txBody>
      </p:sp>
      <p:sp>
        <p:nvSpPr>
          <p:cNvPr id="47" name="object 47"/>
          <p:cNvSpPr txBox="1"/>
          <p:nvPr/>
        </p:nvSpPr>
        <p:spPr>
          <a:xfrm>
            <a:off x="4391173" y="9661183"/>
            <a:ext cx="3937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2021年</a:t>
            </a:r>
          </a:p>
        </p:txBody>
      </p:sp>
      <p:sp>
        <p:nvSpPr>
          <p:cNvPr id="48" name="object 48"/>
          <p:cNvSpPr txBox="1"/>
          <p:nvPr/>
        </p:nvSpPr>
        <p:spPr>
          <a:xfrm>
            <a:off x="5064480" y="9661183"/>
            <a:ext cx="3937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2021年</a:t>
            </a:r>
          </a:p>
        </p:txBody>
      </p:sp>
      <p:sp>
        <p:nvSpPr>
          <p:cNvPr id="49" name="object 49"/>
          <p:cNvSpPr txBox="1"/>
          <p:nvPr/>
        </p:nvSpPr>
        <p:spPr>
          <a:xfrm>
            <a:off x="5721460" y="9661183"/>
            <a:ext cx="3937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2021年</a:t>
            </a:r>
          </a:p>
        </p:txBody>
      </p:sp>
      <p:sp>
        <p:nvSpPr>
          <p:cNvPr id="50" name="object 50"/>
          <p:cNvSpPr txBox="1"/>
          <p:nvPr/>
        </p:nvSpPr>
        <p:spPr>
          <a:xfrm>
            <a:off x="1569935" y="7787526"/>
            <a:ext cx="165100" cy="1283335"/>
          </a:xfrm>
          <a:prstGeom prst="rect">
            <a:avLst/>
          </a:prstGeom>
        </p:spPr>
        <p:txBody>
          <a:bodyPr vert="vert270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>
                <a:solidFill>
                  <a:srgbClr val="595959"/>
                </a:solidFill>
                <a:latin typeface="Microsoft YaHei UI"/>
                <a:cs typeface="Microsoft YaHei UI"/>
              </a:rPr>
              <a:t>糖尿病患者人数〔万〕</a:t>
            </a:r>
          </a:p>
        </p:txBody>
      </p:sp>
      <p:sp>
        <p:nvSpPr>
          <p:cNvPr id="51" name="object 51"/>
          <p:cNvSpPr/>
          <p:nvPr/>
        </p:nvSpPr>
        <p:spPr>
          <a:xfrm>
            <a:off x="3606498" y="7117395"/>
            <a:ext cx="1334565" cy="526290"/>
          </a:xfrm>
          <a:custGeom>
            <a:rect l="l" t="t" r="r" b="b"/>
            <a:pathLst>
              <a:path w="1334565" h="526290">
                <a:moveTo>
                  <a:pt x="1207505" y="0"/>
                </a:moveTo>
                <a:lnTo>
                  <a:pt x="1220806" y="35708"/>
                </a:lnTo>
                <a:lnTo>
                  <a:pt x="0" y="490580"/>
                </a:lnTo>
                <a:lnTo>
                  <a:pt x="13301" y="526290"/>
                </a:lnTo>
                <a:lnTo>
                  <a:pt x="1234107" y="71417"/>
                </a:lnTo>
                <a:lnTo>
                  <a:pt x="1280705" y="71417"/>
                </a:lnTo>
                <a:lnTo>
                  <a:pt x="1334565" y="13653"/>
                </a:lnTo>
                <a:lnTo>
                  <a:pt x="1207505" y="0"/>
                </a:lnTo>
                <a:close/>
              </a:path>
              <a:path w="1334565" h="526290">
                <a:moveTo>
                  <a:pt x="1280705" y="71417"/>
                </a:moveTo>
                <a:lnTo>
                  <a:pt x="1234107" y="71417"/>
                </a:lnTo>
                <a:lnTo>
                  <a:pt x="1247407" y="107127"/>
                </a:lnTo>
                <a:lnTo>
                  <a:pt x="1280705" y="71417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883173" y="5779894"/>
            <a:ext cx="6006465" cy="14681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妊娠糖尿病  4%  妊娠期间激素分泌过多或营养不良，引起胰岛素抵抗，一般妊娠结束后治愈</a:t>
            </a:r>
          </a:p>
          <a:p>
            <a:pPr marL="12700">
              <a:lnSpc>
                <a:spcPct val="100000"/>
              </a:lnSpc>
            </a:pPr>
            <a:endParaRPr sz="1200" spc="-1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200" spc="-1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其他糖尿病  1%  胰岛β细胞遗传缺陷、胰腺疾病、内分泌疾病或其他疾病引起糖尿病。</a:t>
            </a:r>
          </a:p>
          <a:p>
            <a:pPr marL="12700">
              <a:lnSpc>
                <a:spcPct val="100000"/>
              </a:lnSpc>
            </a:pPr>
            <a:endParaRPr sz="1200" spc="-1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来源：中国2型糖尿病防治指南〔2021年版〕, 36氪研究院</a:t>
            </a:r>
          </a:p>
          <a:p>
            <a:pPr marL="12700">
              <a:lnSpc>
                <a:spcPct val="100000"/>
              </a:lnSpc>
            </a:pPr>
            <a:endParaRPr sz="1200" spc="-1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2021-2021年我国患糖尿病患者人数</a:t>
            </a:r>
          </a:p>
          <a:p>
            <a:pPr marL="12700">
              <a:lnSpc>
                <a:spcPct val="100000"/>
              </a:lnSpc>
            </a:pPr>
            <a:endParaRPr sz="1200" spc="-1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5年增长19%</a:t>
            </a:r>
          </a:p>
        </p:txBody>
      </p:sp>
      <p:sp>
        <p:nvSpPr>
          <p:cNvPr id="53" name="object 53"/>
          <p:cNvSpPr txBox="1"/>
          <p:nvPr/>
        </p:nvSpPr>
        <p:spPr>
          <a:xfrm>
            <a:off x="1776547" y="7213837"/>
            <a:ext cx="3435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12000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1451350" y="9892905"/>
            <a:ext cx="2933065" cy="44894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12700" algn="r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年份</a:t>
            </a:r>
            <a:endParaRPr sz="1000">
              <a:latin typeface="Microsoft YaHei UI"/>
              <a:cs typeface="Microsoft YaHei UI"/>
            </a:endParaRPr>
          </a:p>
          <a:p>
            <a:pPr marL="12700" marR="1154430">
              <a:lnSpc>
                <a:spcPct val="101899"/>
              </a:lnSpc>
              <a:spcBef>
                <a:spcPts val="35"/>
              </a:spcBef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</a:t>
            </a:r>
            <a:r>
              <a:rPr sz="900" spc="30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900" spc="0">
                <a:solidFill>
                  <a:srgbClr val="595959"/>
                </a:solidFill>
                <a:latin typeface="Microsoft YaHei UI"/>
                <a:cs typeface="Microsoft YaHei UI"/>
              </a:rPr>
              <a:t>D</a:t>
            </a:r>
            <a:r>
              <a:rPr sz="900" spc="15">
                <a:solidFill>
                  <a:srgbClr val="595959"/>
                </a:solidFill>
                <a:latin typeface="Microsoft YaHei UI"/>
                <a:cs typeface="Microsoft YaHei UI"/>
              </a:rPr>
              <a:t>F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36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氪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研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究院 注释：糖尿病人数选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取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</a:t>
            </a:r>
            <a:r>
              <a:rPr sz="900" spc="5">
                <a:solidFill>
                  <a:srgbClr val="595959"/>
                </a:solidFill>
                <a:latin typeface="Microsoft YaHei UI"/>
                <a:cs typeface="Microsoft YaHei UI"/>
              </a:rPr>
              <a:t>-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79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岁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成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人</a:t>
            </a:r>
            <a:endParaRPr sz="9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9" y="548837"/>
            <a:ext cx="5067300" cy="27895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1.1 人口环境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我国糖尿病治疗率较低，城市高于农村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我国糖尿病患者发病率呈显著上升趋势，由于患者年龄、并发症 等原因，我国糖尿病死亡人群主要集中在70岁以上的年龄阶段。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我国糖尿病治疗率较低，据IDF统计，2021年我国未诊断糖尿病 患者5127万人。53%的患者未得到诊断。城市糖尿病患病率、治 疗率、死亡率均高于农村。主要由于城市人口老龄化程度、自我 健康保护意识、医疗条件均高于农村。</a:t>
            </a:r>
          </a:p>
        </p:txBody>
      </p:sp>
      <p:sp>
        <p:nvSpPr>
          <p:cNvPr id="7" name="object 7"/>
          <p:cNvSpPr/>
          <p:nvPr/>
        </p:nvSpPr>
        <p:spPr>
          <a:xfrm>
            <a:off x="2432118" y="5429070"/>
            <a:ext cx="317508" cy="470079"/>
          </a:xfrm>
          <a:custGeom>
            <a:rect l="l" t="t" r="r" b="b"/>
            <a:pathLst>
              <a:path w="317508" h="470078">
                <a:moveTo>
                  <a:pt x="317508" y="0"/>
                </a:moveTo>
                <a:lnTo>
                  <a:pt x="0" y="0"/>
                </a:lnTo>
                <a:lnTo>
                  <a:pt x="0" y="470079"/>
                </a:lnTo>
                <a:lnTo>
                  <a:pt x="317508" y="470079"/>
                </a:lnTo>
                <a:lnTo>
                  <a:pt x="31750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829159" y="5111582"/>
            <a:ext cx="304808" cy="787567"/>
          </a:xfrm>
          <a:custGeom>
            <a:rect l="l" t="t" r="r" b="b"/>
            <a:pathLst>
              <a:path w="304808" h="787567">
                <a:moveTo>
                  <a:pt x="304808" y="0"/>
                </a:moveTo>
                <a:lnTo>
                  <a:pt x="0" y="0"/>
                </a:lnTo>
                <a:lnTo>
                  <a:pt x="0" y="787567"/>
                </a:lnTo>
                <a:lnTo>
                  <a:pt x="304808" y="787567"/>
                </a:lnTo>
                <a:lnTo>
                  <a:pt x="30480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213499" y="4502002"/>
            <a:ext cx="304810" cy="1397147"/>
          </a:xfrm>
          <a:custGeom>
            <a:rect l="l" t="t" r="r" b="b"/>
            <a:pathLst>
              <a:path w="304810" h="1397147">
                <a:moveTo>
                  <a:pt x="304810" y="0"/>
                </a:moveTo>
                <a:lnTo>
                  <a:pt x="0" y="0"/>
                </a:lnTo>
                <a:lnTo>
                  <a:pt x="0" y="1397147"/>
                </a:lnTo>
                <a:lnTo>
                  <a:pt x="304810" y="1397147"/>
                </a:lnTo>
                <a:lnTo>
                  <a:pt x="30481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432118" y="5429071"/>
            <a:ext cx="317509" cy="470078"/>
          </a:xfrm>
          <a:custGeom>
            <a:rect l="l" t="t" r="r" b="b"/>
            <a:pathLst>
              <a:path w="317509" h="470078">
                <a:moveTo>
                  <a:pt x="0" y="0"/>
                </a:moveTo>
                <a:lnTo>
                  <a:pt x="317509" y="0"/>
                </a:lnTo>
                <a:lnTo>
                  <a:pt x="317509" y="470078"/>
                </a:lnTo>
                <a:lnTo>
                  <a:pt x="0" y="470078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829159" y="5111582"/>
            <a:ext cx="304809" cy="787567"/>
          </a:xfrm>
          <a:custGeom>
            <a:rect l="l" t="t" r="r" b="b"/>
            <a:pathLst>
              <a:path w="304809" h="787567">
                <a:moveTo>
                  <a:pt x="0" y="0"/>
                </a:moveTo>
                <a:lnTo>
                  <a:pt x="304809" y="0"/>
                </a:lnTo>
                <a:lnTo>
                  <a:pt x="304809" y="787567"/>
                </a:lnTo>
                <a:lnTo>
                  <a:pt x="0" y="787567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213500" y="4502003"/>
            <a:ext cx="304809" cy="1397146"/>
          </a:xfrm>
          <a:custGeom>
            <a:rect l="l" t="t" r="r" b="b"/>
            <a:pathLst>
              <a:path w="304809" h="1397146">
                <a:moveTo>
                  <a:pt x="0" y="0"/>
                </a:moveTo>
                <a:lnTo>
                  <a:pt x="304809" y="0"/>
                </a:lnTo>
                <a:lnTo>
                  <a:pt x="304809" y="1397146"/>
                </a:lnTo>
                <a:lnTo>
                  <a:pt x="0" y="1397146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749627" y="5873653"/>
            <a:ext cx="304808" cy="0"/>
          </a:xfrm>
          <a:custGeom>
            <a:rect l="l" t="t" r="r" b="b"/>
            <a:pathLst>
              <a:path w="304808">
                <a:moveTo>
                  <a:pt x="0" y="0"/>
                </a:moveTo>
                <a:lnTo>
                  <a:pt x="304808" y="0"/>
                </a:lnTo>
              </a:path>
            </a:pathLst>
          </a:custGeom>
          <a:ln w="52263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133968" y="5759259"/>
            <a:ext cx="304808" cy="139890"/>
          </a:xfrm>
          <a:custGeom>
            <a:rect l="l" t="t" r="r" b="b"/>
            <a:pathLst>
              <a:path w="304808" h="139890">
                <a:moveTo>
                  <a:pt x="304808" y="0"/>
                </a:moveTo>
                <a:lnTo>
                  <a:pt x="0" y="0"/>
                </a:lnTo>
                <a:lnTo>
                  <a:pt x="0" y="139890"/>
                </a:lnTo>
                <a:lnTo>
                  <a:pt x="304808" y="139890"/>
                </a:lnTo>
                <a:lnTo>
                  <a:pt x="304808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518310" y="5289375"/>
            <a:ext cx="304808" cy="609773"/>
          </a:xfrm>
          <a:custGeom>
            <a:rect l="l" t="t" r="r" b="b"/>
            <a:pathLst>
              <a:path w="304808" h="609773">
                <a:moveTo>
                  <a:pt x="304808" y="0"/>
                </a:moveTo>
                <a:lnTo>
                  <a:pt x="0" y="0"/>
                </a:lnTo>
                <a:lnTo>
                  <a:pt x="0" y="609773"/>
                </a:lnTo>
                <a:lnTo>
                  <a:pt x="304808" y="609773"/>
                </a:lnTo>
                <a:lnTo>
                  <a:pt x="304808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749628" y="5848156"/>
            <a:ext cx="304808" cy="50992"/>
          </a:xfrm>
          <a:custGeom>
            <a:rect l="l" t="t" r="r" b="b"/>
            <a:pathLst>
              <a:path w="304808" h="50992">
                <a:moveTo>
                  <a:pt x="0" y="0"/>
                </a:moveTo>
                <a:lnTo>
                  <a:pt x="304808" y="0"/>
                </a:lnTo>
                <a:lnTo>
                  <a:pt x="304808" y="50992"/>
                </a:lnTo>
                <a:lnTo>
                  <a:pt x="0" y="50992"/>
                </a:lnTo>
                <a:lnTo>
                  <a:pt x="0" y="0"/>
                </a:lnTo>
                <a:close/>
              </a:path>
            </a:pathLst>
          </a:custGeom>
          <a:ln w="12702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133968" y="5759260"/>
            <a:ext cx="304809" cy="139889"/>
          </a:xfrm>
          <a:custGeom>
            <a:rect l="l" t="t" r="r" b="b"/>
            <a:pathLst>
              <a:path w="304809" h="139889">
                <a:moveTo>
                  <a:pt x="0" y="0"/>
                </a:moveTo>
                <a:lnTo>
                  <a:pt x="304809" y="0"/>
                </a:lnTo>
                <a:lnTo>
                  <a:pt x="304809" y="139889"/>
                </a:lnTo>
                <a:lnTo>
                  <a:pt x="0" y="139889"/>
                </a:lnTo>
                <a:lnTo>
                  <a:pt x="0" y="0"/>
                </a:lnTo>
                <a:close/>
              </a:path>
            </a:pathLst>
          </a:custGeom>
          <a:ln w="12702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5518310" y="5289375"/>
            <a:ext cx="304809" cy="609773"/>
          </a:xfrm>
          <a:custGeom>
            <a:rect l="l" t="t" r="r" b="b"/>
            <a:pathLst>
              <a:path w="304809" h="609773">
                <a:moveTo>
                  <a:pt x="0" y="0"/>
                </a:moveTo>
                <a:lnTo>
                  <a:pt x="304809" y="0"/>
                </a:lnTo>
                <a:lnTo>
                  <a:pt x="304809" y="609773"/>
                </a:lnTo>
                <a:lnTo>
                  <a:pt x="0" y="609773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054436" y="5746560"/>
            <a:ext cx="304808" cy="152589"/>
          </a:xfrm>
          <a:custGeom>
            <a:rect l="l" t="t" r="r" b="b"/>
            <a:pathLst>
              <a:path w="304808" h="152589">
                <a:moveTo>
                  <a:pt x="304808" y="0"/>
                </a:moveTo>
                <a:lnTo>
                  <a:pt x="0" y="0"/>
                </a:lnTo>
                <a:lnTo>
                  <a:pt x="0" y="152589"/>
                </a:lnTo>
                <a:lnTo>
                  <a:pt x="304808" y="152589"/>
                </a:lnTo>
                <a:lnTo>
                  <a:pt x="304808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4438777" y="5594165"/>
            <a:ext cx="304808" cy="304984"/>
          </a:xfrm>
          <a:custGeom>
            <a:rect l="l" t="t" r="r" b="b"/>
            <a:pathLst>
              <a:path w="304808" h="304984">
                <a:moveTo>
                  <a:pt x="304808" y="0"/>
                </a:moveTo>
                <a:lnTo>
                  <a:pt x="0" y="0"/>
                </a:lnTo>
                <a:lnTo>
                  <a:pt x="0" y="304984"/>
                </a:lnTo>
                <a:lnTo>
                  <a:pt x="304808" y="304984"/>
                </a:lnTo>
                <a:lnTo>
                  <a:pt x="304808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823118" y="4895689"/>
            <a:ext cx="304808" cy="1003460"/>
          </a:xfrm>
          <a:custGeom>
            <a:rect l="l" t="t" r="r" b="b"/>
            <a:pathLst>
              <a:path w="304808" h="1003460">
                <a:moveTo>
                  <a:pt x="304808" y="0"/>
                </a:moveTo>
                <a:lnTo>
                  <a:pt x="0" y="0"/>
                </a:lnTo>
                <a:lnTo>
                  <a:pt x="0" y="1003460"/>
                </a:lnTo>
                <a:lnTo>
                  <a:pt x="304808" y="1003460"/>
                </a:lnTo>
                <a:lnTo>
                  <a:pt x="304808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054437" y="5746560"/>
            <a:ext cx="304808" cy="152589"/>
          </a:xfrm>
          <a:custGeom>
            <a:rect l="l" t="t" r="r" b="b"/>
            <a:pathLst>
              <a:path w="304808" h="152589">
                <a:moveTo>
                  <a:pt x="0" y="0"/>
                </a:moveTo>
                <a:lnTo>
                  <a:pt x="304808" y="0"/>
                </a:lnTo>
                <a:lnTo>
                  <a:pt x="304808" y="152589"/>
                </a:lnTo>
                <a:lnTo>
                  <a:pt x="0" y="152589"/>
                </a:lnTo>
                <a:lnTo>
                  <a:pt x="0" y="0"/>
                </a:lnTo>
                <a:close/>
              </a:path>
            </a:pathLst>
          </a:custGeom>
          <a:ln w="12702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438777" y="5594165"/>
            <a:ext cx="304809" cy="304984"/>
          </a:xfrm>
          <a:custGeom>
            <a:rect l="l" t="t" r="r" b="b"/>
            <a:pathLst>
              <a:path w="304809" h="304984">
                <a:moveTo>
                  <a:pt x="0" y="0"/>
                </a:moveTo>
                <a:lnTo>
                  <a:pt x="304809" y="0"/>
                </a:lnTo>
                <a:lnTo>
                  <a:pt x="304809" y="304984"/>
                </a:lnTo>
                <a:lnTo>
                  <a:pt x="0" y="304984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823118" y="4895689"/>
            <a:ext cx="304809" cy="1003459"/>
          </a:xfrm>
          <a:custGeom>
            <a:rect l="l" t="t" r="r" b="b"/>
            <a:pathLst>
              <a:path w="304809" h="1003458">
                <a:moveTo>
                  <a:pt x="0" y="0"/>
                </a:moveTo>
                <a:lnTo>
                  <a:pt x="304809" y="0"/>
                </a:lnTo>
                <a:lnTo>
                  <a:pt x="304809" y="1003459"/>
                </a:lnTo>
                <a:lnTo>
                  <a:pt x="0" y="1003459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 flipH="1">
            <a:off x="2203450" y="4171950"/>
            <a:ext cx="0" cy="1727199"/>
          </a:xfrm>
          <a:custGeom>
            <a:rect l="l" t="t" r="r" b="b"/>
            <a:pathLst>
              <a:path h="1727199">
                <a:moveTo>
                  <a:pt x="0" y="1727199"/>
                </a:moveTo>
                <a:lnTo>
                  <a:pt x="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2203450" y="5899150"/>
            <a:ext cx="4165600" cy="0"/>
          </a:xfrm>
          <a:custGeom>
            <a:rect l="l" t="t" r="r" b="b"/>
            <a:pathLst>
              <a:path w="4165600">
                <a:moveTo>
                  <a:pt x="0" y="0"/>
                </a:moveTo>
                <a:lnTo>
                  <a:pt x="4165600" y="0"/>
                </a:lnTo>
              </a:path>
            </a:pathLst>
          </a:custGeom>
          <a:ln w="12702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2469727" y="5203558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16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855253" y="4881393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27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934757" y="3839409"/>
            <a:ext cx="3636010" cy="7067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9563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2003-2021年我国居民糖尿病患病率(‰)</a:t>
            </a:r>
          </a:p>
          <a:p>
            <a:pPr marL="595630">
              <a:lnSpc>
                <a:spcPct val="100000"/>
              </a:lnSpc>
            </a:pPr>
            <a:endParaRPr sz="1300" spc="2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59563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60</a:t>
            </a:r>
          </a:p>
          <a:p>
            <a:pPr marL="59563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48.9</a:t>
            </a:r>
          </a:p>
          <a:p>
            <a:pPr marL="59563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50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2803022" y="5617771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188550" y="5534354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8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548676" y="5059734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21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110917" y="5511342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71045" y="5364642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10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7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856573" y="4662782"/>
            <a:ext cx="2451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35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005145" y="5834164"/>
            <a:ext cx="927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934757" y="5546515"/>
            <a:ext cx="1524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934757" y="5258869"/>
            <a:ext cx="1524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934757" y="4971222"/>
            <a:ext cx="1524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30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1934757" y="4683573"/>
            <a:ext cx="1524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40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2753286" y="6006300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2003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130751" y="6006300"/>
            <a:ext cx="287655" cy="396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  <a:p>
            <a:pPr marL="20320">
              <a:lnSpc>
                <a:spcPct val="100000"/>
              </a:lnSpc>
            </a:pPr>
            <a:endParaRPr sz="900" spc="-4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2032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年份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5524342" y="6006300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</p:txBody>
      </p:sp>
      <p:sp>
        <p:nvSpPr>
          <p:cNvPr id="44" name="object 44"/>
          <p:cNvSpPr txBox="1"/>
          <p:nvPr/>
        </p:nvSpPr>
        <p:spPr>
          <a:xfrm>
            <a:off x="1739276" y="4786398"/>
            <a:ext cx="165100" cy="525780"/>
          </a:xfrm>
          <a:prstGeom prst="rect">
            <a:avLst/>
          </a:prstGeom>
        </p:spPr>
        <p:txBody>
          <a:bodyPr vert="vert270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>
                <a:solidFill>
                  <a:srgbClr val="595959"/>
                </a:solidFill>
                <a:latin typeface="Microsoft YaHei UI"/>
                <a:cs typeface="Microsoft YaHei UI"/>
              </a:rPr>
              <a:t>比率</a:t>
            </a:r>
            <a:r>
              <a:rPr sz="1000" spc="-35">
                <a:solidFill>
                  <a:srgbClr val="595959"/>
                </a:solidFill>
                <a:latin typeface="Microsoft YaHei UI"/>
                <a:cs typeface="Microsoft YaHei UI"/>
              </a:rPr>
              <a:t>(</a:t>
            </a:r>
            <a:r>
              <a:rPr sz="1000" spc="-15">
                <a:solidFill>
                  <a:srgbClr val="595959"/>
                </a:solidFill>
                <a:latin typeface="Microsoft YaHei UI"/>
                <a:cs typeface="Microsoft YaHei UI"/>
              </a:rPr>
              <a:t>‰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)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3524250" y="6470650"/>
            <a:ext cx="63500" cy="76200"/>
          </a:xfrm>
          <a:custGeom>
            <a:rect l="l" t="t" r="r" b="b"/>
            <a:pathLst>
              <a:path w="63500" h="76200">
                <a:moveTo>
                  <a:pt x="0" y="0"/>
                </a:moveTo>
                <a:lnTo>
                  <a:pt x="63500" y="0"/>
                </a:lnTo>
                <a:lnTo>
                  <a:pt x="635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524250" y="6470650"/>
            <a:ext cx="63500" cy="76200"/>
          </a:xfrm>
          <a:custGeom>
            <a:rect l="l" t="t" r="r" b="b"/>
            <a:pathLst>
              <a:path w="63500" h="76200">
                <a:moveTo>
                  <a:pt x="0" y="0"/>
                </a:moveTo>
                <a:lnTo>
                  <a:pt x="63500" y="0"/>
                </a:lnTo>
                <a:lnTo>
                  <a:pt x="635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930650" y="6470650"/>
            <a:ext cx="63500" cy="76200"/>
          </a:xfrm>
          <a:custGeom>
            <a:rect l="l" t="t" r="r" b="b"/>
            <a:pathLst>
              <a:path w="63500" h="76200">
                <a:moveTo>
                  <a:pt x="0" y="0"/>
                </a:moveTo>
                <a:lnTo>
                  <a:pt x="63500" y="0"/>
                </a:lnTo>
                <a:lnTo>
                  <a:pt x="635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930650" y="6470650"/>
            <a:ext cx="63499" cy="76200"/>
          </a:xfrm>
          <a:custGeom>
            <a:rect l="l" t="t" r="r" b="b"/>
            <a:pathLst>
              <a:path w="63499" h="76200">
                <a:moveTo>
                  <a:pt x="0" y="0"/>
                </a:moveTo>
                <a:lnTo>
                  <a:pt x="63499" y="0"/>
                </a:lnTo>
                <a:lnTo>
                  <a:pt x="63499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324350" y="6470650"/>
            <a:ext cx="76200" cy="76200"/>
          </a:xfrm>
          <a:custGeom>
            <a:rect l="l" t="t" r="r" b="b"/>
            <a:pathLst>
              <a:path w="76200" h="76200">
                <a:moveTo>
                  <a:pt x="0" y="0"/>
                </a:moveTo>
                <a:lnTo>
                  <a:pt x="76200" y="0"/>
                </a:lnTo>
                <a:lnTo>
                  <a:pt x="762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4324350" y="6470650"/>
            <a:ext cx="76200" cy="76200"/>
          </a:xfrm>
          <a:custGeom>
            <a:rect l="l" t="t" r="r" b="b"/>
            <a:pathLst>
              <a:path w="76200" h="76200">
                <a:moveTo>
                  <a:pt x="0" y="0"/>
                </a:moveTo>
                <a:lnTo>
                  <a:pt x="76200" y="0"/>
                </a:lnTo>
                <a:lnTo>
                  <a:pt x="762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 txBox="1"/>
          <p:nvPr/>
        </p:nvSpPr>
        <p:spPr>
          <a:xfrm>
            <a:off x="3602333" y="6441443"/>
            <a:ext cx="106172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tabLst>
                <a:tab pos="415925"/>
                <a:tab pos="819150"/>
              </a:tabLst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城市	农村	合计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1877522" y="10018095"/>
            <a:ext cx="25654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来源：2021年中国卫生统计年鉴，36氪研究院</a:t>
            </a:r>
          </a:p>
        </p:txBody>
      </p:sp>
      <p:sp>
        <p:nvSpPr>
          <p:cNvPr id="53" name="object 53"/>
          <p:cNvSpPr/>
          <p:nvPr/>
        </p:nvSpPr>
        <p:spPr>
          <a:xfrm>
            <a:off x="2647950" y="8388350"/>
            <a:ext cx="3454400" cy="431800"/>
          </a:xfrm>
          <a:custGeom>
            <a:rect l="l" t="t" r="r" b="b"/>
            <a:pathLst>
              <a:path w="3454400" h="431800">
                <a:moveTo>
                  <a:pt x="3454400" y="0"/>
                </a:moveTo>
                <a:lnTo>
                  <a:pt x="3022763" y="177514"/>
                </a:lnTo>
                <a:lnTo>
                  <a:pt x="2590951" y="329909"/>
                </a:lnTo>
                <a:lnTo>
                  <a:pt x="2159138" y="406106"/>
                </a:lnTo>
                <a:lnTo>
                  <a:pt x="1727325" y="431505"/>
                </a:lnTo>
                <a:lnTo>
                  <a:pt x="0" y="431505"/>
                </a:lnTo>
                <a:lnTo>
                  <a:pt x="0" y="431800"/>
                </a:lnTo>
                <a:lnTo>
                  <a:pt x="3454400" y="431800"/>
                </a:lnTo>
                <a:lnTo>
                  <a:pt x="345440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647950" y="8388350"/>
            <a:ext cx="3454399" cy="431799"/>
          </a:xfrm>
          <a:custGeom>
            <a:rect l="l" t="t" r="r" b="b"/>
            <a:pathLst>
              <a:path w="3454398" h="431799">
                <a:moveTo>
                  <a:pt x="0" y="431505"/>
                </a:moveTo>
                <a:lnTo>
                  <a:pt x="431887" y="431505"/>
                </a:lnTo>
                <a:lnTo>
                  <a:pt x="863699" y="431505"/>
                </a:lnTo>
                <a:lnTo>
                  <a:pt x="1295512" y="431505"/>
                </a:lnTo>
                <a:lnTo>
                  <a:pt x="1727325" y="431505"/>
                </a:lnTo>
                <a:lnTo>
                  <a:pt x="2159138" y="406106"/>
                </a:lnTo>
                <a:lnTo>
                  <a:pt x="2590950" y="329909"/>
                </a:lnTo>
                <a:lnTo>
                  <a:pt x="3022763" y="177514"/>
                </a:lnTo>
                <a:lnTo>
                  <a:pt x="3454399" y="0"/>
                </a:lnTo>
                <a:lnTo>
                  <a:pt x="3454399" y="431799"/>
                </a:lnTo>
                <a:lnTo>
                  <a:pt x="0" y="431799"/>
                </a:lnTo>
                <a:lnTo>
                  <a:pt x="0" y="431505"/>
                </a:lnTo>
                <a:close/>
              </a:path>
            </a:pathLst>
          </a:custGeom>
          <a:ln w="12702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2647950" y="7499351"/>
            <a:ext cx="3454400" cy="1320798"/>
          </a:xfrm>
          <a:custGeom>
            <a:rect l="l" t="t" r="r" b="b"/>
            <a:pathLst>
              <a:path w="3454400" h="1320798">
                <a:moveTo>
                  <a:pt x="431887" y="1320505"/>
                </a:moveTo>
                <a:lnTo>
                  <a:pt x="0" y="1320505"/>
                </a:lnTo>
                <a:lnTo>
                  <a:pt x="0" y="1320798"/>
                </a:lnTo>
                <a:lnTo>
                  <a:pt x="431887" y="1320505"/>
                </a:lnTo>
                <a:close/>
              </a:path>
              <a:path w="3454400" h="1320798">
                <a:moveTo>
                  <a:pt x="3454400" y="0"/>
                </a:moveTo>
                <a:lnTo>
                  <a:pt x="3022763" y="736324"/>
                </a:lnTo>
                <a:lnTo>
                  <a:pt x="2590951" y="1104611"/>
                </a:lnTo>
                <a:lnTo>
                  <a:pt x="2159138" y="1257006"/>
                </a:lnTo>
                <a:lnTo>
                  <a:pt x="1727325" y="1307805"/>
                </a:lnTo>
                <a:lnTo>
                  <a:pt x="1295513" y="1320505"/>
                </a:lnTo>
                <a:lnTo>
                  <a:pt x="1727325" y="1320505"/>
                </a:lnTo>
                <a:lnTo>
                  <a:pt x="2159138" y="1295105"/>
                </a:lnTo>
                <a:lnTo>
                  <a:pt x="2590951" y="1218907"/>
                </a:lnTo>
                <a:lnTo>
                  <a:pt x="3022763" y="1066514"/>
                </a:lnTo>
                <a:lnTo>
                  <a:pt x="3454400" y="888719"/>
                </a:lnTo>
                <a:lnTo>
                  <a:pt x="345440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2647950" y="7499351"/>
            <a:ext cx="3454399" cy="1320799"/>
          </a:xfrm>
          <a:custGeom>
            <a:rect l="l" t="t" r="r" b="b"/>
            <a:pathLst>
              <a:path w="3454398" h="1320799">
                <a:moveTo>
                  <a:pt x="0" y="1320505"/>
                </a:moveTo>
                <a:lnTo>
                  <a:pt x="431887" y="1320505"/>
                </a:lnTo>
                <a:lnTo>
                  <a:pt x="863699" y="1320505"/>
                </a:lnTo>
                <a:lnTo>
                  <a:pt x="1295512" y="1320505"/>
                </a:lnTo>
                <a:lnTo>
                  <a:pt x="1727325" y="1307805"/>
                </a:lnTo>
                <a:lnTo>
                  <a:pt x="2159138" y="1257007"/>
                </a:lnTo>
                <a:lnTo>
                  <a:pt x="2590950" y="1104612"/>
                </a:lnTo>
                <a:lnTo>
                  <a:pt x="3022763" y="736325"/>
                </a:lnTo>
                <a:lnTo>
                  <a:pt x="3454399" y="0"/>
                </a:lnTo>
                <a:lnTo>
                  <a:pt x="3454399" y="888720"/>
                </a:lnTo>
                <a:lnTo>
                  <a:pt x="3022763" y="1066513"/>
                </a:lnTo>
                <a:lnTo>
                  <a:pt x="2590950" y="1218908"/>
                </a:lnTo>
                <a:lnTo>
                  <a:pt x="2159138" y="1295106"/>
                </a:lnTo>
                <a:lnTo>
                  <a:pt x="1727325" y="1320505"/>
                </a:lnTo>
                <a:lnTo>
                  <a:pt x="1295512" y="1320505"/>
                </a:lnTo>
                <a:lnTo>
                  <a:pt x="863699" y="1320505"/>
                </a:lnTo>
                <a:lnTo>
                  <a:pt x="431887" y="1320505"/>
                </a:lnTo>
                <a:lnTo>
                  <a:pt x="0" y="1320799"/>
                </a:lnTo>
                <a:lnTo>
                  <a:pt x="0" y="1320505"/>
                </a:lnTo>
                <a:close/>
              </a:path>
            </a:pathLst>
          </a:custGeom>
          <a:ln w="12702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 flipH="1">
            <a:off x="2647950" y="7435850"/>
            <a:ext cx="0" cy="1384299"/>
          </a:xfrm>
          <a:custGeom>
            <a:rect l="l" t="t" r="r" b="b"/>
            <a:pathLst>
              <a:path h="1384299">
                <a:moveTo>
                  <a:pt x="0" y="1384299"/>
                </a:moveTo>
                <a:lnTo>
                  <a:pt x="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2647950" y="8820150"/>
            <a:ext cx="3454399" cy="0"/>
          </a:xfrm>
          <a:custGeom>
            <a:rect l="l" t="t" r="r" b="b"/>
            <a:pathLst>
              <a:path w="3454398">
                <a:moveTo>
                  <a:pt x="0" y="0"/>
                </a:moveTo>
                <a:lnTo>
                  <a:pt x="3454399" y="0"/>
                </a:lnTo>
              </a:path>
            </a:pathLst>
          </a:custGeom>
          <a:ln w="12702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2310691" y="8139219"/>
            <a:ext cx="220979" cy="7658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400</a:t>
            </a:r>
            <a:endParaRPr sz="9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300</a:t>
            </a:r>
            <a:endParaRPr sz="9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200</a:t>
            </a:r>
            <a:endParaRPr sz="9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100</a:t>
            </a:r>
            <a:endParaRPr sz="900">
              <a:latin typeface="Microsoft YaHei UI"/>
              <a:cs typeface="Microsoft YaHei UI"/>
            </a:endParaRPr>
          </a:p>
          <a:p>
            <a:pPr marL="140335">
              <a:lnSpc>
                <a:spcPct val="100000"/>
              </a:lnSpc>
              <a:spcBef>
                <a:spcPts val="130"/>
              </a:spcBef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2293908" y="9196411"/>
            <a:ext cx="125028" cy="130008"/>
          </a:xfrm>
          <a:custGeom>
            <a:rect l="l" t="t" r="r" b="b"/>
            <a:pathLst>
              <a:path w="125028" h="130008">
                <a:moveTo>
                  <a:pt x="32478" y="63222"/>
                </a:moveTo>
                <a:lnTo>
                  <a:pt x="17087" y="63222"/>
                </a:lnTo>
                <a:lnTo>
                  <a:pt x="63489" y="109639"/>
                </a:lnTo>
                <a:lnTo>
                  <a:pt x="49796" y="123338"/>
                </a:lnTo>
                <a:lnTo>
                  <a:pt x="56464" y="130008"/>
                </a:lnTo>
                <a:lnTo>
                  <a:pt x="84522" y="101941"/>
                </a:lnTo>
                <a:lnTo>
                  <a:pt x="71186" y="101941"/>
                </a:lnTo>
                <a:lnTo>
                  <a:pt x="32478" y="63222"/>
                </a:lnTo>
                <a:close/>
              </a:path>
              <a:path w="125028" h="130008">
                <a:moveTo>
                  <a:pt x="84839" y="88282"/>
                </a:moveTo>
                <a:lnTo>
                  <a:pt x="71186" y="101941"/>
                </a:lnTo>
                <a:lnTo>
                  <a:pt x="84522" y="101941"/>
                </a:lnTo>
                <a:lnTo>
                  <a:pt x="91508" y="94953"/>
                </a:lnTo>
                <a:lnTo>
                  <a:pt x="84839" y="88282"/>
                </a:lnTo>
                <a:close/>
              </a:path>
              <a:path w="125028" h="130008">
                <a:moveTo>
                  <a:pt x="15431" y="46169"/>
                </a:moveTo>
                <a:lnTo>
                  <a:pt x="0" y="74236"/>
                </a:lnTo>
                <a:lnTo>
                  <a:pt x="7103" y="81342"/>
                </a:lnTo>
                <a:lnTo>
                  <a:pt x="17087" y="63222"/>
                </a:lnTo>
                <a:lnTo>
                  <a:pt x="32478" y="63222"/>
                </a:lnTo>
                <a:lnTo>
                  <a:pt x="15431" y="46169"/>
                </a:lnTo>
                <a:close/>
              </a:path>
              <a:path w="125028" h="130008">
                <a:moveTo>
                  <a:pt x="70660" y="0"/>
                </a:moveTo>
                <a:lnTo>
                  <a:pt x="61199" y="3752"/>
                </a:lnTo>
                <a:lnTo>
                  <a:pt x="51799" y="11748"/>
                </a:lnTo>
                <a:lnTo>
                  <a:pt x="49327" y="22228"/>
                </a:lnTo>
                <a:lnTo>
                  <a:pt x="51757" y="37695"/>
                </a:lnTo>
                <a:lnTo>
                  <a:pt x="86566" y="73567"/>
                </a:lnTo>
                <a:lnTo>
                  <a:pt x="97675" y="77416"/>
                </a:lnTo>
                <a:lnTo>
                  <a:pt x="108960" y="76159"/>
                </a:lnTo>
                <a:lnTo>
                  <a:pt x="120162" y="68120"/>
                </a:lnTo>
                <a:lnTo>
                  <a:pt x="120688" y="67002"/>
                </a:lnTo>
                <a:lnTo>
                  <a:pt x="98719" y="67002"/>
                </a:lnTo>
                <a:lnTo>
                  <a:pt x="88095" y="61918"/>
                </a:lnTo>
                <a:lnTo>
                  <a:pt x="75679" y="51345"/>
                </a:lnTo>
                <a:lnTo>
                  <a:pt x="71336" y="46791"/>
                </a:lnTo>
                <a:lnTo>
                  <a:pt x="63271" y="36083"/>
                </a:lnTo>
                <a:lnTo>
                  <a:pt x="59836" y="26418"/>
                </a:lnTo>
                <a:lnTo>
                  <a:pt x="61482" y="17549"/>
                </a:lnTo>
                <a:lnTo>
                  <a:pt x="68662" y="9225"/>
                </a:lnTo>
                <a:lnTo>
                  <a:pt x="96998" y="9225"/>
                </a:lnTo>
                <a:lnTo>
                  <a:pt x="90390" y="4397"/>
                </a:lnTo>
                <a:lnTo>
                  <a:pt x="80338" y="283"/>
                </a:lnTo>
                <a:lnTo>
                  <a:pt x="70660" y="0"/>
                </a:lnTo>
                <a:close/>
              </a:path>
              <a:path w="125028" h="130008">
                <a:moveTo>
                  <a:pt x="96998" y="9225"/>
                </a:moveTo>
                <a:lnTo>
                  <a:pt x="68662" y="9225"/>
                </a:lnTo>
                <a:lnTo>
                  <a:pt x="77420" y="10250"/>
                </a:lnTo>
                <a:lnTo>
                  <a:pt x="88234" y="16430"/>
                </a:lnTo>
                <a:lnTo>
                  <a:pt x="101246" y="27913"/>
                </a:lnTo>
                <a:lnTo>
                  <a:pt x="110439" y="39056"/>
                </a:lnTo>
                <a:lnTo>
                  <a:pt x="114829" y="49033"/>
                </a:lnTo>
                <a:lnTo>
                  <a:pt x="114003" y="58120"/>
                </a:lnTo>
                <a:lnTo>
                  <a:pt x="107549" y="66597"/>
                </a:lnTo>
                <a:lnTo>
                  <a:pt x="98719" y="67002"/>
                </a:lnTo>
                <a:lnTo>
                  <a:pt x="120688" y="67002"/>
                </a:lnTo>
                <a:lnTo>
                  <a:pt x="125028" y="57780"/>
                </a:lnTo>
                <a:lnTo>
                  <a:pt x="124514" y="44129"/>
                </a:lnTo>
                <a:lnTo>
                  <a:pt x="120584" y="35315"/>
                </a:lnTo>
                <a:lnTo>
                  <a:pt x="113062" y="24953"/>
                </a:lnTo>
                <a:lnTo>
                  <a:pt x="100975" y="12133"/>
                </a:lnTo>
                <a:lnTo>
                  <a:pt x="96998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2379173" y="8942889"/>
            <a:ext cx="268427" cy="305513"/>
          </a:xfrm>
          <a:custGeom>
            <a:rect l="l" t="t" r="r" b="b"/>
            <a:pathLst>
              <a:path w="268427" h="305513">
                <a:moveTo>
                  <a:pt x="94474" y="260960"/>
                </a:moveTo>
                <a:lnTo>
                  <a:pt x="77708" y="260960"/>
                </a:lnTo>
                <a:lnTo>
                  <a:pt x="81553" y="270091"/>
                </a:lnTo>
                <a:lnTo>
                  <a:pt x="76052" y="281000"/>
                </a:lnTo>
                <a:lnTo>
                  <a:pt x="69254" y="292211"/>
                </a:lnTo>
                <a:lnTo>
                  <a:pt x="61158" y="303724"/>
                </a:lnTo>
                <a:lnTo>
                  <a:pt x="64999" y="304619"/>
                </a:lnTo>
                <a:lnTo>
                  <a:pt x="93230" y="264924"/>
                </a:lnTo>
                <a:lnTo>
                  <a:pt x="94474" y="260960"/>
                </a:lnTo>
                <a:close/>
              </a:path>
              <a:path w="268427" h="305513">
                <a:moveTo>
                  <a:pt x="48538" y="225568"/>
                </a:moveTo>
                <a:lnTo>
                  <a:pt x="41359" y="234480"/>
                </a:lnTo>
                <a:lnTo>
                  <a:pt x="42898" y="246558"/>
                </a:lnTo>
                <a:lnTo>
                  <a:pt x="43065" y="252669"/>
                </a:lnTo>
                <a:lnTo>
                  <a:pt x="43185" y="259825"/>
                </a:lnTo>
                <a:lnTo>
                  <a:pt x="42381" y="271866"/>
                </a:lnTo>
                <a:lnTo>
                  <a:pt x="40325" y="285094"/>
                </a:lnTo>
                <a:lnTo>
                  <a:pt x="43745" y="284937"/>
                </a:lnTo>
                <a:lnTo>
                  <a:pt x="46850" y="284937"/>
                </a:lnTo>
                <a:lnTo>
                  <a:pt x="51278" y="272487"/>
                </a:lnTo>
                <a:lnTo>
                  <a:pt x="51947" y="260960"/>
                </a:lnTo>
                <a:lnTo>
                  <a:pt x="51985" y="259020"/>
                </a:lnTo>
                <a:lnTo>
                  <a:pt x="51614" y="248225"/>
                </a:lnTo>
                <a:lnTo>
                  <a:pt x="63803" y="237804"/>
                </a:lnTo>
                <a:lnTo>
                  <a:pt x="50667" y="237804"/>
                </a:lnTo>
                <a:lnTo>
                  <a:pt x="50088" y="233752"/>
                </a:lnTo>
                <a:lnTo>
                  <a:pt x="49378" y="229673"/>
                </a:lnTo>
                <a:lnTo>
                  <a:pt x="48538" y="225568"/>
                </a:lnTo>
                <a:close/>
              </a:path>
              <a:path w="268427" h="305513">
                <a:moveTo>
                  <a:pt x="46850" y="284937"/>
                </a:moveTo>
                <a:lnTo>
                  <a:pt x="43745" y="284937"/>
                </a:lnTo>
                <a:lnTo>
                  <a:pt x="46822" y="285015"/>
                </a:lnTo>
                <a:close/>
              </a:path>
              <a:path w="268427" h="305513">
                <a:moveTo>
                  <a:pt x="99096" y="215045"/>
                </a:moveTo>
                <a:lnTo>
                  <a:pt x="90427" y="215045"/>
                </a:lnTo>
                <a:lnTo>
                  <a:pt x="90821" y="223913"/>
                </a:lnTo>
                <a:lnTo>
                  <a:pt x="90869" y="228647"/>
                </a:lnTo>
                <a:lnTo>
                  <a:pt x="89521" y="240033"/>
                </a:lnTo>
                <a:lnTo>
                  <a:pt x="85702" y="252216"/>
                </a:lnTo>
                <a:lnTo>
                  <a:pt x="73795" y="253202"/>
                </a:lnTo>
                <a:lnTo>
                  <a:pt x="60058" y="254777"/>
                </a:lnTo>
                <a:lnTo>
                  <a:pt x="60214" y="262987"/>
                </a:lnTo>
                <a:lnTo>
                  <a:pt x="69317" y="261777"/>
                </a:lnTo>
                <a:lnTo>
                  <a:pt x="77708" y="260960"/>
                </a:lnTo>
                <a:lnTo>
                  <a:pt x="94474" y="260960"/>
                </a:lnTo>
                <a:lnTo>
                  <a:pt x="97076" y="252669"/>
                </a:lnTo>
                <a:lnTo>
                  <a:pt x="99063" y="240982"/>
                </a:lnTo>
                <a:lnTo>
                  <a:pt x="99684" y="230071"/>
                </a:lnTo>
                <a:lnTo>
                  <a:pt x="99627" y="225568"/>
                </a:lnTo>
                <a:lnTo>
                  <a:pt x="99181" y="215666"/>
                </a:lnTo>
                <a:lnTo>
                  <a:pt x="99096" y="215045"/>
                </a:lnTo>
                <a:close/>
              </a:path>
              <a:path w="268427" h="305513">
                <a:moveTo>
                  <a:pt x="6156" y="223913"/>
                </a:moveTo>
                <a:lnTo>
                  <a:pt x="0" y="230071"/>
                </a:lnTo>
                <a:lnTo>
                  <a:pt x="19098" y="249175"/>
                </a:lnTo>
                <a:lnTo>
                  <a:pt x="30935" y="237333"/>
                </a:lnTo>
                <a:lnTo>
                  <a:pt x="19571" y="237333"/>
                </a:lnTo>
                <a:lnTo>
                  <a:pt x="6156" y="223913"/>
                </a:lnTo>
                <a:close/>
              </a:path>
              <a:path w="268427" h="305513">
                <a:moveTo>
                  <a:pt x="91867" y="196590"/>
                </a:moveTo>
                <a:lnTo>
                  <a:pt x="50667" y="237804"/>
                </a:lnTo>
                <a:lnTo>
                  <a:pt x="63803" y="237804"/>
                </a:lnTo>
                <a:lnTo>
                  <a:pt x="90427" y="215045"/>
                </a:lnTo>
                <a:lnTo>
                  <a:pt x="99096" y="215045"/>
                </a:lnTo>
                <a:lnTo>
                  <a:pt x="97312" y="202037"/>
                </a:lnTo>
                <a:lnTo>
                  <a:pt x="91867" y="196590"/>
                </a:lnTo>
                <a:close/>
              </a:path>
              <a:path w="268427" h="305513">
                <a:moveTo>
                  <a:pt x="30783" y="191385"/>
                </a:moveTo>
                <a:lnTo>
                  <a:pt x="24626" y="197543"/>
                </a:lnTo>
                <a:lnTo>
                  <a:pt x="41987" y="214910"/>
                </a:lnTo>
                <a:lnTo>
                  <a:pt x="19571" y="237333"/>
                </a:lnTo>
                <a:lnTo>
                  <a:pt x="30935" y="237333"/>
                </a:lnTo>
                <a:lnTo>
                  <a:pt x="59507" y="208752"/>
                </a:lnTo>
                <a:lnTo>
                  <a:pt x="48144" y="208752"/>
                </a:lnTo>
                <a:lnTo>
                  <a:pt x="30783" y="191385"/>
                </a:lnTo>
                <a:close/>
              </a:path>
              <a:path w="268427" h="305513">
                <a:moveTo>
                  <a:pt x="84217" y="142039"/>
                </a:moveTo>
                <a:lnTo>
                  <a:pt x="77744" y="148512"/>
                </a:lnTo>
                <a:lnTo>
                  <a:pt x="132590" y="203376"/>
                </a:lnTo>
                <a:lnTo>
                  <a:pt x="135747" y="206429"/>
                </a:lnTo>
                <a:lnTo>
                  <a:pt x="137194" y="210298"/>
                </a:lnTo>
                <a:lnTo>
                  <a:pt x="136930" y="214981"/>
                </a:lnTo>
                <a:lnTo>
                  <a:pt x="147664" y="216717"/>
                </a:lnTo>
                <a:lnTo>
                  <a:pt x="147821" y="213718"/>
                </a:lnTo>
                <a:lnTo>
                  <a:pt x="148164" y="210743"/>
                </a:lnTo>
                <a:lnTo>
                  <a:pt x="148813" y="207196"/>
                </a:lnTo>
                <a:lnTo>
                  <a:pt x="150700" y="198481"/>
                </a:lnTo>
                <a:lnTo>
                  <a:pt x="140641" y="198481"/>
                </a:lnTo>
                <a:lnTo>
                  <a:pt x="84217" y="142039"/>
                </a:lnTo>
                <a:close/>
              </a:path>
              <a:path w="268427" h="305513">
                <a:moveTo>
                  <a:pt x="63300" y="166751"/>
                </a:moveTo>
                <a:lnTo>
                  <a:pt x="57143" y="172909"/>
                </a:lnTo>
                <a:lnTo>
                  <a:pt x="70559" y="186329"/>
                </a:lnTo>
                <a:lnTo>
                  <a:pt x="48144" y="208752"/>
                </a:lnTo>
                <a:lnTo>
                  <a:pt x="59507" y="208752"/>
                </a:lnTo>
                <a:lnTo>
                  <a:pt x="76241" y="192012"/>
                </a:lnTo>
                <a:lnTo>
                  <a:pt x="81609" y="192012"/>
                </a:lnTo>
                <a:lnTo>
                  <a:pt x="85081" y="188539"/>
                </a:lnTo>
                <a:lnTo>
                  <a:pt x="63300" y="166751"/>
                </a:lnTo>
                <a:close/>
              </a:path>
              <a:path w="268427" h="305513">
                <a:moveTo>
                  <a:pt x="136389" y="87640"/>
                </a:moveTo>
                <a:lnTo>
                  <a:pt x="129915" y="94113"/>
                </a:lnTo>
                <a:lnTo>
                  <a:pt x="150912" y="115407"/>
                </a:lnTo>
                <a:lnTo>
                  <a:pt x="158948" y="125317"/>
                </a:lnTo>
                <a:lnTo>
                  <a:pt x="165405" y="135747"/>
                </a:lnTo>
                <a:lnTo>
                  <a:pt x="170369" y="147225"/>
                </a:lnTo>
                <a:lnTo>
                  <a:pt x="173929" y="160277"/>
                </a:lnTo>
                <a:lnTo>
                  <a:pt x="173657" y="171844"/>
                </a:lnTo>
                <a:lnTo>
                  <a:pt x="171296" y="184735"/>
                </a:lnTo>
                <a:lnTo>
                  <a:pt x="166843" y="198953"/>
                </a:lnTo>
                <a:lnTo>
                  <a:pt x="170473" y="199321"/>
                </a:lnTo>
                <a:lnTo>
                  <a:pt x="176582" y="200056"/>
                </a:lnTo>
                <a:lnTo>
                  <a:pt x="181016" y="187219"/>
                </a:lnTo>
                <a:lnTo>
                  <a:pt x="184460" y="174834"/>
                </a:lnTo>
                <a:lnTo>
                  <a:pt x="187818" y="162961"/>
                </a:lnTo>
                <a:lnTo>
                  <a:pt x="191993" y="151658"/>
                </a:lnTo>
                <a:lnTo>
                  <a:pt x="216596" y="151658"/>
                </a:lnTo>
                <a:lnTo>
                  <a:pt x="213221" y="143239"/>
                </a:lnTo>
                <a:lnTo>
                  <a:pt x="201966" y="142098"/>
                </a:lnTo>
                <a:lnTo>
                  <a:pt x="189591" y="139233"/>
                </a:lnTo>
                <a:lnTo>
                  <a:pt x="175486" y="133354"/>
                </a:lnTo>
                <a:lnTo>
                  <a:pt x="169099" y="123297"/>
                </a:lnTo>
                <a:lnTo>
                  <a:pt x="160801" y="112795"/>
                </a:lnTo>
                <a:lnTo>
                  <a:pt x="150592" y="101848"/>
                </a:lnTo>
                <a:lnTo>
                  <a:pt x="136389" y="87640"/>
                </a:lnTo>
                <a:close/>
              </a:path>
              <a:path w="268427" h="305513">
                <a:moveTo>
                  <a:pt x="149167" y="162322"/>
                </a:moveTo>
                <a:lnTo>
                  <a:pt x="146129" y="175569"/>
                </a:lnTo>
                <a:lnTo>
                  <a:pt x="143201" y="188003"/>
                </a:lnTo>
                <a:lnTo>
                  <a:pt x="140641" y="198481"/>
                </a:lnTo>
                <a:lnTo>
                  <a:pt x="150700" y="198481"/>
                </a:lnTo>
                <a:lnTo>
                  <a:pt x="153413" y="186329"/>
                </a:lnTo>
                <a:lnTo>
                  <a:pt x="157295" y="169190"/>
                </a:lnTo>
                <a:lnTo>
                  <a:pt x="155454" y="167874"/>
                </a:lnTo>
                <a:lnTo>
                  <a:pt x="152745" y="165586"/>
                </a:lnTo>
                <a:lnTo>
                  <a:pt x="149167" y="162322"/>
                </a:lnTo>
                <a:close/>
              </a:path>
              <a:path w="268427" h="305513">
                <a:moveTo>
                  <a:pt x="81609" y="192012"/>
                </a:moveTo>
                <a:lnTo>
                  <a:pt x="76241" y="192012"/>
                </a:lnTo>
                <a:lnTo>
                  <a:pt x="78925" y="194697"/>
                </a:lnTo>
                <a:lnTo>
                  <a:pt x="81609" y="192012"/>
                </a:lnTo>
                <a:close/>
              </a:path>
              <a:path w="268427" h="305513">
                <a:moveTo>
                  <a:pt x="216596" y="151658"/>
                </a:moveTo>
                <a:lnTo>
                  <a:pt x="191993" y="151658"/>
                </a:lnTo>
                <a:lnTo>
                  <a:pt x="204621" y="152681"/>
                </a:lnTo>
                <a:lnTo>
                  <a:pt x="217514" y="153949"/>
                </a:lnTo>
                <a:lnTo>
                  <a:pt x="216596" y="151658"/>
                </a:lnTo>
                <a:close/>
              </a:path>
              <a:path w="268427" h="305513">
                <a:moveTo>
                  <a:pt x="100397" y="120011"/>
                </a:moveTo>
                <a:lnTo>
                  <a:pt x="104275" y="130297"/>
                </a:lnTo>
                <a:lnTo>
                  <a:pt x="116175" y="133717"/>
                </a:lnTo>
                <a:lnTo>
                  <a:pt x="129518" y="137929"/>
                </a:lnTo>
                <a:lnTo>
                  <a:pt x="124187" y="126041"/>
                </a:lnTo>
                <a:lnTo>
                  <a:pt x="111620" y="122708"/>
                </a:lnTo>
                <a:lnTo>
                  <a:pt x="100397" y="120011"/>
                </a:lnTo>
                <a:close/>
              </a:path>
              <a:path w="268427" h="305513">
                <a:moveTo>
                  <a:pt x="208605" y="52029"/>
                </a:moveTo>
                <a:lnTo>
                  <a:pt x="194241" y="52029"/>
                </a:lnTo>
                <a:lnTo>
                  <a:pt x="258478" y="116287"/>
                </a:lnTo>
                <a:lnTo>
                  <a:pt x="265659" y="109103"/>
                </a:lnTo>
                <a:lnTo>
                  <a:pt x="233598" y="62053"/>
                </a:lnTo>
                <a:lnTo>
                  <a:pt x="218626" y="62053"/>
                </a:lnTo>
                <a:lnTo>
                  <a:pt x="208605" y="52029"/>
                </a:lnTo>
                <a:close/>
              </a:path>
              <a:path w="268427" h="305513">
                <a:moveTo>
                  <a:pt x="233311" y="0"/>
                </a:moveTo>
                <a:lnTo>
                  <a:pt x="156593" y="76743"/>
                </a:lnTo>
                <a:lnTo>
                  <a:pt x="163064" y="83216"/>
                </a:lnTo>
                <a:lnTo>
                  <a:pt x="194241" y="52029"/>
                </a:lnTo>
                <a:lnTo>
                  <a:pt x="208605" y="52029"/>
                </a:lnTo>
                <a:lnTo>
                  <a:pt x="201423" y="44844"/>
                </a:lnTo>
                <a:lnTo>
                  <a:pt x="239782" y="6473"/>
                </a:lnTo>
                <a:lnTo>
                  <a:pt x="233311" y="0"/>
                </a:lnTo>
                <a:close/>
              </a:path>
              <a:path w="268427" h="305513">
                <a:moveTo>
                  <a:pt x="255867" y="44311"/>
                </a:moveTo>
                <a:lnTo>
                  <a:pt x="243980" y="46865"/>
                </a:lnTo>
                <a:lnTo>
                  <a:pt x="231093" y="49885"/>
                </a:lnTo>
                <a:lnTo>
                  <a:pt x="217206" y="53370"/>
                </a:lnTo>
                <a:lnTo>
                  <a:pt x="218626" y="62053"/>
                </a:lnTo>
                <a:lnTo>
                  <a:pt x="233598" y="62053"/>
                </a:lnTo>
                <a:lnTo>
                  <a:pt x="232077" y="59821"/>
                </a:lnTo>
                <a:lnTo>
                  <a:pt x="244947" y="57154"/>
                </a:lnTo>
                <a:lnTo>
                  <a:pt x="257064" y="54975"/>
                </a:lnTo>
                <a:lnTo>
                  <a:pt x="268427" y="53286"/>
                </a:lnTo>
                <a:lnTo>
                  <a:pt x="255867" y="4431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2759712" y="9163090"/>
            <a:ext cx="125028" cy="130009"/>
          </a:xfrm>
          <a:custGeom>
            <a:rect l="l" t="t" r="r" b="b"/>
            <a:pathLst>
              <a:path w="125028" h="130009">
                <a:moveTo>
                  <a:pt x="32478" y="63222"/>
                </a:moveTo>
                <a:lnTo>
                  <a:pt x="17087" y="63222"/>
                </a:lnTo>
                <a:lnTo>
                  <a:pt x="63489" y="109639"/>
                </a:lnTo>
                <a:lnTo>
                  <a:pt x="49795" y="123337"/>
                </a:lnTo>
                <a:lnTo>
                  <a:pt x="56464" y="130009"/>
                </a:lnTo>
                <a:lnTo>
                  <a:pt x="84522" y="101942"/>
                </a:lnTo>
                <a:lnTo>
                  <a:pt x="71184" y="101942"/>
                </a:lnTo>
                <a:lnTo>
                  <a:pt x="32478" y="63222"/>
                </a:lnTo>
                <a:close/>
              </a:path>
              <a:path w="125028" h="130009">
                <a:moveTo>
                  <a:pt x="84839" y="88283"/>
                </a:moveTo>
                <a:lnTo>
                  <a:pt x="71184" y="101942"/>
                </a:lnTo>
                <a:lnTo>
                  <a:pt x="84522" y="101942"/>
                </a:lnTo>
                <a:lnTo>
                  <a:pt x="91508" y="94953"/>
                </a:lnTo>
                <a:lnTo>
                  <a:pt x="84839" y="88283"/>
                </a:lnTo>
                <a:close/>
              </a:path>
              <a:path w="125028" h="130009">
                <a:moveTo>
                  <a:pt x="15431" y="46170"/>
                </a:moveTo>
                <a:lnTo>
                  <a:pt x="0" y="74237"/>
                </a:lnTo>
                <a:lnTo>
                  <a:pt x="7103" y="81341"/>
                </a:lnTo>
                <a:lnTo>
                  <a:pt x="17087" y="63222"/>
                </a:lnTo>
                <a:lnTo>
                  <a:pt x="32478" y="63222"/>
                </a:lnTo>
                <a:lnTo>
                  <a:pt x="15431" y="46170"/>
                </a:lnTo>
                <a:close/>
              </a:path>
              <a:path w="125028" h="130009">
                <a:moveTo>
                  <a:pt x="70660" y="0"/>
                </a:moveTo>
                <a:lnTo>
                  <a:pt x="61200" y="3752"/>
                </a:lnTo>
                <a:lnTo>
                  <a:pt x="51799" y="11747"/>
                </a:lnTo>
                <a:lnTo>
                  <a:pt x="49327" y="22227"/>
                </a:lnTo>
                <a:lnTo>
                  <a:pt x="51757" y="37694"/>
                </a:lnTo>
                <a:lnTo>
                  <a:pt x="86566" y="73567"/>
                </a:lnTo>
                <a:lnTo>
                  <a:pt x="97674" y="77416"/>
                </a:lnTo>
                <a:lnTo>
                  <a:pt x="108959" y="76159"/>
                </a:lnTo>
                <a:lnTo>
                  <a:pt x="120162" y="68120"/>
                </a:lnTo>
                <a:lnTo>
                  <a:pt x="120689" y="67002"/>
                </a:lnTo>
                <a:lnTo>
                  <a:pt x="98720" y="67002"/>
                </a:lnTo>
                <a:lnTo>
                  <a:pt x="88096" y="61918"/>
                </a:lnTo>
                <a:lnTo>
                  <a:pt x="75679" y="51345"/>
                </a:lnTo>
                <a:lnTo>
                  <a:pt x="71336" y="46791"/>
                </a:lnTo>
                <a:lnTo>
                  <a:pt x="63271" y="36083"/>
                </a:lnTo>
                <a:lnTo>
                  <a:pt x="59835" y="26418"/>
                </a:lnTo>
                <a:lnTo>
                  <a:pt x="61481" y="17548"/>
                </a:lnTo>
                <a:lnTo>
                  <a:pt x="68662" y="9225"/>
                </a:lnTo>
                <a:lnTo>
                  <a:pt x="96997" y="9225"/>
                </a:lnTo>
                <a:lnTo>
                  <a:pt x="90391" y="4397"/>
                </a:lnTo>
                <a:lnTo>
                  <a:pt x="80338" y="284"/>
                </a:lnTo>
                <a:lnTo>
                  <a:pt x="70660" y="0"/>
                </a:lnTo>
                <a:close/>
              </a:path>
              <a:path w="125028" h="130009">
                <a:moveTo>
                  <a:pt x="96997" y="9225"/>
                </a:moveTo>
                <a:lnTo>
                  <a:pt x="68662" y="9225"/>
                </a:lnTo>
                <a:lnTo>
                  <a:pt x="77420" y="10250"/>
                </a:lnTo>
                <a:lnTo>
                  <a:pt x="88233" y="16430"/>
                </a:lnTo>
                <a:lnTo>
                  <a:pt x="101245" y="27912"/>
                </a:lnTo>
                <a:lnTo>
                  <a:pt x="110438" y="39056"/>
                </a:lnTo>
                <a:lnTo>
                  <a:pt x="114829" y="49032"/>
                </a:lnTo>
                <a:lnTo>
                  <a:pt x="114004" y="58120"/>
                </a:lnTo>
                <a:lnTo>
                  <a:pt x="107550" y="66597"/>
                </a:lnTo>
                <a:lnTo>
                  <a:pt x="98720" y="67002"/>
                </a:lnTo>
                <a:lnTo>
                  <a:pt x="120689" y="67002"/>
                </a:lnTo>
                <a:lnTo>
                  <a:pt x="125028" y="57780"/>
                </a:lnTo>
                <a:lnTo>
                  <a:pt x="124515" y="44130"/>
                </a:lnTo>
                <a:lnTo>
                  <a:pt x="120584" y="35315"/>
                </a:lnTo>
                <a:lnTo>
                  <a:pt x="113063" y="24954"/>
                </a:lnTo>
                <a:lnTo>
                  <a:pt x="100976" y="12133"/>
                </a:lnTo>
                <a:lnTo>
                  <a:pt x="96997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2877491" y="9154121"/>
            <a:ext cx="29202" cy="29212"/>
          </a:xfrm>
          <a:custGeom>
            <a:rect l="l" t="t" r="r" b="b"/>
            <a:pathLst>
              <a:path w="29202" h="29212">
                <a:moveTo>
                  <a:pt x="23243" y="0"/>
                </a:moveTo>
                <a:lnTo>
                  <a:pt x="0" y="23252"/>
                </a:lnTo>
                <a:lnTo>
                  <a:pt x="5957" y="29212"/>
                </a:lnTo>
                <a:lnTo>
                  <a:pt x="29202" y="5960"/>
                </a:lnTo>
                <a:lnTo>
                  <a:pt x="23243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2885436" y="9035467"/>
            <a:ext cx="122029" cy="131866"/>
          </a:xfrm>
          <a:custGeom>
            <a:rect l="l" t="t" r="r" b="b"/>
            <a:pathLst>
              <a:path w="122029" h="131866">
                <a:moveTo>
                  <a:pt x="32479" y="65081"/>
                </a:moveTo>
                <a:lnTo>
                  <a:pt x="17087" y="65081"/>
                </a:lnTo>
                <a:lnTo>
                  <a:pt x="63489" y="111498"/>
                </a:lnTo>
                <a:lnTo>
                  <a:pt x="49795" y="125196"/>
                </a:lnTo>
                <a:lnTo>
                  <a:pt x="56464" y="131866"/>
                </a:lnTo>
                <a:lnTo>
                  <a:pt x="84522" y="103799"/>
                </a:lnTo>
                <a:lnTo>
                  <a:pt x="71184" y="103799"/>
                </a:lnTo>
                <a:lnTo>
                  <a:pt x="32479" y="65081"/>
                </a:lnTo>
                <a:close/>
              </a:path>
              <a:path w="122029" h="131866">
                <a:moveTo>
                  <a:pt x="84839" y="90140"/>
                </a:moveTo>
                <a:lnTo>
                  <a:pt x="71184" y="103799"/>
                </a:lnTo>
                <a:lnTo>
                  <a:pt x="84522" y="103799"/>
                </a:lnTo>
                <a:lnTo>
                  <a:pt x="91508" y="96810"/>
                </a:lnTo>
                <a:lnTo>
                  <a:pt x="84839" y="90140"/>
                </a:lnTo>
                <a:close/>
              </a:path>
              <a:path w="122029" h="131866">
                <a:moveTo>
                  <a:pt x="112407" y="28832"/>
                </a:moveTo>
                <a:lnTo>
                  <a:pt x="99120" y="28832"/>
                </a:lnTo>
                <a:lnTo>
                  <a:pt x="100325" y="29956"/>
                </a:lnTo>
                <a:lnTo>
                  <a:pt x="108897" y="41006"/>
                </a:lnTo>
                <a:lnTo>
                  <a:pt x="112989" y="51640"/>
                </a:lnTo>
                <a:lnTo>
                  <a:pt x="114291" y="58969"/>
                </a:lnTo>
                <a:lnTo>
                  <a:pt x="112205" y="65370"/>
                </a:lnTo>
                <a:lnTo>
                  <a:pt x="102839" y="74739"/>
                </a:lnTo>
                <a:lnTo>
                  <a:pt x="98235" y="77398"/>
                </a:lnTo>
                <a:lnTo>
                  <a:pt x="92922" y="78820"/>
                </a:lnTo>
                <a:lnTo>
                  <a:pt x="100142" y="86042"/>
                </a:lnTo>
                <a:lnTo>
                  <a:pt x="104509" y="84463"/>
                </a:lnTo>
                <a:lnTo>
                  <a:pt x="108836" y="81528"/>
                </a:lnTo>
                <a:lnTo>
                  <a:pt x="118274" y="70745"/>
                </a:lnTo>
                <a:lnTo>
                  <a:pt x="122029" y="59787"/>
                </a:lnTo>
                <a:lnTo>
                  <a:pt x="121442" y="45570"/>
                </a:lnTo>
                <a:lnTo>
                  <a:pt x="117368" y="35966"/>
                </a:lnTo>
                <a:lnTo>
                  <a:pt x="112407" y="28832"/>
                </a:lnTo>
                <a:close/>
              </a:path>
              <a:path w="122029" h="131866">
                <a:moveTo>
                  <a:pt x="15431" y="48027"/>
                </a:moveTo>
                <a:lnTo>
                  <a:pt x="0" y="76094"/>
                </a:lnTo>
                <a:lnTo>
                  <a:pt x="7103" y="83200"/>
                </a:lnTo>
                <a:lnTo>
                  <a:pt x="17087" y="65081"/>
                </a:lnTo>
                <a:lnTo>
                  <a:pt x="32479" y="65081"/>
                </a:lnTo>
                <a:lnTo>
                  <a:pt x="15431" y="48027"/>
                </a:lnTo>
                <a:close/>
              </a:path>
              <a:path w="122029" h="131866">
                <a:moveTo>
                  <a:pt x="68771" y="0"/>
                </a:moveTo>
                <a:lnTo>
                  <a:pt x="61635" y="2362"/>
                </a:lnTo>
                <a:lnTo>
                  <a:pt x="49691" y="14310"/>
                </a:lnTo>
                <a:lnTo>
                  <a:pt x="46842" y="21014"/>
                </a:lnTo>
                <a:lnTo>
                  <a:pt x="47180" y="35966"/>
                </a:lnTo>
                <a:lnTo>
                  <a:pt x="81940" y="57702"/>
                </a:lnTo>
                <a:lnTo>
                  <a:pt x="87951" y="55214"/>
                </a:lnTo>
                <a:lnTo>
                  <a:pt x="96190" y="46972"/>
                </a:lnTo>
                <a:lnTo>
                  <a:pt x="80526" y="46972"/>
                </a:lnTo>
                <a:lnTo>
                  <a:pt x="71503" y="46367"/>
                </a:lnTo>
                <a:lnTo>
                  <a:pt x="67195" y="44164"/>
                </a:lnTo>
                <a:lnTo>
                  <a:pt x="59330" y="36296"/>
                </a:lnTo>
                <a:lnTo>
                  <a:pt x="57279" y="32086"/>
                </a:lnTo>
                <a:lnTo>
                  <a:pt x="56596" y="22769"/>
                </a:lnTo>
                <a:lnTo>
                  <a:pt x="58069" y="18795"/>
                </a:lnTo>
                <a:lnTo>
                  <a:pt x="64913" y="11951"/>
                </a:lnTo>
                <a:lnTo>
                  <a:pt x="69211" y="10532"/>
                </a:lnTo>
                <a:lnTo>
                  <a:pt x="95153" y="10532"/>
                </a:lnTo>
                <a:lnTo>
                  <a:pt x="87489" y="5092"/>
                </a:lnTo>
                <a:lnTo>
                  <a:pt x="76965" y="1353"/>
                </a:lnTo>
                <a:lnTo>
                  <a:pt x="68771" y="0"/>
                </a:lnTo>
                <a:close/>
              </a:path>
              <a:path w="122029" h="131866">
                <a:moveTo>
                  <a:pt x="95153" y="10532"/>
                </a:moveTo>
                <a:lnTo>
                  <a:pt x="69211" y="10532"/>
                </a:lnTo>
                <a:lnTo>
                  <a:pt x="79315" y="11953"/>
                </a:lnTo>
                <a:lnTo>
                  <a:pt x="84034" y="14504"/>
                </a:lnTo>
                <a:lnTo>
                  <a:pt x="91558" y="22030"/>
                </a:lnTo>
                <a:lnTo>
                  <a:pt x="93129" y="25787"/>
                </a:lnTo>
                <a:lnTo>
                  <a:pt x="93155" y="34550"/>
                </a:lnTo>
                <a:lnTo>
                  <a:pt x="91556" y="38346"/>
                </a:lnTo>
                <a:lnTo>
                  <a:pt x="84637" y="45267"/>
                </a:lnTo>
                <a:lnTo>
                  <a:pt x="80526" y="46972"/>
                </a:lnTo>
                <a:lnTo>
                  <a:pt x="96190" y="46972"/>
                </a:lnTo>
                <a:lnTo>
                  <a:pt x="99421" y="43740"/>
                </a:lnTo>
                <a:lnTo>
                  <a:pt x="101382" y="36675"/>
                </a:lnTo>
                <a:lnTo>
                  <a:pt x="98963" y="28884"/>
                </a:lnTo>
                <a:lnTo>
                  <a:pt x="99120" y="28832"/>
                </a:lnTo>
                <a:lnTo>
                  <a:pt x="112407" y="28832"/>
                </a:lnTo>
                <a:lnTo>
                  <a:pt x="109937" y="25281"/>
                </a:lnTo>
                <a:lnTo>
                  <a:pt x="98502" y="12909"/>
                </a:lnTo>
                <a:lnTo>
                  <a:pt x="95153" y="10532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2970701" y="8950555"/>
            <a:ext cx="99684" cy="138762"/>
          </a:xfrm>
          <a:custGeom>
            <a:rect l="l" t="t" r="r" b="b"/>
            <a:pathLst>
              <a:path w="99684" h="138762">
                <a:moveTo>
                  <a:pt x="94474" y="94208"/>
                </a:moveTo>
                <a:lnTo>
                  <a:pt x="77708" y="94208"/>
                </a:lnTo>
                <a:lnTo>
                  <a:pt x="81552" y="103340"/>
                </a:lnTo>
                <a:lnTo>
                  <a:pt x="76052" y="114250"/>
                </a:lnTo>
                <a:lnTo>
                  <a:pt x="69254" y="125461"/>
                </a:lnTo>
                <a:lnTo>
                  <a:pt x="61158" y="136973"/>
                </a:lnTo>
                <a:lnTo>
                  <a:pt x="64999" y="137867"/>
                </a:lnTo>
                <a:lnTo>
                  <a:pt x="93230" y="98173"/>
                </a:lnTo>
                <a:lnTo>
                  <a:pt x="94474" y="94208"/>
                </a:lnTo>
                <a:close/>
              </a:path>
              <a:path w="99684" h="138762">
                <a:moveTo>
                  <a:pt x="48538" y="58816"/>
                </a:moveTo>
                <a:lnTo>
                  <a:pt x="41359" y="67729"/>
                </a:lnTo>
                <a:lnTo>
                  <a:pt x="42898" y="79807"/>
                </a:lnTo>
                <a:lnTo>
                  <a:pt x="43065" y="85917"/>
                </a:lnTo>
                <a:lnTo>
                  <a:pt x="43185" y="93074"/>
                </a:lnTo>
                <a:lnTo>
                  <a:pt x="42381" y="105114"/>
                </a:lnTo>
                <a:lnTo>
                  <a:pt x="40325" y="118343"/>
                </a:lnTo>
                <a:lnTo>
                  <a:pt x="43745" y="118186"/>
                </a:lnTo>
                <a:lnTo>
                  <a:pt x="46849" y="118186"/>
                </a:lnTo>
                <a:lnTo>
                  <a:pt x="51278" y="105736"/>
                </a:lnTo>
                <a:lnTo>
                  <a:pt x="51947" y="94208"/>
                </a:lnTo>
                <a:lnTo>
                  <a:pt x="51985" y="92269"/>
                </a:lnTo>
                <a:lnTo>
                  <a:pt x="51614" y="81474"/>
                </a:lnTo>
                <a:lnTo>
                  <a:pt x="63803" y="71053"/>
                </a:lnTo>
                <a:lnTo>
                  <a:pt x="50667" y="71053"/>
                </a:lnTo>
                <a:lnTo>
                  <a:pt x="50088" y="67000"/>
                </a:lnTo>
                <a:lnTo>
                  <a:pt x="49378" y="62922"/>
                </a:lnTo>
                <a:lnTo>
                  <a:pt x="48538" y="58816"/>
                </a:lnTo>
                <a:close/>
              </a:path>
              <a:path w="99684" h="138762">
                <a:moveTo>
                  <a:pt x="46849" y="118186"/>
                </a:moveTo>
                <a:lnTo>
                  <a:pt x="43745" y="118186"/>
                </a:lnTo>
                <a:lnTo>
                  <a:pt x="46822" y="118263"/>
                </a:lnTo>
                <a:close/>
              </a:path>
              <a:path w="99684" h="138762">
                <a:moveTo>
                  <a:pt x="99096" y="48294"/>
                </a:moveTo>
                <a:lnTo>
                  <a:pt x="90427" y="48294"/>
                </a:lnTo>
                <a:lnTo>
                  <a:pt x="90821" y="57162"/>
                </a:lnTo>
                <a:lnTo>
                  <a:pt x="90868" y="61896"/>
                </a:lnTo>
                <a:lnTo>
                  <a:pt x="89521" y="73282"/>
                </a:lnTo>
                <a:lnTo>
                  <a:pt x="85702" y="85465"/>
                </a:lnTo>
                <a:lnTo>
                  <a:pt x="73795" y="86451"/>
                </a:lnTo>
                <a:lnTo>
                  <a:pt x="60058" y="88026"/>
                </a:lnTo>
                <a:lnTo>
                  <a:pt x="60214" y="96236"/>
                </a:lnTo>
                <a:lnTo>
                  <a:pt x="69317" y="95025"/>
                </a:lnTo>
                <a:lnTo>
                  <a:pt x="77708" y="94208"/>
                </a:lnTo>
                <a:lnTo>
                  <a:pt x="94474" y="94208"/>
                </a:lnTo>
                <a:lnTo>
                  <a:pt x="97076" y="85917"/>
                </a:lnTo>
                <a:lnTo>
                  <a:pt x="99063" y="74230"/>
                </a:lnTo>
                <a:lnTo>
                  <a:pt x="99684" y="63320"/>
                </a:lnTo>
                <a:lnTo>
                  <a:pt x="99627" y="58816"/>
                </a:lnTo>
                <a:lnTo>
                  <a:pt x="99181" y="48915"/>
                </a:lnTo>
                <a:lnTo>
                  <a:pt x="99096" y="48294"/>
                </a:lnTo>
                <a:close/>
              </a:path>
              <a:path w="99684" h="138762">
                <a:moveTo>
                  <a:pt x="6156" y="57162"/>
                </a:moveTo>
                <a:lnTo>
                  <a:pt x="0" y="63320"/>
                </a:lnTo>
                <a:lnTo>
                  <a:pt x="19098" y="82424"/>
                </a:lnTo>
                <a:lnTo>
                  <a:pt x="30935" y="70582"/>
                </a:lnTo>
                <a:lnTo>
                  <a:pt x="19571" y="70582"/>
                </a:lnTo>
                <a:lnTo>
                  <a:pt x="6156" y="57162"/>
                </a:lnTo>
                <a:close/>
              </a:path>
              <a:path w="99684" h="138762">
                <a:moveTo>
                  <a:pt x="91867" y="29839"/>
                </a:moveTo>
                <a:lnTo>
                  <a:pt x="50667" y="71053"/>
                </a:lnTo>
                <a:lnTo>
                  <a:pt x="63803" y="71053"/>
                </a:lnTo>
                <a:lnTo>
                  <a:pt x="90427" y="48294"/>
                </a:lnTo>
                <a:lnTo>
                  <a:pt x="99096" y="48294"/>
                </a:lnTo>
                <a:lnTo>
                  <a:pt x="97312" y="35286"/>
                </a:lnTo>
                <a:lnTo>
                  <a:pt x="91867" y="29839"/>
                </a:lnTo>
                <a:close/>
              </a:path>
              <a:path w="99684" h="138762">
                <a:moveTo>
                  <a:pt x="30783" y="24634"/>
                </a:moveTo>
                <a:lnTo>
                  <a:pt x="24626" y="30792"/>
                </a:lnTo>
                <a:lnTo>
                  <a:pt x="41987" y="48159"/>
                </a:lnTo>
                <a:lnTo>
                  <a:pt x="19571" y="70582"/>
                </a:lnTo>
                <a:lnTo>
                  <a:pt x="30935" y="70582"/>
                </a:lnTo>
                <a:lnTo>
                  <a:pt x="59507" y="42001"/>
                </a:lnTo>
                <a:lnTo>
                  <a:pt x="48144" y="42001"/>
                </a:lnTo>
                <a:lnTo>
                  <a:pt x="30783" y="24634"/>
                </a:lnTo>
                <a:close/>
              </a:path>
              <a:path w="99684" h="138762">
                <a:moveTo>
                  <a:pt x="63300" y="0"/>
                </a:moveTo>
                <a:lnTo>
                  <a:pt x="57143" y="6158"/>
                </a:lnTo>
                <a:lnTo>
                  <a:pt x="70559" y="19578"/>
                </a:lnTo>
                <a:lnTo>
                  <a:pt x="48144" y="42001"/>
                </a:lnTo>
                <a:lnTo>
                  <a:pt x="59507" y="42001"/>
                </a:lnTo>
                <a:lnTo>
                  <a:pt x="76241" y="25261"/>
                </a:lnTo>
                <a:lnTo>
                  <a:pt x="81608" y="25261"/>
                </a:lnTo>
                <a:lnTo>
                  <a:pt x="85081" y="21786"/>
                </a:lnTo>
                <a:lnTo>
                  <a:pt x="63300" y="0"/>
                </a:lnTo>
                <a:close/>
              </a:path>
              <a:path w="99684" h="138762">
                <a:moveTo>
                  <a:pt x="81608" y="25261"/>
                </a:moveTo>
                <a:lnTo>
                  <a:pt x="76241" y="25261"/>
                </a:lnTo>
                <a:lnTo>
                  <a:pt x="78925" y="27946"/>
                </a:lnTo>
                <a:lnTo>
                  <a:pt x="81608" y="2526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3191932" y="9163090"/>
            <a:ext cx="125302" cy="133285"/>
          </a:xfrm>
          <a:custGeom>
            <a:rect l="l" t="t" r="r" b="b"/>
            <a:pathLst>
              <a:path w="125302" h="133285">
                <a:moveTo>
                  <a:pt x="48782" y="53123"/>
                </a:moveTo>
                <a:lnTo>
                  <a:pt x="31522" y="53123"/>
                </a:lnTo>
                <a:lnTo>
                  <a:pt x="35160" y="54813"/>
                </a:lnTo>
                <a:lnTo>
                  <a:pt x="41682" y="61338"/>
                </a:lnTo>
                <a:lnTo>
                  <a:pt x="43807" y="65122"/>
                </a:lnTo>
                <a:lnTo>
                  <a:pt x="46200" y="74148"/>
                </a:lnTo>
                <a:lnTo>
                  <a:pt x="46798" y="81299"/>
                </a:lnTo>
                <a:lnTo>
                  <a:pt x="46755" y="126575"/>
                </a:lnTo>
                <a:lnTo>
                  <a:pt x="53463" y="133285"/>
                </a:lnTo>
                <a:lnTo>
                  <a:pt x="69484" y="117259"/>
                </a:lnTo>
                <a:lnTo>
                  <a:pt x="55753" y="117259"/>
                </a:lnTo>
                <a:lnTo>
                  <a:pt x="55595" y="117100"/>
                </a:lnTo>
                <a:lnTo>
                  <a:pt x="55362" y="74579"/>
                </a:lnTo>
                <a:lnTo>
                  <a:pt x="49286" y="53627"/>
                </a:lnTo>
                <a:lnTo>
                  <a:pt x="48782" y="53123"/>
                </a:lnTo>
                <a:close/>
              </a:path>
              <a:path w="125302" h="133285">
                <a:moveTo>
                  <a:pt x="83773" y="89230"/>
                </a:moveTo>
                <a:lnTo>
                  <a:pt x="55753" y="117259"/>
                </a:lnTo>
                <a:lnTo>
                  <a:pt x="69484" y="117259"/>
                </a:lnTo>
                <a:lnTo>
                  <a:pt x="90638" y="96098"/>
                </a:lnTo>
                <a:lnTo>
                  <a:pt x="83773" y="89230"/>
                </a:lnTo>
                <a:close/>
              </a:path>
              <a:path w="125302" h="133285">
                <a:moveTo>
                  <a:pt x="34884" y="42405"/>
                </a:moveTo>
                <a:lnTo>
                  <a:pt x="1103" y="65039"/>
                </a:lnTo>
                <a:lnTo>
                  <a:pt x="0" y="73567"/>
                </a:lnTo>
                <a:lnTo>
                  <a:pt x="7850" y="81420"/>
                </a:lnTo>
                <a:lnTo>
                  <a:pt x="8167" y="71841"/>
                </a:lnTo>
                <a:lnTo>
                  <a:pt x="11047" y="64328"/>
                </a:lnTo>
                <a:lnTo>
                  <a:pt x="20178" y="55195"/>
                </a:lnTo>
                <a:lnTo>
                  <a:pt x="23920" y="53307"/>
                </a:lnTo>
                <a:lnTo>
                  <a:pt x="31522" y="53123"/>
                </a:lnTo>
                <a:lnTo>
                  <a:pt x="48782" y="53123"/>
                </a:lnTo>
                <a:lnTo>
                  <a:pt x="40475" y="44812"/>
                </a:lnTo>
                <a:lnTo>
                  <a:pt x="34884" y="42405"/>
                </a:lnTo>
                <a:close/>
              </a:path>
              <a:path w="125302" h="133285">
                <a:moveTo>
                  <a:pt x="70934" y="0"/>
                </a:moveTo>
                <a:lnTo>
                  <a:pt x="61474" y="3752"/>
                </a:lnTo>
                <a:lnTo>
                  <a:pt x="52074" y="11747"/>
                </a:lnTo>
                <a:lnTo>
                  <a:pt x="49602" y="22228"/>
                </a:lnTo>
                <a:lnTo>
                  <a:pt x="52031" y="37694"/>
                </a:lnTo>
                <a:lnTo>
                  <a:pt x="86840" y="73567"/>
                </a:lnTo>
                <a:lnTo>
                  <a:pt x="97947" y="77416"/>
                </a:lnTo>
                <a:lnTo>
                  <a:pt x="109233" y="76159"/>
                </a:lnTo>
                <a:lnTo>
                  <a:pt x="120436" y="68120"/>
                </a:lnTo>
                <a:lnTo>
                  <a:pt x="120962" y="67002"/>
                </a:lnTo>
                <a:lnTo>
                  <a:pt x="98994" y="67002"/>
                </a:lnTo>
                <a:lnTo>
                  <a:pt x="88370" y="61918"/>
                </a:lnTo>
                <a:lnTo>
                  <a:pt x="75953" y="51345"/>
                </a:lnTo>
                <a:lnTo>
                  <a:pt x="71610" y="46791"/>
                </a:lnTo>
                <a:lnTo>
                  <a:pt x="63545" y="36083"/>
                </a:lnTo>
                <a:lnTo>
                  <a:pt x="60110" y="26418"/>
                </a:lnTo>
                <a:lnTo>
                  <a:pt x="61756" y="17548"/>
                </a:lnTo>
                <a:lnTo>
                  <a:pt x="68936" y="9225"/>
                </a:lnTo>
                <a:lnTo>
                  <a:pt x="97271" y="9225"/>
                </a:lnTo>
                <a:lnTo>
                  <a:pt x="90665" y="4397"/>
                </a:lnTo>
                <a:lnTo>
                  <a:pt x="80612" y="284"/>
                </a:lnTo>
                <a:lnTo>
                  <a:pt x="70934" y="0"/>
                </a:lnTo>
                <a:close/>
              </a:path>
              <a:path w="125302" h="133285">
                <a:moveTo>
                  <a:pt x="97271" y="9225"/>
                </a:moveTo>
                <a:lnTo>
                  <a:pt x="68936" y="9225"/>
                </a:lnTo>
                <a:lnTo>
                  <a:pt x="77694" y="10250"/>
                </a:lnTo>
                <a:lnTo>
                  <a:pt x="88508" y="16430"/>
                </a:lnTo>
                <a:lnTo>
                  <a:pt x="101520" y="27912"/>
                </a:lnTo>
                <a:lnTo>
                  <a:pt x="110713" y="39056"/>
                </a:lnTo>
                <a:lnTo>
                  <a:pt x="115103" y="49032"/>
                </a:lnTo>
                <a:lnTo>
                  <a:pt x="114278" y="58120"/>
                </a:lnTo>
                <a:lnTo>
                  <a:pt x="107824" y="66597"/>
                </a:lnTo>
                <a:lnTo>
                  <a:pt x="98994" y="67002"/>
                </a:lnTo>
                <a:lnTo>
                  <a:pt x="120962" y="67002"/>
                </a:lnTo>
                <a:lnTo>
                  <a:pt x="125302" y="57780"/>
                </a:lnTo>
                <a:lnTo>
                  <a:pt x="124789" y="44130"/>
                </a:lnTo>
                <a:lnTo>
                  <a:pt x="120859" y="35315"/>
                </a:lnTo>
                <a:lnTo>
                  <a:pt x="113337" y="24954"/>
                </a:lnTo>
                <a:lnTo>
                  <a:pt x="101251" y="12133"/>
                </a:lnTo>
                <a:lnTo>
                  <a:pt x="97271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3309985" y="9154121"/>
            <a:ext cx="29202" cy="29212"/>
          </a:xfrm>
          <a:custGeom>
            <a:rect l="l" t="t" r="r" b="b"/>
            <a:pathLst>
              <a:path w="29202" h="29212">
                <a:moveTo>
                  <a:pt x="23243" y="0"/>
                </a:moveTo>
                <a:lnTo>
                  <a:pt x="0" y="23252"/>
                </a:lnTo>
                <a:lnTo>
                  <a:pt x="5957" y="29212"/>
                </a:lnTo>
                <a:lnTo>
                  <a:pt x="29202" y="5960"/>
                </a:lnTo>
                <a:lnTo>
                  <a:pt x="23243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3317655" y="9035467"/>
            <a:ext cx="122305" cy="135143"/>
          </a:xfrm>
          <a:custGeom>
            <a:rect l="l" t="t" r="r" b="b"/>
            <a:pathLst>
              <a:path w="122305" h="135143">
                <a:moveTo>
                  <a:pt x="48782" y="54980"/>
                </a:moveTo>
                <a:lnTo>
                  <a:pt x="31523" y="54980"/>
                </a:lnTo>
                <a:lnTo>
                  <a:pt x="35161" y="56671"/>
                </a:lnTo>
                <a:lnTo>
                  <a:pt x="41685" y="63196"/>
                </a:lnTo>
                <a:lnTo>
                  <a:pt x="43808" y="66979"/>
                </a:lnTo>
                <a:lnTo>
                  <a:pt x="46201" y="76005"/>
                </a:lnTo>
                <a:lnTo>
                  <a:pt x="46663" y="81528"/>
                </a:lnTo>
                <a:lnTo>
                  <a:pt x="46756" y="128433"/>
                </a:lnTo>
                <a:lnTo>
                  <a:pt x="53464" y="135143"/>
                </a:lnTo>
                <a:lnTo>
                  <a:pt x="69485" y="119117"/>
                </a:lnTo>
                <a:lnTo>
                  <a:pt x="55754" y="119117"/>
                </a:lnTo>
                <a:lnTo>
                  <a:pt x="55596" y="118959"/>
                </a:lnTo>
                <a:lnTo>
                  <a:pt x="55363" y="76437"/>
                </a:lnTo>
                <a:lnTo>
                  <a:pt x="49287" y="55486"/>
                </a:lnTo>
                <a:lnTo>
                  <a:pt x="48782" y="54980"/>
                </a:lnTo>
                <a:close/>
              </a:path>
              <a:path w="122305" h="135143">
                <a:moveTo>
                  <a:pt x="83774" y="91088"/>
                </a:moveTo>
                <a:lnTo>
                  <a:pt x="55754" y="119117"/>
                </a:lnTo>
                <a:lnTo>
                  <a:pt x="69485" y="119117"/>
                </a:lnTo>
                <a:lnTo>
                  <a:pt x="90639" y="97956"/>
                </a:lnTo>
                <a:lnTo>
                  <a:pt x="83774" y="91088"/>
                </a:lnTo>
                <a:close/>
              </a:path>
              <a:path w="122305" h="135143">
                <a:moveTo>
                  <a:pt x="112683" y="28832"/>
                </a:moveTo>
                <a:lnTo>
                  <a:pt x="99396" y="28832"/>
                </a:lnTo>
                <a:lnTo>
                  <a:pt x="100600" y="29956"/>
                </a:lnTo>
                <a:lnTo>
                  <a:pt x="109173" y="41006"/>
                </a:lnTo>
                <a:lnTo>
                  <a:pt x="113264" y="51640"/>
                </a:lnTo>
                <a:lnTo>
                  <a:pt x="114566" y="58969"/>
                </a:lnTo>
                <a:lnTo>
                  <a:pt x="112481" y="65370"/>
                </a:lnTo>
                <a:lnTo>
                  <a:pt x="103115" y="74739"/>
                </a:lnTo>
                <a:lnTo>
                  <a:pt x="98511" y="77398"/>
                </a:lnTo>
                <a:lnTo>
                  <a:pt x="93196" y="78820"/>
                </a:lnTo>
                <a:lnTo>
                  <a:pt x="100417" y="86042"/>
                </a:lnTo>
                <a:lnTo>
                  <a:pt x="104785" y="84463"/>
                </a:lnTo>
                <a:lnTo>
                  <a:pt x="109112" y="81528"/>
                </a:lnTo>
                <a:lnTo>
                  <a:pt x="118549" y="70745"/>
                </a:lnTo>
                <a:lnTo>
                  <a:pt x="122305" y="59787"/>
                </a:lnTo>
                <a:lnTo>
                  <a:pt x="121717" y="45570"/>
                </a:lnTo>
                <a:lnTo>
                  <a:pt x="117644" y="35966"/>
                </a:lnTo>
                <a:lnTo>
                  <a:pt x="112683" y="28832"/>
                </a:lnTo>
                <a:close/>
              </a:path>
              <a:path w="122305" h="135143">
                <a:moveTo>
                  <a:pt x="34885" y="44263"/>
                </a:moveTo>
                <a:lnTo>
                  <a:pt x="1104" y="66897"/>
                </a:lnTo>
                <a:lnTo>
                  <a:pt x="0" y="75424"/>
                </a:lnTo>
                <a:lnTo>
                  <a:pt x="7852" y="83278"/>
                </a:lnTo>
                <a:lnTo>
                  <a:pt x="8168" y="73699"/>
                </a:lnTo>
                <a:lnTo>
                  <a:pt x="11050" y="66186"/>
                </a:lnTo>
                <a:lnTo>
                  <a:pt x="20179" y="57053"/>
                </a:lnTo>
                <a:lnTo>
                  <a:pt x="23921" y="55164"/>
                </a:lnTo>
                <a:lnTo>
                  <a:pt x="31523" y="54980"/>
                </a:lnTo>
                <a:lnTo>
                  <a:pt x="48782" y="54980"/>
                </a:lnTo>
                <a:lnTo>
                  <a:pt x="40476" y="46671"/>
                </a:lnTo>
                <a:lnTo>
                  <a:pt x="34885" y="44263"/>
                </a:lnTo>
                <a:close/>
              </a:path>
              <a:path w="122305" h="135143">
                <a:moveTo>
                  <a:pt x="69047" y="0"/>
                </a:moveTo>
                <a:lnTo>
                  <a:pt x="61911" y="2362"/>
                </a:lnTo>
                <a:lnTo>
                  <a:pt x="49966" y="14310"/>
                </a:lnTo>
                <a:lnTo>
                  <a:pt x="47118" y="21014"/>
                </a:lnTo>
                <a:lnTo>
                  <a:pt x="47455" y="35966"/>
                </a:lnTo>
                <a:lnTo>
                  <a:pt x="82215" y="57702"/>
                </a:lnTo>
                <a:lnTo>
                  <a:pt x="88226" y="55214"/>
                </a:lnTo>
                <a:lnTo>
                  <a:pt x="96466" y="46972"/>
                </a:lnTo>
                <a:lnTo>
                  <a:pt x="80802" y="46972"/>
                </a:lnTo>
                <a:lnTo>
                  <a:pt x="71779" y="46367"/>
                </a:lnTo>
                <a:lnTo>
                  <a:pt x="67471" y="44164"/>
                </a:lnTo>
                <a:lnTo>
                  <a:pt x="59606" y="36296"/>
                </a:lnTo>
                <a:lnTo>
                  <a:pt x="57555" y="32086"/>
                </a:lnTo>
                <a:lnTo>
                  <a:pt x="56871" y="22769"/>
                </a:lnTo>
                <a:lnTo>
                  <a:pt x="58345" y="18795"/>
                </a:lnTo>
                <a:lnTo>
                  <a:pt x="65189" y="11951"/>
                </a:lnTo>
                <a:lnTo>
                  <a:pt x="69486" y="10532"/>
                </a:lnTo>
                <a:lnTo>
                  <a:pt x="95428" y="10532"/>
                </a:lnTo>
                <a:lnTo>
                  <a:pt x="87765" y="5092"/>
                </a:lnTo>
                <a:lnTo>
                  <a:pt x="77241" y="1353"/>
                </a:lnTo>
                <a:lnTo>
                  <a:pt x="69047" y="0"/>
                </a:lnTo>
                <a:close/>
              </a:path>
              <a:path w="122305" h="135143">
                <a:moveTo>
                  <a:pt x="95428" y="10532"/>
                </a:moveTo>
                <a:lnTo>
                  <a:pt x="69486" y="10532"/>
                </a:lnTo>
                <a:lnTo>
                  <a:pt x="79590" y="11953"/>
                </a:lnTo>
                <a:lnTo>
                  <a:pt x="84310" y="14504"/>
                </a:lnTo>
                <a:lnTo>
                  <a:pt x="91833" y="22030"/>
                </a:lnTo>
                <a:lnTo>
                  <a:pt x="93405" y="25787"/>
                </a:lnTo>
                <a:lnTo>
                  <a:pt x="93431" y="34550"/>
                </a:lnTo>
                <a:lnTo>
                  <a:pt x="91832" y="38346"/>
                </a:lnTo>
                <a:lnTo>
                  <a:pt x="84913" y="45267"/>
                </a:lnTo>
                <a:lnTo>
                  <a:pt x="80802" y="46972"/>
                </a:lnTo>
                <a:lnTo>
                  <a:pt x="96466" y="46972"/>
                </a:lnTo>
                <a:lnTo>
                  <a:pt x="99697" y="43740"/>
                </a:lnTo>
                <a:lnTo>
                  <a:pt x="101658" y="36675"/>
                </a:lnTo>
                <a:lnTo>
                  <a:pt x="99239" y="28884"/>
                </a:lnTo>
                <a:lnTo>
                  <a:pt x="99396" y="28832"/>
                </a:lnTo>
                <a:lnTo>
                  <a:pt x="112683" y="28832"/>
                </a:lnTo>
                <a:lnTo>
                  <a:pt x="110212" y="25281"/>
                </a:lnTo>
                <a:lnTo>
                  <a:pt x="98778" y="12909"/>
                </a:lnTo>
                <a:lnTo>
                  <a:pt x="95428" y="10532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3403196" y="8950555"/>
            <a:ext cx="99684" cy="138762"/>
          </a:xfrm>
          <a:custGeom>
            <a:rect l="l" t="t" r="r" b="b"/>
            <a:pathLst>
              <a:path w="99684" h="138762">
                <a:moveTo>
                  <a:pt x="94474" y="94208"/>
                </a:moveTo>
                <a:lnTo>
                  <a:pt x="77708" y="94208"/>
                </a:lnTo>
                <a:lnTo>
                  <a:pt x="81552" y="103340"/>
                </a:lnTo>
                <a:lnTo>
                  <a:pt x="76052" y="114250"/>
                </a:lnTo>
                <a:lnTo>
                  <a:pt x="69254" y="125461"/>
                </a:lnTo>
                <a:lnTo>
                  <a:pt x="61158" y="136973"/>
                </a:lnTo>
                <a:lnTo>
                  <a:pt x="64999" y="137867"/>
                </a:lnTo>
                <a:lnTo>
                  <a:pt x="93230" y="98173"/>
                </a:lnTo>
                <a:lnTo>
                  <a:pt x="94474" y="94208"/>
                </a:lnTo>
                <a:close/>
              </a:path>
              <a:path w="99684" h="138762">
                <a:moveTo>
                  <a:pt x="48536" y="58816"/>
                </a:moveTo>
                <a:lnTo>
                  <a:pt x="41360" y="67729"/>
                </a:lnTo>
                <a:lnTo>
                  <a:pt x="42899" y="79807"/>
                </a:lnTo>
                <a:lnTo>
                  <a:pt x="43066" y="85917"/>
                </a:lnTo>
                <a:lnTo>
                  <a:pt x="43185" y="93074"/>
                </a:lnTo>
                <a:lnTo>
                  <a:pt x="42381" y="105114"/>
                </a:lnTo>
                <a:lnTo>
                  <a:pt x="40325" y="118343"/>
                </a:lnTo>
                <a:lnTo>
                  <a:pt x="43745" y="118186"/>
                </a:lnTo>
                <a:lnTo>
                  <a:pt x="46849" y="118186"/>
                </a:lnTo>
                <a:lnTo>
                  <a:pt x="51278" y="105736"/>
                </a:lnTo>
                <a:lnTo>
                  <a:pt x="51947" y="94208"/>
                </a:lnTo>
                <a:lnTo>
                  <a:pt x="51985" y="92269"/>
                </a:lnTo>
                <a:lnTo>
                  <a:pt x="51614" y="81474"/>
                </a:lnTo>
                <a:lnTo>
                  <a:pt x="63803" y="71053"/>
                </a:lnTo>
                <a:lnTo>
                  <a:pt x="50667" y="71053"/>
                </a:lnTo>
                <a:lnTo>
                  <a:pt x="50088" y="67000"/>
                </a:lnTo>
                <a:lnTo>
                  <a:pt x="49378" y="62922"/>
                </a:lnTo>
                <a:lnTo>
                  <a:pt x="48536" y="58816"/>
                </a:lnTo>
                <a:close/>
              </a:path>
              <a:path w="99684" h="138762">
                <a:moveTo>
                  <a:pt x="46849" y="118186"/>
                </a:moveTo>
                <a:lnTo>
                  <a:pt x="43745" y="118186"/>
                </a:lnTo>
                <a:lnTo>
                  <a:pt x="46822" y="118263"/>
                </a:lnTo>
                <a:close/>
              </a:path>
              <a:path w="99684" h="138762">
                <a:moveTo>
                  <a:pt x="99096" y="48294"/>
                </a:moveTo>
                <a:lnTo>
                  <a:pt x="90427" y="48294"/>
                </a:lnTo>
                <a:lnTo>
                  <a:pt x="90821" y="57162"/>
                </a:lnTo>
                <a:lnTo>
                  <a:pt x="90868" y="61896"/>
                </a:lnTo>
                <a:lnTo>
                  <a:pt x="89521" y="73282"/>
                </a:lnTo>
                <a:lnTo>
                  <a:pt x="85701" y="85465"/>
                </a:lnTo>
                <a:lnTo>
                  <a:pt x="73794" y="86451"/>
                </a:lnTo>
                <a:lnTo>
                  <a:pt x="60057" y="88026"/>
                </a:lnTo>
                <a:lnTo>
                  <a:pt x="60214" y="96236"/>
                </a:lnTo>
                <a:lnTo>
                  <a:pt x="69316" y="95025"/>
                </a:lnTo>
                <a:lnTo>
                  <a:pt x="77708" y="94208"/>
                </a:lnTo>
                <a:lnTo>
                  <a:pt x="94474" y="94208"/>
                </a:lnTo>
                <a:lnTo>
                  <a:pt x="97076" y="85917"/>
                </a:lnTo>
                <a:lnTo>
                  <a:pt x="99063" y="74230"/>
                </a:lnTo>
                <a:lnTo>
                  <a:pt x="99684" y="63320"/>
                </a:lnTo>
                <a:lnTo>
                  <a:pt x="99627" y="58816"/>
                </a:lnTo>
                <a:lnTo>
                  <a:pt x="99181" y="48915"/>
                </a:lnTo>
                <a:lnTo>
                  <a:pt x="99096" y="48294"/>
                </a:lnTo>
                <a:close/>
              </a:path>
              <a:path w="99684" h="138762">
                <a:moveTo>
                  <a:pt x="6156" y="57162"/>
                </a:moveTo>
                <a:lnTo>
                  <a:pt x="0" y="63320"/>
                </a:lnTo>
                <a:lnTo>
                  <a:pt x="19098" y="82424"/>
                </a:lnTo>
                <a:lnTo>
                  <a:pt x="30935" y="70582"/>
                </a:lnTo>
                <a:lnTo>
                  <a:pt x="19571" y="70582"/>
                </a:lnTo>
                <a:lnTo>
                  <a:pt x="6156" y="57162"/>
                </a:lnTo>
                <a:close/>
              </a:path>
              <a:path w="99684" h="138762">
                <a:moveTo>
                  <a:pt x="91867" y="29839"/>
                </a:moveTo>
                <a:lnTo>
                  <a:pt x="50667" y="71053"/>
                </a:lnTo>
                <a:lnTo>
                  <a:pt x="63803" y="71053"/>
                </a:lnTo>
                <a:lnTo>
                  <a:pt x="90427" y="48294"/>
                </a:lnTo>
                <a:lnTo>
                  <a:pt x="99096" y="48294"/>
                </a:lnTo>
                <a:lnTo>
                  <a:pt x="97312" y="35286"/>
                </a:lnTo>
                <a:lnTo>
                  <a:pt x="91867" y="29839"/>
                </a:lnTo>
                <a:close/>
              </a:path>
              <a:path w="99684" h="138762">
                <a:moveTo>
                  <a:pt x="30783" y="24634"/>
                </a:moveTo>
                <a:lnTo>
                  <a:pt x="24626" y="30792"/>
                </a:lnTo>
                <a:lnTo>
                  <a:pt x="41987" y="48159"/>
                </a:lnTo>
                <a:lnTo>
                  <a:pt x="19571" y="70582"/>
                </a:lnTo>
                <a:lnTo>
                  <a:pt x="30935" y="70582"/>
                </a:lnTo>
                <a:lnTo>
                  <a:pt x="59507" y="42001"/>
                </a:lnTo>
                <a:lnTo>
                  <a:pt x="48144" y="42001"/>
                </a:lnTo>
                <a:lnTo>
                  <a:pt x="30783" y="24634"/>
                </a:lnTo>
                <a:close/>
              </a:path>
              <a:path w="99684" h="138762">
                <a:moveTo>
                  <a:pt x="63300" y="0"/>
                </a:moveTo>
                <a:lnTo>
                  <a:pt x="57143" y="6158"/>
                </a:lnTo>
                <a:lnTo>
                  <a:pt x="70559" y="19578"/>
                </a:lnTo>
                <a:lnTo>
                  <a:pt x="48144" y="42001"/>
                </a:lnTo>
                <a:lnTo>
                  <a:pt x="59507" y="42001"/>
                </a:lnTo>
                <a:lnTo>
                  <a:pt x="76241" y="25261"/>
                </a:lnTo>
                <a:lnTo>
                  <a:pt x="81608" y="25261"/>
                </a:lnTo>
                <a:lnTo>
                  <a:pt x="85081" y="21786"/>
                </a:lnTo>
                <a:lnTo>
                  <a:pt x="63300" y="0"/>
                </a:lnTo>
                <a:close/>
              </a:path>
              <a:path w="99684" h="138762">
                <a:moveTo>
                  <a:pt x="81608" y="25261"/>
                </a:moveTo>
                <a:lnTo>
                  <a:pt x="76241" y="25261"/>
                </a:lnTo>
                <a:lnTo>
                  <a:pt x="78925" y="27946"/>
                </a:lnTo>
                <a:lnTo>
                  <a:pt x="81608" y="2526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3623044" y="9163090"/>
            <a:ext cx="126642" cy="129614"/>
          </a:xfrm>
          <a:custGeom>
            <a:rect l="l" t="t" r="r" b="b"/>
            <a:pathLst>
              <a:path w="126642" h="129614">
                <a:moveTo>
                  <a:pt x="78476" y="82470"/>
                </a:moveTo>
                <a:lnTo>
                  <a:pt x="58282" y="82470"/>
                </a:lnTo>
                <a:lnTo>
                  <a:pt x="67397" y="87179"/>
                </a:lnTo>
                <a:lnTo>
                  <a:pt x="70862" y="90645"/>
                </a:lnTo>
                <a:lnTo>
                  <a:pt x="72407" y="94652"/>
                </a:lnTo>
                <a:lnTo>
                  <a:pt x="71617" y="103704"/>
                </a:lnTo>
                <a:lnTo>
                  <a:pt x="69316" y="108073"/>
                </a:lnTo>
                <a:lnTo>
                  <a:pt x="59844" y="117547"/>
                </a:lnTo>
                <a:lnTo>
                  <a:pt x="53503" y="120654"/>
                </a:lnTo>
                <a:lnTo>
                  <a:pt x="46085" y="121601"/>
                </a:lnTo>
                <a:lnTo>
                  <a:pt x="54095" y="129614"/>
                </a:lnTo>
                <a:lnTo>
                  <a:pt x="82688" y="90645"/>
                </a:lnTo>
                <a:lnTo>
                  <a:pt x="80236" y="84230"/>
                </a:lnTo>
                <a:lnTo>
                  <a:pt x="78476" y="82470"/>
                </a:lnTo>
                <a:close/>
              </a:path>
              <a:path w="126642" h="129614">
                <a:moveTo>
                  <a:pt x="46161" y="56652"/>
                </a:moveTo>
                <a:lnTo>
                  <a:pt x="28626" y="56652"/>
                </a:lnTo>
                <a:lnTo>
                  <a:pt x="39644" y="64789"/>
                </a:lnTo>
                <a:lnTo>
                  <a:pt x="40258" y="74791"/>
                </a:lnTo>
                <a:lnTo>
                  <a:pt x="32553" y="86037"/>
                </a:lnTo>
                <a:lnTo>
                  <a:pt x="27698" y="90893"/>
                </a:lnTo>
                <a:lnTo>
                  <a:pt x="34091" y="97287"/>
                </a:lnTo>
                <a:lnTo>
                  <a:pt x="47836" y="85249"/>
                </a:lnTo>
                <a:lnTo>
                  <a:pt x="58282" y="82470"/>
                </a:lnTo>
                <a:lnTo>
                  <a:pt x="78476" y="82470"/>
                </a:lnTo>
                <a:lnTo>
                  <a:pt x="74503" y="78496"/>
                </a:lnTo>
                <a:lnTo>
                  <a:pt x="45852" y="78496"/>
                </a:lnTo>
                <a:lnTo>
                  <a:pt x="48243" y="72614"/>
                </a:lnTo>
                <a:lnTo>
                  <a:pt x="48354" y="71380"/>
                </a:lnTo>
                <a:lnTo>
                  <a:pt x="48797" y="60960"/>
                </a:lnTo>
                <a:lnTo>
                  <a:pt x="46161" y="56652"/>
                </a:lnTo>
                <a:close/>
              </a:path>
              <a:path w="126642" h="129614">
                <a:moveTo>
                  <a:pt x="55797" y="72614"/>
                </a:moveTo>
                <a:lnTo>
                  <a:pt x="50745" y="74549"/>
                </a:lnTo>
                <a:lnTo>
                  <a:pt x="45852" y="78496"/>
                </a:lnTo>
                <a:lnTo>
                  <a:pt x="74503" y="78496"/>
                </a:lnTo>
                <a:lnTo>
                  <a:pt x="70792" y="74784"/>
                </a:lnTo>
                <a:lnTo>
                  <a:pt x="66215" y="72771"/>
                </a:lnTo>
                <a:lnTo>
                  <a:pt x="55797" y="72614"/>
                </a:lnTo>
                <a:close/>
              </a:path>
              <a:path w="126642" h="129614">
                <a:moveTo>
                  <a:pt x="33050" y="44373"/>
                </a:moveTo>
                <a:lnTo>
                  <a:pt x="0" y="70763"/>
                </a:lnTo>
                <a:lnTo>
                  <a:pt x="7299" y="78066"/>
                </a:lnTo>
                <a:lnTo>
                  <a:pt x="8194" y="71380"/>
                </a:lnTo>
                <a:lnTo>
                  <a:pt x="10786" y="65894"/>
                </a:lnTo>
                <a:lnTo>
                  <a:pt x="19145" y="58244"/>
                </a:lnTo>
                <a:lnTo>
                  <a:pt x="28626" y="56652"/>
                </a:lnTo>
                <a:lnTo>
                  <a:pt x="46161" y="56652"/>
                </a:lnTo>
                <a:lnTo>
                  <a:pt x="42500" y="50668"/>
                </a:lnTo>
                <a:lnTo>
                  <a:pt x="38159" y="46326"/>
                </a:lnTo>
                <a:lnTo>
                  <a:pt x="33050" y="44373"/>
                </a:lnTo>
                <a:close/>
              </a:path>
              <a:path w="126642" h="129614">
                <a:moveTo>
                  <a:pt x="72316" y="0"/>
                </a:moveTo>
                <a:lnTo>
                  <a:pt x="62856" y="3752"/>
                </a:lnTo>
                <a:lnTo>
                  <a:pt x="53455" y="11747"/>
                </a:lnTo>
                <a:lnTo>
                  <a:pt x="50983" y="22227"/>
                </a:lnTo>
                <a:lnTo>
                  <a:pt x="53413" y="37694"/>
                </a:lnTo>
                <a:lnTo>
                  <a:pt x="88222" y="73567"/>
                </a:lnTo>
                <a:lnTo>
                  <a:pt x="99330" y="77416"/>
                </a:lnTo>
                <a:lnTo>
                  <a:pt x="110615" y="76159"/>
                </a:lnTo>
                <a:lnTo>
                  <a:pt x="121818" y="68120"/>
                </a:lnTo>
                <a:lnTo>
                  <a:pt x="122345" y="67002"/>
                </a:lnTo>
                <a:lnTo>
                  <a:pt x="100376" y="67002"/>
                </a:lnTo>
                <a:lnTo>
                  <a:pt x="89752" y="61918"/>
                </a:lnTo>
                <a:lnTo>
                  <a:pt x="77335" y="51345"/>
                </a:lnTo>
                <a:lnTo>
                  <a:pt x="72992" y="46791"/>
                </a:lnTo>
                <a:lnTo>
                  <a:pt x="64927" y="36083"/>
                </a:lnTo>
                <a:lnTo>
                  <a:pt x="61491" y="26418"/>
                </a:lnTo>
                <a:lnTo>
                  <a:pt x="63138" y="17548"/>
                </a:lnTo>
                <a:lnTo>
                  <a:pt x="70318" y="9225"/>
                </a:lnTo>
                <a:lnTo>
                  <a:pt x="98653" y="9225"/>
                </a:lnTo>
                <a:lnTo>
                  <a:pt x="92047" y="4397"/>
                </a:lnTo>
                <a:lnTo>
                  <a:pt x="81994" y="284"/>
                </a:lnTo>
                <a:lnTo>
                  <a:pt x="72316" y="0"/>
                </a:lnTo>
                <a:close/>
              </a:path>
              <a:path w="126642" h="129614">
                <a:moveTo>
                  <a:pt x="98653" y="9225"/>
                </a:moveTo>
                <a:lnTo>
                  <a:pt x="70318" y="9225"/>
                </a:lnTo>
                <a:lnTo>
                  <a:pt x="79076" y="10250"/>
                </a:lnTo>
                <a:lnTo>
                  <a:pt x="89890" y="16430"/>
                </a:lnTo>
                <a:lnTo>
                  <a:pt x="102902" y="27911"/>
                </a:lnTo>
                <a:lnTo>
                  <a:pt x="112095" y="39055"/>
                </a:lnTo>
                <a:lnTo>
                  <a:pt x="116485" y="49032"/>
                </a:lnTo>
                <a:lnTo>
                  <a:pt x="115691" y="57780"/>
                </a:lnTo>
                <a:lnTo>
                  <a:pt x="115565" y="58244"/>
                </a:lnTo>
                <a:lnTo>
                  <a:pt x="109206" y="66597"/>
                </a:lnTo>
                <a:lnTo>
                  <a:pt x="100376" y="67002"/>
                </a:lnTo>
                <a:lnTo>
                  <a:pt x="122345" y="67002"/>
                </a:lnTo>
                <a:lnTo>
                  <a:pt x="126524" y="58120"/>
                </a:lnTo>
                <a:lnTo>
                  <a:pt x="126642" y="56652"/>
                </a:lnTo>
                <a:lnTo>
                  <a:pt x="126171" y="44130"/>
                </a:lnTo>
                <a:lnTo>
                  <a:pt x="122241" y="35315"/>
                </a:lnTo>
                <a:lnTo>
                  <a:pt x="114719" y="24954"/>
                </a:lnTo>
                <a:lnTo>
                  <a:pt x="102632" y="12133"/>
                </a:lnTo>
                <a:lnTo>
                  <a:pt x="98653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742479" y="9154121"/>
            <a:ext cx="29202" cy="29212"/>
          </a:xfrm>
          <a:custGeom>
            <a:rect l="l" t="t" r="r" b="b"/>
            <a:pathLst>
              <a:path w="29202" h="29212">
                <a:moveTo>
                  <a:pt x="23244" y="0"/>
                </a:moveTo>
                <a:lnTo>
                  <a:pt x="0" y="23252"/>
                </a:lnTo>
                <a:lnTo>
                  <a:pt x="5957" y="29212"/>
                </a:lnTo>
                <a:lnTo>
                  <a:pt x="29202" y="5960"/>
                </a:lnTo>
                <a:lnTo>
                  <a:pt x="23244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3748768" y="9035467"/>
            <a:ext cx="123578" cy="131472"/>
          </a:xfrm>
          <a:custGeom>
            <a:rect l="l" t="t" r="r" b="b"/>
            <a:pathLst>
              <a:path w="123578" h="131472">
                <a:moveTo>
                  <a:pt x="78476" y="84327"/>
                </a:moveTo>
                <a:lnTo>
                  <a:pt x="58282" y="84327"/>
                </a:lnTo>
                <a:lnTo>
                  <a:pt x="67397" y="89037"/>
                </a:lnTo>
                <a:lnTo>
                  <a:pt x="70862" y="92502"/>
                </a:lnTo>
                <a:lnTo>
                  <a:pt x="72407" y="96509"/>
                </a:lnTo>
                <a:lnTo>
                  <a:pt x="71617" y="105563"/>
                </a:lnTo>
                <a:lnTo>
                  <a:pt x="69316" y="109931"/>
                </a:lnTo>
                <a:lnTo>
                  <a:pt x="59844" y="119406"/>
                </a:lnTo>
                <a:lnTo>
                  <a:pt x="53503" y="122511"/>
                </a:lnTo>
                <a:lnTo>
                  <a:pt x="46085" y="123460"/>
                </a:lnTo>
                <a:lnTo>
                  <a:pt x="54095" y="131472"/>
                </a:lnTo>
                <a:lnTo>
                  <a:pt x="82688" y="92502"/>
                </a:lnTo>
                <a:lnTo>
                  <a:pt x="80236" y="86088"/>
                </a:lnTo>
                <a:lnTo>
                  <a:pt x="78476" y="84327"/>
                </a:lnTo>
                <a:close/>
              </a:path>
              <a:path w="123578" h="131472">
                <a:moveTo>
                  <a:pt x="46161" y="58510"/>
                </a:moveTo>
                <a:lnTo>
                  <a:pt x="28625" y="58510"/>
                </a:lnTo>
                <a:lnTo>
                  <a:pt x="39644" y="66646"/>
                </a:lnTo>
                <a:lnTo>
                  <a:pt x="40258" y="76648"/>
                </a:lnTo>
                <a:lnTo>
                  <a:pt x="32553" y="87895"/>
                </a:lnTo>
                <a:lnTo>
                  <a:pt x="27698" y="92750"/>
                </a:lnTo>
                <a:lnTo>
                  <a:pt x="34091" y="99145"/>
                </a:lnTo>
                <a:lnTo>
                  <a:pt x="47836" y="87106"/>
                </a:lnTo>
                <a:lnTo>
                  <a:pt x="58282" y="84327"/>
                </a:lnTo>
                <a:lnTo>
                  <a:pt x="78476" y="84327"/>
                </a:lnTo>
                <a:lnTo>
                  <a:pt x="74503" y="80354"/>
                </a:lnTo>
                <a:lnTo>
                  <a:pt x="45852" y="80354"/>
                </a:lnTo>
                <a:lnTo>
                  <a:pt x="48242" y="74472"/>
                </a:lnTo>
                <a:lnTo>
                  <a:pt x="48354" y="73239"/>
                </a:lnTo>
                <a:lnTo>
                  <a:pt x="48798" y="62818"/>
                </a:lnTo>
                <a:lnTo>
                  <a:pt x="46161" y="58510"/>
                </a:lnTo>
                <a:close/>
              </a:path>
              <a:path w="123578" h="131472">
                <a:moveTo>
                  <a:pt x="114064" y="28832"/>
                </a:moveTo>
                <a:lnTo>
                  <a:pt x="100777" y="28832"/>
                </a:lnTo>
                <a:lnTo>
                  <a:pt x="101981" y="29956"/>
                </a:lnTo>
                <a:lnTo>
                  <a:pt x="110554" y="41006"/>
                </a:lnTo>
                <a:lnTo>
                  <a:pt x="114645" y="51640"/>
                </a:lnTo>
                <a:lnTo>
                  <a:pt x="115947" y="58969"/>
                </a:lnTo>
                <a:lnTo>
                  <a:pt x="113861" y="65370"/>
                </a:lnTo>
                <a:lnTo>
                  <a:pt x="104495" y="74739"/>
                </a:lnTo>
                <a:lnTo>
                  <a:pt x="99891" y="77398"/>
                </a:lnTo>
                <a:lnTo>
                  <a:pt x="94578" y="78820"/>
                </a:lnTo>
                <a:lnTo>
                  <a:pt x="101798" y="86042"/>
                </a:lnTo>
                <a:lnTo>
                  <a:pt x="106165" y="84463"/>
                </a:lnTo>
                <a:lnTo>
                  <a:pt x="110493" y="81528"/>
                </a:lnTo>
                <a:lnTo>
                  <a:pt x="119930" y="70746"/>
                </a:lnTo>
                <a:lnTo>
                  <a:pt x="123578" y="60101"/>
                </a:lnTo>
                <a:lnTo>
                  <a:pt x="123467" y="54493"/>
                </a:lnTo>
                <a:lnTo>
                  <a:pt x="123098" y="45570"/>
                </a:lnTo>
                <a:lnTo>
                  <a:pt x="119025" y="35966"/>
                </a:lnTo>
                <a:lnTo>
                  <a:pt x="114064" y="28832"/>
                </a:lnTo>
                <a:close/>
              </a:path>
              <a:path w="123578" h="131472">
                <a:moveTo>
                  <a:pt x="55797" y="74472"/>
                </a:moveTo>
                <a:lnTo>
                  <a:pt x="50745" y="76407"/>
                </a:lnTo>
                <a:lnTo>
                  <a:pt x="45852" y="80354"/>
                </a:lnTo>
                <a:lnTo>
                  <a:pt x="74503" y="80354"/>
                </a:lnTo>
                <a:lnTo>
                  <a:pt x="70792" y="76641"/>
                </a:lnTo>
                <a:lnTo>
                  <a:pt x="66215" y="74629"/>
                </a:lnTo>
                <a:lnTo>
                  <a:pt x="55797" y="74472"/>
                </a:lnTo>
                <a:close/>
              </a:path>
              <a:path w="123578" h="131472">
                <a:moveTo>
                  <a:pt x="33050" y="46230"/>
                </a:moveTo>
                <a:lnTo>
                  <a:pt x="0" y="72621"/>
                </a:lnTo>
                <a:lnTo>
                  <a:pt x="7299" y="79923"/>
                </a:lnTo>
                <a:lnTo>
                  <a:pt x="8194" y="73239"/>
                </a:lnTo>
                <a:lnTo>
                  <a:pt x="10786" y="67751"/>
                </a:lnTo>
                <a:lnTo>
                  <a:pt x="19145" y="60101"/>
                </a:lnTo>
                <a:lnTo>
                  <a:pt x="28625" y="58510"/>
                </a:lnTo>
                <a:lnTo>
                  <a:pt x="46161" y="58510"/>
                </a:lnTo>
                <a:lnTo>
                  <a:pt x="42500" y="52525"/>
                </a:lnTo>
                <a:lnTo>
                  <a:pt x="38159" y="48183"/>
                </a:lnTo>
                <a:lnTo>
                  <a:pt x="33050" y="46230"/>
                </a:lnTo>
                <a:close/>
              </a:path>
              <a:path w="123578" h="131472">
                <a:moveTo>
                  <a:pt x="70427" y="0"/>
                </a:moveTo>
                <a:lnTo>
                  <a:pt x="63291" y="2362"/>
                </a:lnTo>
                <a:lnTo>
                  <a:pt x="51347" y="14310"/>
                </a:lnTo>
                <a:lnTo>
                  <a:pt x="48498" y="21014"/>
                </a:lnTo>
                <a:lnTo>
                  <a:pt x="48837" y="35966"/>
                </a:lnTo>
                <a:lnTo>
                  <a:pt x="83596" y="57702"/>
                </a:lnTo>
                <a:lnTo>
                  <a:pt x="89607" y="55214"/>
                </a:lnTo>
                <a:lnTo>
                  <a:pt x="97846" y="46972"/>
                </a:lnTo>
                <a:lnTo>
                  <a:pt x="82182" y="46972"/>
                </a:lnTo>
                <a:lnTo>
                  <a:pt x="73159" y="46367"/>
                </a:lnTo>
                <a:lnTo>
                  <a:pt x="68851" y="44164"/>
                </a:lnTo>
                <a:lnTo>
                  <a:pt x="60986" y="36296"/>
                </a:lnTo>
                <a:lnTo>
                  <a:pt x="58935" y="32086"/>
                </a:lnTo>
                <a:lnTo>
                  <a:pt x="58252" y="22769"/>
                </a:lnTo>
                <a:lnTo>
                  <a:pt x="59725" y="18795"/>
                </a:lnTo>
                <a:lnTo>
                  <a:pt x="66569" y="11951"/>
                </a:lnTo>
                <a:lnTo>
                  <a:pt x="70867" y="10532"/>
                </a:lnTo>
                <a:lnTo>
                  <a:pt x="96809" y="10532"/>
                </a:lnTo>
                <a:lnTo>
                  <a:pt x="89146" y="5092"/>
                </a:lnTo>
                <a:lnTo>
                  <a:pt x="78621" y="1353"/>
                </a:lnTo>
                <a:lnTo>
                  <a:pt x="70427" y="0"/>
                </a:lnTo>
                <a:close/>
              </a:path>
              <a:path w="123578" h="131472">
                <a:moveTo>
                  <a:pt x="96809" y="10532"/>
                </a:moveTo>
                <a:lnTo>
                  <a:pt x="70867" y="10532"/>
                </a:lnTo>
                <a:lnTo>
                  <a:pt x="80971" y="11953"/>
                </a:lnTo>
                <a:lnTo>
                  <a:pt x="85691" y="14504"/>
                </a:lnTo>
                <a:lnTo>
                  <a:pt x="93214" y="22030"/>
                </a:lnTo>
                <a:lnTo>
                  <a:pt x="94786" y="25787"/>
                </a:lnTo>
                <a:lnTo>
                  <a:pt x="94811" y="34550"/>
                </a:lnTo>
                <a:lnTo>
                  <a:pt x="93212" y="38346"/>
                </a:lnTo>
                <a:lnTo>
                  <a:pt x="86293" y="45267"/>
                </a:lnTo>
                <a:lnTo>
                  <a:pt x="82182" y="46972"/>
                </a:lnTo>
                <a:lnTo>
                  <a:pt x="97846" y="46972"/>
                </a:lnTo>
                <a:lnTo>
                  <a:pt x="101078" y="43740"/>
                </a:lnTo>
                <a:lnTo>
                  <a:pt x="103038" y="36675"/>
                </a:lnTo>
                <a:lnTo>
                  <a:pt x="100619" y="28884"/>
                </a:lnTo>
                <a:lnTo>
                  <a:pt x="100777" y="28832"/>
                </a:lnTo>
                <a:lnTo>
                  <a:pt x="114064" y="28832"/>
                </a:lnTo>
                <a:lnTo>
                  <a:pt x="111594" y="25281"/>
                </a:lnTo>
                <a:lnTo>
                  <a:pt x="100159" y="12909"/>
                </a:lnTo>
                <a:lnTo>
                  <a:pt x="96809" y="10532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3835689" y="8950555"/>
            <a:ext cx="99684" cy="138762"/>
          </a:xfrm>
          <a:custGeom>
            <a:rect l="l" t="t" r="r" b="b"/>
            <a:pathLst>
              <a:path w="99684" h="138762">
                <a:moveTo>
                  <a:pt x="94474" y="94208"/>
                </a:moveTo>
                <a:lnTo>
                  <a:pt x="77708" y="94208"/>
                </a:lnTo>
                <a:lnTo>
                  <a:pt x="81552" y="103340"/>
                </a:lnTo>
                <a:lnTo>
                  <a:pt x="76052" y="114250"/>
                </a:lnTo>
                <a:lnTo>
                  <a:pt x="69254" y="125461"/>
                </a:lnTo>
                <a:lnTo>
                  <a:pt x="61158" y="136973"/>
                </a:lnTo>
                <a:lnTo>
                  <a:pt x="64999" y="137867"/>
                </a:lnTo>
                <a:lnTo>
                  <a:pt x="93230" y="98173"/>
                </a:lnTo>
                <a:lnTo>
                  <a:pt x="94474" y="94208"/>
                </a:lnTo>
                <a:close/>
              </a:path>
              <a:path w="99684" h="138762">
                <a:moveTo>
                  <a:pt x="48536" y="58816"/>
                </a:moveTo>
                <a:lnTo>
                  <a:pt x="41360" y="67729"/>
                </a:lnTo>
                <a:lnTo>
                  <a:pt x="42899" y="79807"/>
                </a:lnTo>
                <a:lnTo>
                  <a:pt x="43066" y="85917"/>
                </a:lnTo>
                <a:lnTo>
                  <a:pt x="43185" y="93074"/>
                </a:lnTo>
                <a:lnTo>
                  <a:pt x="42381" y="105114"/>
                </a:lnTo>
                <a:lnTo>
                  <a:pt x="40325" y="118343"/>
                </a:lnTo>
                <a:lnTo>
                  <a:pt x="43745" y="118186"/>
                </a:lnTo>
                <a:lnTo>
                  <a:pt x="46849" y="118186"/>
                </a:lnTo>
                <a:lnTo>
                  <a:pt x="51278" y="105736"/>
                </a:lnTo>
                <a:lnTo>
                  <a:pt x="51947" y="94208"/>
                </a:lnTo>
                <a:lnTo>
                  <a:pt x="51985" y="92269"/>
                </a:lnTo>
                <a:lnTo>
                  <a:pt x="51614" y="81474"/>
                </a:lnTo>
                <a:lnTo>
                  <a:pt x="63803" y="71053"/>
                </a:lnTo>
                <a:lnTo>
                  <a:pt x="50667" y="71053"/>
                </a:lnTo>
                <a:lnTo>
                  <a:pt x="50088" y="67000"/>
                </a:lnTo>
                <a:lnTo>
                  <a:pt x="49378" y="62922"/>
                </a:lnTo>
                <a:lnTo>
                  <a:pt x="48536" y="58816"/>
                </a:lnTo>
                <a:close/>
              </a:path>
              <a:path w="99684" h="138762">
                <a:moveTo>
                  <a:pt x="46849" y="118186"/>
                </a:moveTo>
                <a:lnTo>
                  <a:pt x="43745" y="118186"/>
                </a:lnTo>
                <a:lnTo>
                  <a:pt x="46822" y="118263"/>
                </a:lnTo>
                <a:close/>
              </a:path>
              <a:path w="99684" h="138762">
                <a:moveTo>
                  <a:pt x="99096" y="48294"/>
                </a:moveTo>
                <a:lnTo>
                  <a:pt x="90427" y="48294"/>
                </a:lnTo>
                <a:lnTo>
                  <a:pt x="90821" y="57162"/>
                </a:lnTo>
                <a:lnTo>
                  <a:pt x="90868" y="61896"/>
                </a:lnTo>
                <a:lnTo>
                  <a:pt x="89521" y="73282"/>
                </a:lnTo>
                <a:lnTo>
                  <a:pt x="85700" y="85465"/>
                </a:lnTo>
                <a:lnTo>
                  <a:pt x="73794" y="86451"/>
                </a:lnTo>
                <a:lnTo>
                  <a:pt x="60057" y="88026"/>
                </a:lnTo>
                <a:lnTo>
                  <a:pt x="60214" y="96236"/>
                </a:lnTo>
                <a:lnTo>
                  <a:pt x="69316" y="95025"/>
                </a:lnTo>
                <a:lnTo>
                  <a:pt x="77708" y="94208"/>
                </a:lnTo>
                <a:lnTo>
                  <a:pt x="94474" y="94208"/>
                </a:lnTo>
                <a:lnTo>
                  <a:pt x="97076" y="85917"/>
                </a:lnTo>
                <a:lnTo>
                  <a:pt x="99063" y="74230"/>
                </a:lnTo>
                <a:lnTo>
                  <a:pt x="99684" y="63320"/>
                </a:lnTo>
                <a:lnTo>
                  <a:pt x="99627" y="58816"/>
                </a:lnTo>
                <a:lnTo>
                  <a:pt x="99181" y="48915"/>
                </a:lnTo>
                <a:lnTo>
                  <a:pt x="99096" y="48294"/>
                </a:lnTo>
                <a:close/>
              </a:path>
              <a:path w="99684" h="138762">
                <a:moveTo>
                  <a:pt x="6156" y="57162"/>
                </a:moveTo>
                <a:lnTo>
                  <a:pt x="0" y="63320"/>
                </a:lnTo>
                <a:lnTo>
                  <a:pt x="19098" y="82424"/>
                </a:lnTo>
                <a:lnTo>
                  <a:pt x="30935" y="70582"/>
                </a:lnTo>
                <a:lnTo>
                  <a:pt x="19571" y="70582"/>
                </a:lnTo>
                <a:lnTo>
                  <a:pt x="6156" y="57162"/>
                </a:lnTo>
                <a:close/>
              </a:path>
              <a:path w="99684" h="138762">
                <a:moveTo>
                  <a:pt x="91867" y="29839"/>
                </a:moveTo>
                <a:lnTo>
                  <a:pt x="50667" y="71053"/>
                </a:lnTo>
                <a:lnTo>
                  <a:pt x="63803" y="71053"/>
                </a:lnTo>
                <a:lnTo>
                  <a:pt x="90427" y="48294"/>
                </a:lnTo>
                <a:lnTo>
                  <a:pt x="99096" y="48294"/>
                </a:lnTo>
                <a:lnTo>
                  <a:pt x="97312" y="35286"/>
                </a:lnTo>
                <a:lnTo>
                  <a:pt x="91867" y="29839"/>
                </a:lnTo>
                <a:close/>
              </a:path>
              <a:path w="99684" h="138762">
                <a:moveTo>
                  <a:pt x="30783" y="24634"/>
                </a:moveTo>
                <a:lnTo>
                  <a:pt x="24626" y="30792"/>
                </a:lnTo>
                <a:lnTo>
                  <a:pt x="41987" y="48159"/>
                </a:lnTo>
                <a:lnTo>
                  <a:pt x="19571" y="70582"/>
                </a:lnTo>
                <a:lnTo>
                  <a:pt x="30935" y="70582"/>
                </a:lnTo>
                <a:lnTo>
                  <a:pt x="59507" y="42001"/>
                </a:lnTo>
                <a:lnTo>
                  <a:pt x="48144" y="42001"/>
                </a:lnTo>
                <a:lnTo>
                  <a:pt x="30783" y="24634"/>
                </a:lnTo>
                <a:close/>
              </a:path>
              <a:path w="99684" h="138762">
                <a:moveTo>
                  <a:pt x="63300" y="0"/>
                </a:moveTo>
                <a:lnTo>
                  <a:pt x="57143" y="6158"/>
                </a:lnTo>
                <a:lnTo>
                  <a:pt x="70559" y="19578"/>
                </a:lnTo>
                <a:lnTo>
                  <a:pt x="48144" y="42001"/>
                </a:lnTo>
                <a:lnTo>
                  <a:pt x="59507" y="42001"/>
                </a:lnTo>
                <a:lnTo>
                  <a:pt x="76241" y="25261"/>
                </a:lnTo>
                <a:lnTo>
                  <a:pt x="81608" y="25261"/>
                </a:lnTo>
                <a:lnTo>
                  <a:pt x="85081" y="21786"/>
                </a:lnTo>
                <a:lnTo>
                  <a:pt x="63300" y="0"/>
                </a:lnTo>
                <a:close/>
              </a:path>
              <a:path w="99684" h="138762">
                <a:moveTo>
                  <a:pt x="81608" y="25261"/>
                </a:moveTo>
                <a:lnTo>
                  <a:pt x="76241" y="25261"/>
                </a:lnTo>
                <a:lnTo>
                  <a:pt x="78925" y="27946"/>
                </a:lnTo>
                <a:lnTo>
                  <a:pt x="81608" y="2526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4072823" y="9163090"/>
            <a:ext cx="109252" cy="120891"/>
          </a:xfrm>
          <a:custGeom>
            <a:rect l="l" t="t" r="r" b="b"/>
            <a:pathLst>
              <a:path w="109252" h="120891">
                <a:moveTo>
                  <a:pt x="8957" y="39616"/>
                </a:moveTo>
                <a:lnTo>
                  <a:pt x="0" y="48577"/>
                </a:lnTo>
                <a:lnTo>
                  <a:pt x="13213" y="115879"/>
                </a:lnTo>
                <a:lnTo>
                  <a:pt x="18224" y="120891"/>
                </a:lnTo>
                <a:lnTo>
                  <a:pt x="32312" y="106799"/>
                </a:lnTo>
                <a:lnTo>
                  <a:pt x="20079" y="106799"/>
                </a:lnTo>
                <a:lnTo>
                  <a:pt x="11087" y="61406"/>
                </a:lnTo>
                <a:lnTo>
                  <a:pt x="10149" y="58120"/>
                </a:lnTo>
                <a:lnTo>
                  <a:pt x="9351" y="55748"/>
                </a:lnTo>
                <a:lnTo>
                  <a:pt x="8719" y="54379"/>
                </a:lnTo>
                <a:lnTo>
                  <a:pt x="8877" y="54221"/>
                </a:lnTo>
                <a:lnTo>
                  <a:pt x="23558" y="54221"/>
                </a:lnTo>
                <a:lnTo>
                  <a:pt x="8957" y="39616"/>
                </a:lnTo>
                <a:close/>
              </a:path>
              <a:path w="109252" h="120891">
                <a:moveTo>
                  <a:pt x="61713" y="92390"/>
                </a:moveTo>
                <a:lnTo>
                  <a:pt x="46718" y="92390"/>
                </a:lnTo>
                <a:lnTo>
                  <a:pt x="62579" y="108256"/>
                </a:lnTo>
                <a:lnTo>
                  <a:pt x="70077" y="100755"/>
                </a:lnTo>
                <a:lnTo>
                  <a:pt x="61713" y="92390"/>
                </a:lnTo>
                <a:close/>
              </a:path>
              <a:path w="109252" h="120891">
                <a:moveTo>
                  <a:pt x="23558" y="54221"/>
                </a:moveTo>
                <a:lnTo>
                  <a:pt x="8877" y="54221"/>
                </a:lnTo>
                <a:lnTo>
                  <a:pt x="11140" y="56695"/>
                </a:lnTo>
                <a:lnTo>
                  <a:pt x="13178" y="58839"/>
                </a:lnTo>
                <a:lnTo>
                  <a:pt x="40601" y="86271"/>
                </a:lnTo>
                <a:lnTo>
                  <a:pt x="20079" y="106799"/>
                </a:lnTo>
                <a:lnTo>
                  <a:pt x="32312" y="106799"/>
                </a:lnTo>
                <a:lnTo>
                  <a:pt x="46718" y="92390"/>
                </a:lnTo>
                <a:lnTo>
                  <a:pt x="61713" y="92390"/>
                </a:lnTo>
                <a:lnTo>
                  <a:pt x="54215" y="84889"/>
                </a:lnTo>
                <a:lnTo>
                  <a:pt x="60331" y="78770"/>
                </a:lnTo>
                <a:lnTo>
                  <a:pt x="48099" y="78770"/>
                </a:lnTo>
                <a:lnTo>
                  <a:pt x="23558" y="54221"/>
                </a:lnTo>
                <a:close/>
              </a:path>
              <a:path w="109252" h="120891">
                <a:moveTo>
                  <a:pt x="55913" y="70955"/>
                </a:moveTo>
                <a:lnTo>
                  <a:pt x="48099" y="78770"/>
                </a:lnTo>
                <a:lnTo>
                  <a:pt x="60331" y="78770"/>
                </a:lnTo>
                <a:lnTo>
                  <a:pt x="62029" y="77072"/>
                </a:lnTo>
                <a:lnTo>
                  <a:pt x="55913" y="70955"/>
                </a:lnTo>
                <a:close/>
              </a:path>
              <a:path w="109252" h="120891">
                <a:moveTo>
                  <a:pt x="55030" y="0"/>
                </a:moveTo>
                <a:lnTo>
                  <a:pt x="45570" y="3752"/>
                </a:lnTo>
                <a:lnTo>
                  <a:pt x="36170" y="11747"/>
                </a:lnTo>
                <a:lnTo>
                  <a:pt x="33698" y="22228"/>
                </a:lnTo>
                <a:lnTo>
                  <a:pt x="36127" y="37694"/>
                </a:lnTo>
                <a:lnTo>
                  <a:pt x="70936" y="73567"/>
                </a:lnTo>
                <a:lnTo>
                  <a:pt x="82044" y="77416"/>
                </a:lnTo>
                <a:lnTo>
                  <a:pt x="93329" y="76159"/>
                </a:lnTo>
                <a:lnTo>
                  <a:pt x="104532" y="68120"/>
                </a:lnTo>
                <a:lnTo>
                  <a:pt x="105059" y="67002"/>
                </a:lnTo>
                <a:lnTo>
                  <a:pt x="83090" y="67002"/>
                </a:lnTo>
                <a:lnTo>
                  <a:pt x="72467" y="61918"/>
                </a:lnTo>
                <a:lnTo>
                  <a:pt x="60050" y="51345"/>
                </a:lnTo>
                <a:lnTo>
                  <a:pt x="55706" y="46790"/>
                </a:lnTo>
                <a:lnTo>
                  <a:pt x="47641" y="36082"/>
                </a:lnTo>
                <a:lnTo>
                  <a:pt x="44206" y="26418"/>
                </a:lnTo>
                <a:lnTo>
                  <a:pt x="45852" y="17548"/>
                </a:lnTo>
                <a:lnTo>
                  <a:pt x="53033" y="9225"/>
                </a:lnTo>
                <a:lnTo>
                  <a:pt x="81367" y="9225"/>
                </a:lnTo>
                <a:lnTo>
                  <a:pt x="74761" y="4397"/>
                </a:lnTo>
                <a:lnTo>
                  <a:pt x="64708" y="284"/>
                </a:lnTo>
                <a:lnTo>
                  <a:pt x="55030" y="0"/>
                </a:lnTo>
                <a:close/>
              </a:path>
              <a:path w="109252" h="120891">
                <a:moveTo>
                  <a:pt x="81367" y="9225"/>
                </a:moveTo>
                <a:lnTo>
                  <a:pt x="53033" y="9225"/>
                </a:lnTo>
                <a:lnTo>
                  <a:pt x="61791" y="10250"/>
                </a:lnTo>
                <a:lnTo>
                  <a:pt x="72604" y="16430"/>
                </a:lnTo>
                <a:lnTo>
                  <a:pt x="85617" y="27912"/>
                </a:lnTo>
                <a:lnTo>
                  <a:pt x="94810" y="39056"/>
                </a:lnTo>
                <a:lnTo>
                  <a:pt x="99200" y="49033"/>
                </a:lnTo>
                <a:lnTo>
                  <a:pt x="98375" y="58120"/>
                </a:lnTo>
                <a:lnTo>
                  <a:pt x="91920" y="66597"/>
                </a:lnTo>
                <a:lnTo>
                  <a:pt x="83090" y="67002"/>
                </a:lnTo>
                <a:lnTo>
                  <a:pt x="105059" y="67002"/>
                </a:lnTo>
                <a:lnTo>
                  <a:pt x="109252" y="58090"/>
                </a:lnTo>
                <a:lnTo>
                  <a:pt x="109156" y="51345"/>
                </a:lnTo>
                <a:lnTo>
                  <a:pt x="108885" y="44130"/>
                </a:lnTo>
                <a:lnTo>
                  <a:pt x="104955" y="35315"/>
                </a:lnTo>
                <a:lnTo>
                  <a:pt x="97434" y="24954"/>
                </a:lnTo>
                <a:lnTo>
                  <a:pt x="85346" y="12134"/>
                </a:lnTo>
                <a:lnTo>
                  <a:pt x="81367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4174972" y="9154121"/>
            <a:ext cx="29202" cy="29212"/>
          </a:xfrm>
          <a:custGeom>
            <a:rect l="l" t="t" r="r" b="b"/>
            <a:pathLst>
              <a:path w="29202" h="29212">
                <a:moveTo>
                  <a:pt x="23244" y="0"/>
                </a:moveTo>
                <a:lnTo>
                  <a:pt x="0" y="23252"/>
                </a:lnTo>
                <a:lnTo>
                  <a:pt x="5957" y="29212"/>
                </a:lnTo>
                <a:lnTo>
                  <a:pt x="29202" y="5960"/>
                </a:lnTo>
                <a:lnTo>
                  <a:pt x="23244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4198546" y="9035467"/>
            <a:ext cx="106346" cy="122750"/>
          </a:xfrm>
          <a:custGeom>
            <a:rect l="l" t="t" r="r" b="b"/>
            <a:pathLst>
              <a:path w="106346" h="122750">
                <a:moveTo>
                  <a:pt x="8958" y="41474"/>
                </a:moveTo>
                <a:lnTo>
                  <a:pt x="0" y="50435"/>
                </a:lnTo>
                <a:lnTo>
                  <a:pt x="13214" y="117737"/>
                </a:lnTo>
                <a:lnTo>
                  <a:pt x="18225" y="122750"/>
                </a:lnTo>
                <a:lnTo>
                  <a:pt x="32313" y="108657"/>
                </a:lnTo>
                <a:lnTo>
                  <a:pt x="20081" y="108657"/>
                </a:lnTo>
                <a:lnTo>
                  <a:pt x="11088" y="63263"/>
                </a:lnTo>
                <a:lnTo>
                  <a:pt x="10087" y="59788"/>
                </a:lnTo>
                <a:lnTo>
                  <a:pt x="9352" y="57605"/>
                </a:lnTo>
                <a:lnTo>
                  <a:pt x="8721" y="56238"/>
                </a:lnTo>
                <a:lnTo>
                  <a:pt x="8878" y="56079"/>
                </a:lnTo>
                <a:lnTo>
                  <a:pt x="23558" y="56079"/>
                </a:lnTo>
                <a:lnTo>
                  <a:pt x="8958" y="41474"/>
                </a:lnTo>
                <a:close/>
              </a:path>
              <a:path w="106346" h="122750">
                <a:moveTo>
                  <a:pt x="61714" y="94247"/>
                </a:moveTo>
                <a:lnTo>
                  <a:pt x="46718" y="94247"/>
                </a:lnTo>
                <a:lnTo>
                  <a:pt x="62580" y="110115"/>
                </a:lnTo>
                <a:lnTo>
                  <a:pt x="70078" y="102614"/>
                </a:lnTo>
                <a:lnTo>
                  <a:pt x="61714" y="94247"/>
                </a:lnTo>
                <a:close/>
              </a:path>
              <a:path w="106346" h="122750">
                <a:moveTo>
                  <a:pt x="23558" y="56079"/>
                </a:moveTo>
                <a:lnTo>
                  <a:pt x="8878" y="56079"/>
                </a:lnTo>
                <a:lnTo>
                  <a:pt x="11140" y="58553"/>
                </a:lnTo>
                <a:lnTo>
                  <a:pt x="13180" y="60698"/>
                </a:lnTo>
                <a:lnTo>
                  <a:pt x="40603" y="88130"/>
                </a:lnTo>
                <a:lnTo>
                  <a:pt x="20081" y="108657"/>
                </a:lnTo>
                <a:lnTo>
                  <a:pt x="32313" y="108657"/>
                </a:lnTo>
                <a:lnTo>
                  <a:pt x="46718" y="94247"/>
                </a:lnTo>
                <a:lnTo>
                  <a:pt x="61714" y="94247"/>
                </a:lnTo>
                <a:lnTo>
                  <a:pt x="54216" y="86747"/>
                </a:lnTo>
                <a:lnTo>
                  <a:pt x="60331" y="80629"/>
                </a:lnTo>
                <a:lnTo>
                  <a:pt x="48101" y="80629"/>
                </a:lnTo>
                <a:lnTo>
                  <a:pt x="23558" y="56079"/>
                </a:lnTo>
                <a:close/>
              </a:path>
              <a:path w="106346" h="122750">
                <a:moveTo>
                  <a:pt x="96779" y="28832"/>
                </a:moveTo>
                <a:lnTo>
                  <a:pt x="83492" y="28832"/>
                </a:lnTo>
                <a:lnTo>
                  <a:pt x="84696" y="29956"/>
                </a:lnTo>
                <a:lnTo>
                  <a:pt x="93269" y="41006"/>
                </a:lnTo>
                <a:lnTo>
                  <a:pt x="97360" y="51640"/>
                </a:lnTo>
                <a:lnTo>
                  <a:pt x="98662" y="58969"/>
                </a:lnTo>
                <a:lnTo>
                  <a:pt x="96577" y="65370"/>
                </a:lnTo>
                <a:lnTo>
                  <a:pt x="87210" y="74739"/>
                </a:lnTo>
                <a:lnTo>
                  <a:pt x="82607" y="77398"/>
                </a:lnTo>
                <a:lnTo>
                  <a:pt x="77293" y="78820"/>
                </a:lnTo>
                <a:lnTo>
                  <a:pt x="84513" y="86042"/>
                </a:lnTo>
                <a:lnTo>
                  <a:pt x="88880" y="84463"/>
                </a:lnTo>
                <a:lnTo>
                  <a:pt x="93209" y="81528"/>
                </a:lnTo>
                <a:lnTo>
                  <a:pt x="102645" y="70746"/>
                </a:lnTo>
                <a:lnTo>
                  <a:pt x="106346" y="59947"/>
                </a:lnTo>
                <a:lnTo>
                  <a:pt x="106248" y="56079"/>
                </a:lnTo>
                <a:lnTo>
                  <a:pt x="105813" y="45570"/>
                </a:lnTo>
                <a:lnTo>
                  <a:pt x="101740" y="35966"/>
                </a:lnTo>
                <a:lnTo>
                  <a:pt x="96779" y="28832"/>
                </a:lnTo>
                <a:close/>
              </a:path>
              <a:path w="106346" h="122750">
                <a:moveTo>
                  <a:pt x="55914" y="72812"/>
                </a:moveTo>
                <a:lnTo>
                  <a:pt x="48101" y="80629"/>
                </a:lnTo>
                <a:lnTo>
                  <a:pt x="60331" y="80629"/>
                </a:lnTo>
                <a:lnTo>
                  <a:pt x="62030" y="78930"/>
                </a:lnTo>
                <a:lnTo>
                  <a:pt x="55914" y="72812"/>
                </a:lnTo>
                <a:close/>
              </a:path>
              <a:path w="106346" h="122750">
                <a:moveTo>
                  <a:pt x="53143" y="0"/>
                </a:moveTo>
                <a:lnTo>
                  <a:pt x="46007" y="2362"/>
                </a:lnTo>
                <a:lnTo>
                  <a:pt x="34062" y="14310"/>
                </a:lnTo>
                <a:lnTo>
                  <a:pt x="31214" y="21014"/>
                </a:lnTo>
                <a:lnTo>
                  <a:pt x="31552" y="35966"/>
                </a:lnTo>
                <a:lnTo>
                  <a:pt x="66311" y="57702"/>
                </a:lnTo>
                <a:lnTo>
                  <a:pt x="72322" y="55214"/>
                </a:lnTo>
                <a:lnTo>
                  <a:pt x="80562" y="46972"/>
                </a:lnTo>
                <a:lnTo>
                  <a:pt x="64898" y="46972"/>
                </a:lnTo>
                <a:lnTo>
                  <a:pt x="55874" y="46367"/>
                </a:lnTo>
                <a:lnTo>
                  <a:pt x="51567" y="44164"/>
                </a:lnTo>
                <a:lnTo>
                  <a:pt x="43701" y="36296"/>
                </a:lnTo>
                <a:lnTo>
                  <a:pt x="41650" y="32086"/>
                </a:lnTo>
                <a:lnTo>
                  <a:pt x="40967" y="22769"/>
                </a:lnTo>
                <a:lnTo>
                  <a:pt x="42440" y="18795"/>
                </a:lnTo>
                <a:lnTo>
                  <a:pt x="49284" y="11951"/>
                </a:lnTo>
                <a:lnTo>
                  <a:pt x="53582" y="10532"/>
                </a:lnTo>
                <a:lnTo>
                  <a:pt x="79525" y="10532"/>
                </a:lnTo>
                <a:lnTo>
                  <a:pt x="71861" y="5092"/>
                </a:lnTo>
                <a:lnTo>
                  <a:pt x="61337" y="1353"/>
                </a:lnTo>
                <a:lnTo>
                  <a:pt x="53143" y="0"/>
                </a:lnTo>
                <a:close/>
              </a:path>
              <a:path w="106346" h="122750">
                <a:moveTo>
                  <a:pt x="79525" y="10532"/>
                </a:moveTo>
                <a:lnTo>
                  <a:pt x="53582" y="10532"/>
                </a:lnTo>
                <a:lnTo>
                  <a:pt x="63686" y="11953"/>
                </a:lnTo>
                <a:lnTo>
                  <a:pt x="68407" y="14504"/>
                </a:lnTo>
                <a:lnTo>
                  <a:pt x="75929" y="22030"/>
                </a:lnTo>
                <a:lnTo>
                  <a:pt x="77501" y="25787"/>
                </a:lnTo>
                <a:lnTo>
                  <a:pt x="77527" y="34550"/>
                </a:lnTo>
                <a:lnTo>
                  <a:pt x="75928" y="38346"/>
                </a:lnTo>
                <a:lnTo>
                  <a:pt x="69009" y="45267"/>
                </a:lnTo>
                <a:lnTo>
                  <a:pt x="64898" y="46972"/>
                </a:lnTo>
                <a:lnTo>
                  <a:pt x="80562" y="46972"/>
                </a:lnTo>
                <a:lnTo>
                  <a:pt x="83793" y="43740"/>
                </a:lnTo>
                <a:lnTo>
                  <a:pt x="85754" y="36675"/>
                </a:lnTo>
                <a:lnTo>
                  <a:pt x="83334" y="28884"/>
                </a:lnTo>
                <a:lnTo>
                  <a:pt x="83492" y="28832"/>
                </a:lnTo>
                <a:lnTo>
                  <a:pt x="96779" y="28832"/>
                </a:lnTo>
                <a:lnTo>
                  <a:pt x="94309" y="25281"/>
                </a:lnTo>
                <a:lnTo>
                  <a:pt x="82874" y="12909"/>
                </a:lnTo>
                <a:lnTo>
                  <a:pt x="79525" y="10532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4268184" y="8950555"/>
            <a:ext cx="99683" cy="138762"/>
          </a:xfrm>
          <a:custGeom>
            <a:rect l="l" t="t" r="r" b="b"/>
            <a:pathLst>
              <a:path w="99683" h="138762">
                <a:moveTo>
                  <a:pt x="94473" y="94208"/>
                </a:moveTo>
                <a:lnTo>
                  <a:pt x="77708" y="94208"/>
                </a:lnTo>
                <a:lnTo>
                  <a:pt x="81551" y="103340"/>
                </a:lnTo>
                <a:lnTo>
                  <a:pt x="76051" y="114249"/>
                </a:lnTo>
                <a:lnTo>
                  <a:pt x="69253" y="125461"/>
                </a:lnTo>
                <a:lnTo>
                  <a:pt x="61158" y="136973"/>
                </a:lnTo>
                <a:lnTo>
                  <a:pt x="64998" y="137867"/>
                </a:lnTo>
                <a:lnTo>
                  <a:pt x="93228" y="98173"/>
                </a:lnTo>
                <a:lnTo>
                  <a:pt x="94473" y="94208"/>
                </a:lnTo>
                <a:close/>
              </a:path>
              <a:path w="99683" h="138762">
                <a:moveTo>
                  <a:pt x="48536" y="58816"/>
                </a:moveTo>
                <a:lnTo>
                  <a:pt x="41359" y="67729"/>
                </a:lnTo>
                <a:lnTo>
                  <a:pt x="42897" y="79807"/>
                </a:lnTo>
                <a:lnTo>
                  <a:pt x="43064" y="85917"/>
                </a:lnTo>
                <a:lnTo>
                  <a:pt x="43184" y="93074"/>
                </a:lnTo>
                <a:lnTo>
                  <a:pt x="42380" y="105114"/>
                </a:lnTo>
                <a:lnTo>
                  <a:pt x="40323" y="118343"/>
                </a:lnTo>
                <a:lnTo>
                  <a:pt x="43743" y="118186"/>
                </a:lnTo>
                <a:lnTo>
                  <a:pt x="46849" y="118186"/>
                </a:lnTo>
                <a:lnTo>
                  <a:pt x="51277" y="105736"/>
                </a:lnTo>
                <a:lnTo>
                  <a:pt x="51946" y="94208"/>
                </a:lnTo>
                <a:lnTo>
                  <a:pt x="51984" y="92269"/>
                </a:lnTo>
                <a:lnTo>
                  <a:pt x="51612" y="81474"/>
                </a:lnTo>
                <a:lnTo>
                  <a:pt x="63802" y="71053"/>
                </a:lnTo>
                <a:lnTo>
                  <a:pt x="50666" y="71053"/>
                </a:lnTo>
                <a:lnTo>
                  <a:pt x="50087" y="67000"/>
                </a:lnTo>
                <a:lnTo>
                  <a:pt x="49377" y="62922"/>
                </a:lnTo>
                <a:lnTo>
                  <a:pt x="48536" y="58816"/>
                </a:lnTo>
                <a:close/>
              </a:path>
              <a:path w="99683" h="138762">
                <a:moveTo>
                  <a:pt x="46849" y="118186"/>
                </a:moveTo>
                <a:lnTo>
                  <a:pt x="43743" y="118186"/>
                </a:lnTo>
                <a:lnTo>
                  <a:pt x="46822" y="118263"/>
                </a:lnTo>
                <a:close/>
              </a:path>
              <a:path w="99683" h="138762">
                <a:moveTo>
                  <a:pt x="99096" y="48294"/>
                </a:moveTo>
                <a:lnTo>
                  <a:pt x="90426" y="48294"/>
                </a:lnTo>
                <a:lnTo>
                  <a:pt x="90820" y="57162"/>
                </a:lnTo>
                <a:lnTo>
                  <a:pt x="90868" y="61896"/>
                </a:lnTo>
                <a:lnTo>
                  <a:pt x="89521" y="73282"/>
                </a:lnTo>
                <a:lnTo>
                  <a:pt x="85700" y="85465"/>
                </a:lnTo>
                <a:lnTo>
                  <a:pt x="73794" y="86451"/>
                </a:lnTo>
                <a:lnTo>
                  <a:pt x="60057" y="88026"/>
                </a:lnTo>
                <a:lnTo>
                  <a:pt x="60214" y="96236"/>
                </a:lnTo>
                <a:lnTo>
                  <a:pt x="69316" y="95025"/>
                </a:lnTo>
                <a:lnTo>
                  <a:pt x="77708" y="94208"/>
                </a:lnTo>
                <a:lnTo>
                  <a:pt x="94473" y="94208"/>
                </a:lnTo>
                <a:lnTo>
                  <a:pt x="97074" y="85917"/>
                </a:lnTo>
                <a:lnTo>
                  <a:pt x="99062" y="74230"/>
                </a:lnTo>
                <a:lnTo>
                  <a:pt x="99683" y="63320"/>
                </a:lnTo>
                <a:lnTo>
                  <a:pt x="99626" y="58816"/>
                </a:lnTo>
                <a:lnTo>
                  <a:pt x="99181" y="48915"/>
                </a:lnTo>
                <a:lnTo>
                  <a:pt x="99096" y="48294"/>
                </a:lnTo>
                <a:close/>
              </a:path>
              <a:path w="99683" h="138762">
                <a:moveTo>
                  <a:pt x="6155" y="57162"/>
                </a:moveTo>
                <a:lnTo>
                  <a:pt x="0" y="63320"/>
                </a:lnTo>
                <a:lnTo>
                  <a:pt x="19096" y="82424"/>
                </a:lnTo>
                <a:lnTo>
                  <a:pt x="30934" y="70582"/>
                </a:lnTo>
                <a:lnTo>
                  <a:pt x="19571" y="70582"/>
                </a:lnTo>
                <a:lnTo>
                  <a:pt x="6155" y="57162"/>
                </a:lnTo>
                <a:close/>
              </a:path>
              <a:path w="99683" h="138762">
                <a:moveTo>
                  <a:pt x="91866" y="29839"/>
                </a:moveTo>
                <a:lnTo>
                  <a:pt x="50666" y="71053"/>
                </a:lnTo>
                <a:lnTo>
                  <a:pt x="63802" y="71053"/>
                </a:lnTo>
                <a:lnTo>
                  <a:pt x="90426" y="48294"/>
                </a:lnTo>
                <a:lnTo>
                  <a:pt x="99096" y="48294"/>
                </a:lnTo>
                <a:lnTo>
                  <a:pt x="97312" y="35286"/>
                </a:lnTo>
                <a:lnTo>
                  <a:pt x="91866" y="29839"/>
                </a:lnTo>
                <a:close/>
              </a:path>
              <a:path w="99683" h="138762">
                <a:moveTo>
                  <a:pt x="30782" y="24634"/>
                </a:moveTo>
                <a:lnTo>
                  <a:pt x="24625" y="30792"/>
                </a:lnTo>
                <a:lnTo>
                  <a:pt x="41986" y="48159"/>
                </a:lnTo>
                <a:lnTo>
                  <a:pt x="19571" y="70582"/>
                </a:lnTo>
                <a:lnTo>
                  <a:pt x="30934" y="70582"/>
                </a:lnTo>
                <a:lnTo>
                  <a:pt x="59506" y="42001"/>
                </a:lnTo>
                <a:lnTo>
                  <a:pt x="48143" y="42001"/>
                </a:lnTo>
                <a:lnTo>
                  <a:pt x="30782" y="24634"/>
                </a:lnTo>
                <a:close/>
              </a:path>
              <a:path w="99683" h="138762">
                <a:moveTo>
                  <a:pt x="63299" y="0"/>
                </a:moveTo>
                <a:lnTo>
                  <a:pt x="57143" y="6158"/>
                </a:lnTo>
                <a:lnTo>
                  <a:pt x="70558" y="19578"/>
                </a:lnTo>
                <a:lnTo>
                  <a:pt x="48143" y="42001"/>
                </a:lnTo>
                <a:lnTo>
                  <a:pt x="59506" y="42001"/>
                </a:lnTo>
                <a:lnTo>
                  <a:pt x="76240" y="25261"/>
                </a:lnTo>
                <a:lnTo>
                  <a:pt x="81607" y="25261"/>
                </a:lnTo>
                <a:lnTo>
                  <a:pt x="85079" y="21786"/>
                </a:lnTo>
                <a:lnTo>
                  <a:pt x="63299" y="0"/>
                </a:lnTo>
                <a:close/>
              </a:path>
              <a:path w="99683" h="138762">
                <a:moveTo>
                  <a:pt x="81607" y="25261"/>
                </a:moveTo>
                <a:lnTo>
                  <a:pt x="76240" y="25261"/>
                </a:lnTo>
                <a:lnTo>
                  <a:pt x="78924" y="27946"/>
                </a:lnTo>
                <a:lnTo>
                  <a:pt x="81607" y="2526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4486452" y="9163090"/>
            <a:ext cx="128263" cy="128982"/>
          </a:xfrm>
          <a:custGeom>
            <a:rect l="l" t="t" r="r" b="b"/>
            <a:pathLst>
              <a:path w="128263" h="128980">
                <a:moveTo>
                  <a:pt x="77890" y="79673"/>
                </a:moveTo>
                <a:lnTo>
                  <a:pt x="59565" y="79673"/>
                </a:lnTo>
                <a:lnTo>
                  <a:pt x="63912" y="81403"/>
                </a:lnTo>
                <a:lnTo>
                  <a:pt x="71725" y="89217"/>
                </a:lnTo>
                <a:lnTo>
                  <a:pt x="73559" y="93632"/>
                </a:lnTo>
                <a:lnTo>
                  <a:pt x="73111" y="103501"/>
                </a:lnTo>
                <a:lnTo>
                  <a:pt x="70895" y="108073"/>
                </a:lnTo>
                <a:lnTo>
                  <a:pt x="62238" y="116732"/>
                </a:lnTo>
                <a:lnTo>
                  <a:pt x="56621" y="119667"/>
                </a:lnTo>
                <a:lnTo>
                  <a:pt x="49834" y="121088"/>
                </a:lnTo>
                <a:lnTo>
                  <a:pt x="57726" y="128982"/>
                </a:lnTo>
                <a:lnTo>
                  <a:pt x="83905" y="89559"/>
                </a:lnTo>
                <a:lnTo>
                  <a:pt x="81051" y="82836"/>
                </a:lnTo>
                <a:lnTo>
                  <a:pt x="77890" y="79673"/>
                </a:lnTo>
                <a:close/>
              </a:path>
              <a:path w="128263" h="128980">
                <a:moveTo>
                  <a:pt x="30072" y="37366"/>
                </a:moveTo>
                <a:lnTo>
                  <a:pt x="0" y="67447"/>
                </a:lnTo>
                <a:lnTo>
                  <a:pt x="31054" y="98510"/>
                </a:lnTo>
                <a:lnTo>
                  <a:pt x="34737" y="94089"/>
                </a:lnTo>
                <a:lnTo>
                  <a:pt x="37776" y="90682"/>
                </a:lnTo>
                <a:lnTo>
                  <a:pt x="44075" y="84379"/>
                </a:lnTo>
                <a:lnTo>
                  <a:pt x="31291" y="84379"/>
                </a:lnTo>
                <a:lnTo>
                  <a:pt x="14009" y="67092"/>
                </a:lnTo>
                <a:lnTo>
                  <a:pt x="36898" y="44195"/>
                </a:lnTo>
                <a:lnTo>
                  <a:pt x="30072" y="37366"/>
                </a:lnTo>
                <a:close/>
              </a:path>
              <a:path w="128263" h="128980">
                <a:moveTo>
                  <a:pt x="63098" y="68482"/>
                </a:moveTo>
                <a:lnTo>
                  <a:pt x="31291" y="84379"/>
                </a:lnTo>
                <a:lnTo>
                  <a:pt x="44075" y="84379"/>
                </a:lnTo>
                <a:lnTo>
                  <a:pt x="45142" y="83312"/>
                </a:lnTo>
                <a:lnTo>
                  <a:pt x="50015" y="80594"/>
                </a:lnTo>
                <a:lnTo>
                  <a:pt x="59565" y="79673"/>
                </a:lnTo>
                <a:lnTo>
                  <a:pt x="77890" y="79673"/>
                </a:lnTo>
                <a:lnTo>
                  <a:pt x="69399" y="71178"/>
                </a:lnTo>
                <a:lnTo>
                  <a:pt x="63098" y="68482"/>
                </a:lnTo>
                <a:close/>
              </a:path>
              <a:path w="128263" h="128980">
                <a:moveTo>
                  <a:pt x="73895" y="0"/>
                </a:moveTo>
                <a:lnTo>
                  <a:pt x="64435" y="3752"/>
                </a:lnTo>
                <a:lnTo>
                  <a:pt x="55035" y="11747"/>
                </a:lnTo>
                <a:lnTo>
                  <a:pt x="52562" y="22228"/>
                </a:lnTo>
                <a:lnTo>
                  <a:pt x="54992" y="37694"/>
                </a:lnTo>
                <a:lnTo>
                  <a:pt x="89801" y="73567"/>
                </a:lnTo>
                <a:lnTo>
                  <a:pt x="100908" y="77416"/>
                </a:lnTo>
                <a:lnTo>
                  <a:pt x="112194" y="76159"/>
                </a:lnTo>
                <a:lnTo>
                  <a:pt x="123397" y="68120"/>
                </a:lnTo>
                <a:lnTo>
                  <a:pt x="123923" y="67002"/>
                </a:lnTo>
                <a:lnTo>
                  <a:pt x="101955" y="67002"/>
                </a:lnTo>
                <a:lnTo>
                  <a:pt x="91331" y="61918"/>
                </a:lnTo>
                <a:lnTo>
                  <a:pt x="78915" y="51345"/>
                </a:lnTo>
                <a:lnTo>
                  <a:pt x="74571" y="46790"/>
                </a:lnTo>
                <a:lnTo>
                  <a:pt x="66506" y="36082"/>
                </a:lnTo>
                <a:lnTo>
                  <a:pt x="63070" y="26418"/>
                </a:lnTo>
                <a:lnTo>
                  <a:pt x="64717" y="17548"/>
                </a:lnTo>
                <a:lnTo>
                  <a:pt x="71898" y="9225"/>
                </a:lnTo>
                <a:lnTo>
                  <a:pt x="100232" y="9225"/>
                </a:lnTo>
                <a:lnTo>
                  <a:pt x="93626" y="4397"/>
                </a:lnTo>
                <a:lnTo>
                  <a:pt x="83573" y="284"/>
                </a:lnTo>
                <a:lnTo>
                  <a:pt x="73895" y="0"/>
                </a:lnTo>
                <a:close/>
              </a:path>
              <a:path w="128263" h="128980">
                <a:moveTo>
                  <a:pt x="100232" y="9225"/>
                </a:moveTo>
                <a:lnTo>
                  <a:pt x="71898" y="9225"/>
                </a:lnTo>
                <a:lnTo>
                  <a:pt x="80656" y="10250"/>
                </a:lnTo>
                <a:lnTo>
                  <a:pt x="91469" y="16430"/>
                </a:lnTo>
                <a:lnTo>
                  <a:pt x="104481" y="27912"/>
                </a:lnTo>
                <a:lnTo>
                  <a:pt x="113674" y="39056"/>
                </a:lnTo>
                <a:lnTo>
                  <a:pt x="118064" y="49033"/>
                </a:lnTo>
                <a:lnTo>
                  <a:pt x="117239" y="58120"/>
                </a:lnTo>
                <a:lnTo>
                  <a:pt x="110785" y="66597"/>
                </a:lnTo>
                <a:lnTo>
                  <a:pt x="101955" y="67002"/>
                </a:lnTo>
                <a:lnTo>
                  <a:pt x="123923" y="67002"/>
                </a:lnTo>
                <a:lnTo>
                  <a:pt x="128263" y="57780"/>
                </a:lnTo>
                <a:lnTo>
                  <a:pt x="127750" y="44130"/>
                </a:lnTo>
                <a:lnTo>
                  <a:pt x="123820" y="35315"/>
                </a:lnTo>
                <a:lnTo>
                  <a:pt x="116298" y="24954"/>
                </a:lnTo>
                <a:lnTo>
                  <a:pt x="104211" y="12134"/>
                </a:lnTo>
                <a:lnTo>
                  <a:pt x="100232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4607466" y="9154121"/>
            <a:ext cx="29202" cy="29212"/>
          </a:xfrm>
          <a:custGeom>
            <a:rect l="l" t="t" r="r" b="b"/>
            <a:pathLst>
              <a:path w="29202" h="29212">
                <a:moveTo>
                  <a:pt x="23244" y="0"/>
                </a:moveTo>
                <a:lnTo>
                  <a:pt x="0" y="23252"/>
                </a:lnTo>
                <a:lnTo>
                  <a:pt x="5957" y="29212"/>
                </a:lnTo>
                <a:lnTo>
                  <a:pt x="29202" y="5960"/>
                </a:lnTo>
                <a:lnTo>
                  <a:pt x="23244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4612176" y="9035467"/>
            <a:ext cx="125264" cy="130840"/>
          </a:xfrm>
          <a:custGeom>
            <a:rect l="l" t="t" r="r" b="b"/>
            <a:pathLst>
              <a:path w="125262" h="130840">
                <a:moveTo>
                  <a:pt x="77890" y="81531"/>
                </a:moveTo>
                <a:lnTo>
                  <a:pt x="59565" y="81531"/>
                </a:lnTo>
                <a:lnTo>
                  <a:pt x="63912" y="83261"/>
                </a:lnTo>
                <a:lnTo>
                  <a:pt x="71725" y="91076"/>
                </a:lnTo>
                <a:lnTo>
                  <a:pt x="73559" y="95490"/>
                </a:lnTo>
                <a:lnTo>
                  <a:pt x="73111" y="105359"/>
                </a:lnTo>
                <a:lnTo>
                  <a:pt x="70895" y="109931"/>
                </a:lnTo>
                <a:lnTo>
                  <a:pt x="62238" y="118590"/>
                </a:lnTo>
                <a:lnTo>
                  <a:pt x="56621" y="121525"/>
                </a:lnTo>
                <a:lnTo>
                  <a:pt x="49834" y="122946"/>
                </a:lnTo>
                <a:lnTo>
                  <a:pt x="57726" y="130840"/>
                </a:lnTo>
                <a:lnTo>
                  <a:pt x="83905" y="91417"/>
                </a:lnTo>
                <a:lnTo>
                  <a:pt x="81051" y="84693"/>
                </a:lnTo>
                <a:lnTo>
                  <a:pt x="77890" y="81531"/>
                </a:lnTo>
                <a:close/>
              </a:path>
              <a:path w="125262" h="130840">
                <a:moveTo>
                  <a:pt x="30072" y="39223"/>
                </a:moveTo>
                <a:lnTo>
                  <a:pt x="0" y="69306"/>
                </a:lnTo>
                <a:lnTo>
                  <a:pt x="31054" y="100369"/>
                </a:lnTo>
                <a:lnTo>
                  <a:pt x="34737" y="95947"/>
                </a:lnTo>
                <a:lnTo>
                  <a:pt x="37776" y="92539"/>
                </a:lnTo>
                <a:lnTo>
                  <a:pt x="44074" y="86238"/>
                </a:lnTo>
                <a:lnTo>
                  <a:pt x="31291" y="86238"/>
                </a:lnTo>
                <a:lnTo>
                  <a:pt x="14009" y="68949"/>
                </a:lnTo>
                <a:lnTo>
                  <a:pt x="36898" y="46052"/>
                </a:lnTo>
                <a:lnTo>
                  <a:pt x="30072" y="39223"/>
                </a:lnTo>
                <a:close/>
              </a:path>
              <a:path w="125262" h="130840">
                <a:moveTo>
                  <a:pt x="63098" y="70340"/>
                </a:moveTo>
                <a:lnTo>
                  <a:pt x="31291" y="86238"/>
                </a:lnTo>
                <a:lnTo>
                  <a:pt x="44074" y="86238"/>
                </a:lnTo>
                <a:lnTo>
                  <a:pt x="45142" y="85170"/>
                </a:lnTo>
                <a:lnTo>
                  <a:pt x="50015" y="82453"/>
                </a:lnTo>
                <a:lnTo>
                  <a:pt x="59565" y="81531"/>
                </a:lnTo>
                <a:lnTo>
                  <a:pt x="77890" y="81531"/>
                </a:lnTo>
                <a:lnTo>
                  <a:pt x="69399" y="73036"/>
                </a:lnTo>
                <a:lnTo>
                  <a:pt x="63098" y="70340"/>
                </a:lnTo>
                <a:close/>
              </a:path>
              <a:path w="125262" h="130840">
                <a:moveTo>
                  <a:pt x="115643" y="28832"/>
                </a:moveTo>
                <a:lnTo>
                  <a:pt x="102356" y="28832"/>
                </a:lnTo>
                <a:lnTo>
                  <a:pt x="103561" y="29956"/>
                </a:lnTo>
                <a:lnTo>
                  <a:pt x="112133" y="41006"/>
                </a:lnTo>
                <a:lnTo>
                  <a:pt x="116225" y="51640"/>
                </a:lnTo>
                <a:lnTo>
                  <a:pt x="117525" y="58969"/>
                </a:lnTo>
                <a:lnTo>
                  <a:pt x="115441" y="65370"/>
                </a:lnTo>
                <a:lnTo>
                  <a:pt x="106075" y="74739"/>
                </a:lnTo>
                <a:lnTo>
                  <a:pt x="101471" y="77398"/>
                </a:lnTo>
                <a:lnTo>
                  <a:pt x="96156" y="78820"/>
                </a:lnTo>
                <a:lnTo>
                  <a:pt x="103377" y="86042"/>
                </a:lnTo>
                <a:lnTo>
                  <a:pt x="107744" y="84463"/>
                </a:lnTo>
                <a:lnTo>
                  <a:pt x="112072" y="81528"/>
                </a:lnTo>
                <a:lnTo>
                  <a:pt x="121509" y="70746"/>
                </a:lnTo>
                <a:lnTo>
                  <a:pt x="125264" y="59788"/>
                </a:lnTo>
                <a:lnTo>
                  <a:pt x="124677" y="45570"/>
                </a:lnTo>
                <a:lnTo>
                  <a:pt x="120604" y="35966"/>
                </a:lnTo>
                <a:lnTo>
                  <a:pt x="115643" y="28832"/>
                </a:lnTo>
                <a:close/>
              </a:path>
              <a:path w="125262" h="130840">
                <a:moveTo>
                  <a:pt x="72006" y="0"/>
                </a:moveTo>
                <a:lnTo>
                  <a:pt x="64870" y="2362"/>
                </a:lnTo>
                <a:lnTo>
                  <a:pt x="52925" y="14310"/>
                </a:lnTo>
                <a:lnTo>
                  <a:pt x="50077" y="21014"/>
                </a:lnTo>
                <a:lnTo>
                  <a:pt x="50416" y="35966"/>
                </a:lnTo>
                <a:lnTo>
                  <a:pt x="85175" y="57702"/>
                </a:lnTo>
                <a:lnTo>
                  <a:pt x="91187" y="55214"/>
                </a:lnTo>
                <a:lnTo>
                  <a:pt x="99426" y="46972"/>
                </a:lnTo>
                <a:lnTo>
                  <a:pt x="83761" y="46972"/>
                </a:lnTo>
                <a:lnTo>
                  <a:pt x="74739" y="46367"/>
                </a:lnTo>
                <a:lnTo>
                  <a:pt x="70431" y="44164"/>
                </a:lnTo>
                <a:lnTo>
                  <a:pt x="62566" y="36296"/>
                </a:lnTo>
                <a:lnTo>
                  <a:pt x="60514" y="32086"/>
                </a:lnTo>
                <a:lnTo>
                  <a:pt x="59830" y="22769"/>
                </a:lnTo>
                <a:lnTo>
                  <a:pt x="61304" y="18795"/>
                </a:lnTo>
                <a:lnTo>
                  <a:pt x="68149" y="11951"/>
                </a:lnTo>
                <a:lnTo>
                  <a:pt x="72447" y="10532"/>
                </a:lnTo>
                <a:lnTo>
                  <a:pt x="98388" y="10532"/>
                </a:lnTo>
                <a:lnTo>
                  <a:pt x="90724" y="5092"/>
                </a:lnTo>
                <a:lnTo>
                  <a:pt x="80200" y="1353"/>
                </a:lnTo>
                <a:lnTo>
                  <a:pt x="72006" y="0"/>
                </a:lnTo>
                <a:close/>
              </a:path>
              <a:path w="125262" h="130840">
                <a:moveTo>
                  <a:pt x="98388" y="10532"/>
                </a:moveTo>
                <a:lnTo>
                  <a:pt x="72447" y="10532"/>
                </a:lnTo>
                <a:lnTo>
                  <a:pt x="82551" y="11953"/>
                </a:lnTo>
                <a:lnTo>
                  <a:pt x="87270" y="14504"/>
                </a:lnTo>
                <a:lnTo>
                  <a:pt x="94794" y="22030"/>
                </a:lnTo>
                <a:lnTo>
                  <a:pt x="96365" y="25787"/>
                </a:lnTo>
                <a:lnTo>
                  <a:pt x="96390" y="34550"/>
                </a:lnTo>
                <a:lnTo>
                  <a:pt x="94791" y="38346"/>
                </a:lnTo>
                <a:lnTo>
                  <a:pt x="87872" y="45267"/>
                </a:lnTo>
                <a:lnTo>
                  <a:pt x="83761" y="46972"/>
                </a:lnTo>
                <a:lnTo>
                  <a:pt x="99426" y="46972"/>
                </a:lnTo>
                <a:lnTo>
                  <a:pt x="102657" y="43740"/>
                </a:lnTo>
                <a:lnTo>
                  <a:pt x="104618" y="36675"/>
                </a:lnTo>
                <a:lnTo>
                  <a:pt x="102198" y="28884"/>
                </a:lnTo>
                <a:lnTo>
                  <a:pt x="102356" y="28832"/>
                </a:lnTo>
                <a:lnTo>
                  <a:pt x="115643" y="28832"/>
                </a:lnTo>
                <a:lnTo>
                  <a:pt x="113173" y="25281"/>
                </a:lnTo>
                <a:lnTo>
                  <a:pt x="101738" y="12909"/>
                </a:lnTo>
                <a:lnTo>
                  <a:pt x="98388" y="10532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4700677" y="8950555"/>
            <a:ext cx="99683" cy="138762"/>
          </a:xfrm>
          <a:custGeom>
            <a:rect l="l" t="t" r="r" b="b"/>
            <a:pathLst>
              <a:path w="99683" h="138762">
                <a:moveTo>
                  <a:pt x="94473" y="94208"/>
                </a:moveTo>
                <a:lnTo>
                  <a:pt x="77708" y="94208"/>
                </a:lnTo>
                <a:lnTo>
                  <a:pt x="81552" y="103340"/>
                </a:lnTo>
                <a:lnTo>
                  <a:pt x="76052" y="114249"/>
                </a:lnTo>
                <a:lnTo>
                  <a:pt x="69254" y="125461"/>
                </a:lnTo>
                <a:lnTo>
                  <a:pt x="61158" y="136973"/>
                </a:lnTo>
                <a:lnTo>
                  <a:pt x="64998" y="137867"/>
                </a:lnTo>
                <a:lnTo>
                  <a:pt x="93229" y="98173"/>
                </a:lnTo>
                <a:lnTo>
                  <a:pt x="94473" y="94208"/>
                </a:lnTo>
                <a:close/>
              </a:path>
              <a:path w="99683" h="138762">
                <a:moveTo>
                  <a:pt x="48536" y="58816"/>
                </a:moveTo>
                <a:lnTo>
                  <a:pt x="41359" y="67729"/>
                </a:lnTo>
                <a:lnTo>
                  <a:pt x="42897" y="79807"/>
                </a:lnTo>
                <a:lnTo>
                  <a:pt x="43064" y="85917"/>
                </a:lnTo>
                <a:lnTo>
                  <a:pt x="43184" y="93074"/>
                </a:lnTo>
                <a:lnTo>
                  <a:pt x="42380" y="105114"/>
                </a:lnTo>
                <a:lnTo>
                  <a:pt x="40323" y="118343"/>
                </a:lnTo>
                <a:lnTo>
                  <a:pt x="43743" y="118186"/>
                </a:lnTo>
                <a:lnTo>
                  <a:pt x="46849" y="118186"/>
                </a:lnTo>
                <a:lnTo>
                  <a:pt x="51277" y="105736"/>
                </a:lnTo>
                <a:lnTo>
                  <a:pt x="51946" y="94208"/>
                </a:lnTo>
                <a:lnTo>
                  <a:pt x="51984" y="92269"/>
                </a:lnTo>
                <a:lnTo>
                  <a:pt x="51612" y="81474"/>
                </a:lnTo>
                <a:lnTo>
                  <a:pt x="63802" y="71053"/>
                </a:lnTo>
                <a:lnTo>
                  <a:pt x="50666" y="71053"/>
                </a:lnTo>
                <a:lnTo>
                  <a:pt x="50087" y="67000"/>
                </a:lnTo>
                <a:lnTo>
                  <a:pt x="49378" y="62922"/>
                </a:lnTo>
                <a:lnTo>
                  <a:pt x="48536" y="58816"/>
                </a:lnTo>
                <a:close/>
              </a:path>
              <a:path w="99683" h="138762">
                <a:moveTo>
                  <a:pt x="46849" y="118186"/>
                </a:moveTo>
                <a:lnTo>
                  <a:pt x="43743" y="118186"/>
                </a:lnTo>
                <a:lnTo>
                  <a:pt x="46822" y="118263"/>
                </a:lnTo>
                <a:close/>
              </a:path>
              <a:path w="99683" h="138762">
                <a:moveTo>
                  <a:pt x="99096" y="48294"/>
                </a:moveTo>
                <a:lnTo>
                  <a:pt x="90427" y="48294"/>
                </a:lnTo>
                <a:lnTo>
                  <a:pt x="90821" y="57162"/>
                </a:lnTo>
                <a:lnTo>
                  <a:pt x="90868" y="61896"/>
                </a:lnTo>
                <a:lnTo>
                  <a:pt x="89521" y="73282"/>
                </a:lnTo>
                <a:lnTo>
                  <a:pt x="85700" y="85465"/>
                </a:lnTo>
                <a:lnTo>
                  <a:pt x="73793" y="86451"/>
                </a:lnTo>
                <a:lnTo>
                  <a:pt x="60057" y="88026"/>
                </a:lnTo>
                <a:lnTo>
                  <a:pt x="60214" y="96236"/>
                </a:lnTo>
                <a:lnTo>
                  <a:pt x="69316" y="95025"/>
                </a:lnTo>
                <a:lnTo>
                  <a:pt x="77708" y="94208"/>
                </a:lnTo>
                <a:lnTo>
                  <a:pt x="94473" y="94208"/>
                </a:lnTo>
                <a:lnTo>
                  <a:pt x="97074" y="85917"/>
                </a:lnTo>
                <a:lnTo>
                  <a:pt x="99062" y="74230"/>
                </a:lnTo>
                <a:lnTo>
                  <a:pt x="99683" y="63320"/>
                </a:lnTo>
                <a:lnTo>
                  <a:pt x="99626" y="58816"/>
                </a:lnTo>
                <a:lnTo>
                  <a:pt x="99181" y="48915"/>
                </a:lnTo>
                <a:lnTo>
                  <a:pt x="99096" y="48294"/>
                </a:lnTo>
                <a:close/>
              </a:path>
              <a:path w="99683" h="138762">
                <a:moveTo>
                  <a:pt x="6155" y="57162"/>
                </a:moveTo>
                <a:lnTo>
                  <a:pt x="0" y="63320"/>
                </a:lnTo>
                <a:lnTo>
                  <a:pt x="19096" y="82424"/>
                </a:lnTo>
                <a:lnTo>
                  <a:pt x="30934" y="70582"/>
                </a:lnTo>
                <a:lnTo>
                  <a:pt x="19571" y="70582"/>
                </a:lnTo>
                <a:lnTo>
                  <a:pt x="6155" y="57162"/>
                </a:lnTo>
                <a:close/>
              </a:path>
              <a:path w="99683" h="138762">
                <a:moveTo>
                  <a:pt x="91866" y="29839"/>
                </a:moveTo>
                <a:lnTo>
                  <a:pt x="50666" y="71053"/>
                </a:lnTo>
                <a:lnTo>
                  <a:pt x="63802" y="71053"/>
                </a:lnTo>
                <a:lnTo>
                  <a:pt x="90427" y="48294"/>
                </a:lnTo>
                <a:lnTo>
                  <a:pt x="99096" y="48294"/>
                </a:lnTo>
                <a:lnTo>
                  <a:pt x="97312" y="35286"/>
                </a:lnTo>
                <a:lnTo>
                  <a:pt x="91866" y="29839"/>
                </a:lnTo>
                <a:close/>
              </a:path>
              <a:path w="99683" h="138762">
                <a:moveTo>
                  <a:pt x="30782" y="24634"/>
                </a:moveTo>
                <a:lnTo>
                  <a:pt x="24625" y="30792"/>
                </a:lnTo>
                <a:lnTo>
                  <a:pt x="41987" y="48159"/>
                </a:lnTo>
                <a:lnTo>
                  <a:pt x="19571" y="70582"/>
                </a:lnTo>
                <a:lnTo>
                  <a:pt x="30934" y="70582"/>
                </a:lnTo>
                <a:lnTo>
                  <a:pt x="59506" y="42001"/>
                </a:lnTo>
                <a:lnTo>
                  <a:pt x="48143" y="42001"/>
                </a:lnTo>
                <a:lnTo>
                  <a:pt x="30782" y="24634"/>
                </a:lnTo>
                <a:close/>
              </a:path>
              <a:path w="99683" h="138762">
                <a:moveTo>
                  <a:pt x="63300" y="0"/>
                </a:moveTo>
                <a:lnTo>
                  <a:pt x="57143" y="6158"/>
                </a:lnTo>
                <a:lnTo>
                  <a:pt x="70559" y="19578"/>
                </a:lnTo>
                <a:lnTo>
                  <a:pt x="48143" y="42001"/>
                </a:lnTo>
                <a:lnTo>
                  <a:pt x="59506" y="42001"/>
                </a:lnTo>
                <a:lnTo>
                  <a:pt x="76240" y="25261"/>
                </a:lnTo>
                <a:lnTo>
                  <a:pt x="81607" y="25261"/>
                </a:lnTo>
                <a:lnTo>
                  <a:pt x="85081" y="21786"/>
                </a:lnTo>
                <a:lnTo>
                  <a:pt x="63300" y="0"/>
                </a:lnTo>
                <a:close/>
              </a:path>
              <a:path w="99683" h="138762">
                <a:moveTo>
                  <a:pt x="81607" y="25261"/>
                </a:moveTo>
                <a:lnTo>
                  <a:pt x="76240" y="25261"/>
                </a:lnTo>
                <a:lnTo>
                  <a:pt x="78924" y="27946"/>
                </a:lnTo>
                <a:lnTo>
                  <a:pt x="81607" y="2526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4930404" y="9163090"/>
            <a:ext cx="116806" cy="122560"/>
          </a:xfrm>
          <a:custGeom>
            <a:rect l="l" t="t" r="r" b="b"/>
            <a:pathLst>
              <a:path w="116806" h="122559">
                <a:moveTo>
                  <a:pt x="20587" y="36892"/>
                </a:moveTo>
                <a:lnTo>
                  <a:pt x="16931" y="38182"/>
                </a:lnTo>
                <a:lnTo>
                  <a:pt x="12932" y="40998"/>
                </a:lnTo>
                <a:lnTo>
                  <a:pt x="3630" y="51680"/>
                </a:lnTo>
                <a:lnTo>
                  <a:pt x="0" y="62687"/>
                </a:lnTo>
                <a:lnTo>
                  <a:pt x="595" y="77120"/>
                </a:lnTo>
                <a:lnTo>
                  <a:pt x="22735" y="109834"/>
                </a:lnTo>
                <a:lnTo>
                  <a:pt x="52886" y="122560"/>
                </a:lnTo>
                <a:lnTo>
                  <a:pt x="60187" y="120113"/>
                </a:lnTo>
                <a:lnTo>
                  <a:pt x="68019" y="112278"/>
                </a:lnTo>
                <a:lnTo>
                  <a:pt x="52368" y="112278"/>
                </a:lnTo>
                <a:lnTo>
                  <a:pt x="42345" y="110832"/>
                </a:lnTo>
                <a:lnTo>
                  <a:pt x="37826" y="108457"/>
                </a:lnTo>
                <a:lnTo>
                  <a:pt x="30567" y="101194"/>
                </a:lnTo>
                <a:lnTo>
                  <a:pt x="28843" y="97312"/>
                </a:lnTo>
                <a:lnTo>
                  <a:pt x="28725" y="94761"/>
                </a:lnTo>
                <a:lnTo>
                  <a:pt x="23582" y="94761"/>
                </a:lnTo>
                <a:lnTo>
                  <a:pt x="21581" y="93071"/>
                </a:lnTo>
                <a:lnTo>
                  <a:pt x="13421" y="82067"/>
                </a:lnTo>
                <a:lnTo>
                  <a:pt x="9418" y="71196"/>
                </a:lnTo>
                <a:lnTo>
                  <a:pt x="8024" y="63381"/>
                </a:lnTo>
                <a:lnTo>
                  <a:pt x="9971" y="56827"/>
                </a:lnTo>
                <a:lnTo>
                  <a:pt x="18732" y="48063"/>
                </a:lnTo>
                <a:lnTo>
                  <a:pt x="22876" y="45550"/>
                </a:lnTo>
                <a:lnTo>
                  <a:pt x="27690" y="43997"/>
                </a:lnTo>
                <a:lnTo>
                  <a:pt x="20587" y="36892"/>
                </a:lnTo>
                <a:close/>
              </a:path>
              <a:path w="116806" h="122559">
                <a:moveTo>
                  <a:pt x="66815" y="75476"/>
                </a:moveTo>
                <a:lnTo>
                  <a:pt x="41176" y="75476"/>
                </a:lnTo>
                <a:lnTo>
                  <a:pt x="49832" y="76186"/>
                </a:lnTo>
                <a:lnTo>
                  <a:pt x="54100" y="78468"/>
                </a:lnTo>
                <a:lnTo>
                  <a:pt x="62201" y="86573"/>
                </a:lnTo>
                <a:lnTo>
                  <a:pt x="64332" y="90810"/>
                </a:lnTo>
                <a:lnTo>
                  <a:pt x="65068" y="99968"/>
                </a:lnTo>
                <a:lnTo>
                  <a:pt x="63568" y="103942"/>
                </a:lnTo>
                <a:lnTo>
                  <a:pt x="56649" y="110863"/>
                </a:lnTo>
                <a:lnTo>
                  <a:pt x="52368" y="112278"/>
                </a:lnTo>
                <a:lnTo>
                  <a:pt x="68019" y="112278"/>
                </a:lnTo>
                <a:lnTo>
                  <a:pt x="72053" y="108243"/>
                </a:lnTo>
                <a:lnTo>
                  <a:pt x="74782" y="101671"/>
                </a:lnTo>
                <a:lnTo>
                  <a:pt x="74429" y="88260"/>
                </a:lnTo>
                <a:lnTo>
                  <a:pt x="74332" y="86573"/>
                </a:lnTo>
                <a:lnTo>
                  <a:pt x="71305" y="79967"/>
                </a:lnTo>
                <a:lnTo>
                  <a:pt x="66815" y="75476"/>
                </a:lnTo>
                <a:close/>
              </a:path>
              <a:path w="116806" h="122559">
                <a:moveTo>
                  <a:pt x="40263" y="64706"/>
                </a:moveTo>
                <a:lnTo>
                  <a:pt x="34317" y="67207"/>
                </a:lnTo>
                <a:lnTo>
                  <a:pt x="22689" y="78839"/>
                </a:lnTo>
                <a:lnTo>
                  <a:pt x="20873" y="86261"/>
                </a:lnTo>
                <a:lnTo>
                  <a:pt x="23582" y="94761"/>
                </a:lnTo>
                <a:lnTo>
                  <a:pt x="28725" y="94761"/>
                </a:lnTo>
                <a:lnTo>
                  <a:pt x="28423" y="88260"/>
                </a:lnTo>
                <a:lnTo>
                  <a:pt x="30055" y="84259"/>
                </a:lnTo>
                <a:lnTo>
                  <a:pt x="37201" y="77120"/>
                </a:lnTo>
                <a:lnTo>
                  <a:pt x="41176" y="75476"/>
                </a:lnTo>
                <a:lnTo>
                  <a:pt x="66815" y="75476"/>
                </a:lnTo>
                <a:lnTo>
                  <a:pt x="59624" y="68284"/>
                </a:lnTo>
                <a:lnTo>
                  <a:pt x="53470" y="65284"/>
                </a:lnTo>
                <a:lnTo>
                  <a:pt x="40263" y="64706"/>
                </a:lnTo>
                <a:close/>
              </a:path>
              <a:path w="116806" h="122559">
                <a:moveTo>
                  <a:pt x="62439" y="0"/>
                </a:moveTo>
                <a:lnTo>
                  <a:pt x="52978" y="3752"/>
                </a:lnTo>
                <a:lnTo>
                  <a:pt x="43578" y="11747"/>
                </a:lnTo>
                <a:lnTo>
                  <a:pt x="41106" y="22228"/>
                </a:lnTo>
                <a:lnTo>
                  <a:pt x="43535" y="37694"/>
                </a:lnTo>
                <a:lnTo>
                  <a:pt x="78344" y="73567"/>
                </a:lnTo>
                <a:lnTo>
                  <a:pt x="89451" y="77416"/>
                </a:lnTo>
                <a:lnTo>
                  <a:pt x="100737" y="76159"/>
                </a:lnTo>
                <a:lnTo>
                  <a:pt x="111940" y="68120"/>
                </a:lnTo>
                <a:lnTo>
                  <a:pt x="112466" y="67002"/>
                </a:lnTo>
                <a:lnTo>
                  <a:pt x="90498" y="67002"/>
                </a:lnTo>
                <a:lnTo>
                  <a:pt x="79874" y="61918"/>
                </a:lnTo>
                <a:lnTo>
                  <a:pt x="67458" y="51345"/>
                </a:lnTo>
                <a:lnTo>
                  <a:pt x="63114" y="46790"/>
                </a:lnTo>
                <a:lnTo>
                  <a:pt x="55049" y="36082"/>
                </a:lnTo>
                <a:lnTo>
                  <a:pt x="51614" y="26417"/>
                </a:lnTo>
                <a:lnTo>
                  <a:pt x="53260" y="17548"/>
                </a:lnTo>
                <a:lnTo>
                  <a:pt x="60441" y="9225"/>
                </a:lnTo>
                <a:lnTo>
                  <a:pt x="88776" y="9225"/>
                </a:lnTo>
                <a:lnTo>
                  <a:pt x="82169" y="4397"/>
                </a:lnTo>
                <a:lnTo>
                  <a:pt x="72117" y="284"/>
                </a:lnTo>
                <a:lnTo>
                  <a:pt x="62439" y="0"/>
                </a:lnTo>
                <a:close/>
              </a:path>
              <a:path w="116806" h="122559">
                <a:moveTo>
                  <a:pt x="88776" y="9225"/>
                </a:moveTo>
                <a:lnTo>
                  <a:pt x="60441" y="9225"/>
                </a:lnTo>
                <a:lnTo>
                  <a:pt x="69199" y="10250"/>
                </a:lnTo>
                <a:lnTo>
                  <a:pt x="80012" y="16430"/>
                </a:lnTo>
                <a:lnTo>
                  <a:pt x="93025" y="27912"/>
                </a:lnTo>
                <a:lnTo>
                  <a:pt x="102218" y="39056"/>
                </a:lnTo>
                <a:lnTo>
                  <a:pt x="106608" y="49032"/>
                </a:lnTo>
                <a:lnTo>
                  <a:pt x="105782" y="58120"/>
                </a:lnTo>
                <a:lnTo>
                  <a:pt x="99328" y="66596"/>
                </a:lnTo>
                <a:lnTo>
                  <a:pt x="90498" y="67002"/>
                </a:lnTo>
                <a:lnTo>
                  <a:pt x="112466" y="67002"/>
                </a:lnTo>
                <a:lnTo>
                  <a:pt x="116806" y="57780"/>
                </a:lnTo>
                <a:lnTo>
                  <a:pt x="116346" y="45550"/>
                </a:lnTo>
                <a:lnTo>
                  <a:pt x="116233" y="43997"/>
                </a:lnTo>
                <a:lnTo>
                  <a:pt x="112363" y="35315"/>
                </a:lnTo>
                <a:lnTo>
                  <a:pt x="104842" y="24954"/>
                </a:lnTo>
                <a:lnTo>
                  <a:pt x="92755" y="12133"/>
                </a:lnTo>
                <a:lnTo>
                  <a:pt x="88776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5039962" y="9154121"/>
            <a:ext cx="29201" cy="29212"/>
          </a:xfrm>
          <a:custGeom>
            <a:rect l="l" t="t" r="r" b="b"/>
            <a:pathLst>
              <a:path w="29201" h="29212">
                <a:moveTo>
                  <a:pt x="23243" y="0"/>
                </a:moveTo>
                <a:lnTo>
                  <a:pt x="0" y="23252"/>
                </a:lnTo>
                <a:lnTo>
                  <a:pt x="5957" y="29212"/>
                </a:lnTo>
                <a:lnTo>
                  <a:pt x="29201" y="5960"/>
                </a:lnTo>
                <a:lnTo>
                  <a:pt x="23243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5056127" y="9035467"/>
            <a:ext cx="113808" cy="124419"/>
          </a:xfrm>
          <a:custGeom>
            <a:rect l="l" t="t" r="r" b="b"/>
            <a:pathLst>
              <a:path w="113806" h="124418">
                <a:moveTo>
                  <a:pt x="20588" y="38750"/>
                </a:moveTo>
                <a:lnTo>
                  <a:pt x="16905" y="40059"/>
                </a:lnTo>
                <a:lnTo>
                  <a:pt x="12927" y="42862"/>
                </a:lnTo>
                <a:lnTo>
                  <a:pt x="3630" y="53538"/>
                </a:lnTo>
                <a:lnTo>
                  <a:pt x="0" y="64546"/>
                </a:lnTo>
                <a:lnTo>
                  <a:pt x="598" y="78986"/>
                </a:lnTo>
                <a:lnTo>
                  <a:pt x="22736" y="111692"/>
                </a:lnTo>
                <a:lnTo>
                  <a:pt x="52887" y="124419"/>
                </a:lnTo>
                <a:lnTo>
                  <a:pt x="60187" y="121970"/>
                </a:lnTo>
                <a:lnTo>
                  <a:pt x="68019" y="114136"/>
                </a:lnTo>
                <a:lnTo>
                  <a:pt x="52367" y="114136"/>
                </a:lnTo>
                <a:lnTo>
                  <a:pt x="42344" y="112689"/>
                </a:lnTo>
                <a:lnTo>
                  <a:pt x="37827" y="110314"/>
                </a:lnTo>
                <a:lnTo>
                  <a:pt x="30566" y="103052"/>
                </a:lnTo>
                <a:lnTo>
                  <a:pt x="28843" y="99170"/>
                </a:lnTo>
                <a:lnTo>
                  <a:pt x="28725" y="96619"/>
                </a:lnTo>
                <a:lnTo>
                  <a:pt x="23583" y="96619"/>
                </a:lnTo>
                <a:lnTo>
                  <a:pt x="21582" y="94928"/>
                </a:lnTo>
                <a:lnTo>
                  <a:pt x="13422" y="83924"/>
                </a:lnTo>
                <a:lnTo>
                  <a:pt x="9418" y="73054"/>
                </a:lnTo>
                <a:lnTo>
                  <a:pt x="8024" y="65238"/>
                </a:lnTo>
                <a:lnTo>
                  <a:pt x="9972" y="58685"/>
                </a:lnTo>
                <a:lnTo>
                  <a:pt x="18733" y="49921"/>
                </a:lnTo>
                <a:lnTo>
                  <a:pt x="22877" y="47407"/>
                </a:lnTo>
                <a:lnTo>
                  <a:pt x="27691" y="45855"/>
                </a:lnTo>
                <a:lnTo>
                  <a:pt x="20588" y="38750"/>
                </a:lnTo>
                <a:close/>
              </a:path>
              <a:path w="113806" h="124418">
                <a:moveTo>
                  <a:pt x="66816" y="77334"/>
                </a:moveTo>
                <a:lnTo>
                  <a:pt x="41177" y="77334"/>
                </a:lnTo>
                <a:lnTo>
                  <a:pt x="49832" y="78044"/>
                </a:lnTo>
                <a:lnTo>
                  <a:pt x="54101" y="80326"/>
                </a:lnTo>
                <a:lnTo>
                  <a:pt x="62202" y="88431"/>
                </a:lnTo>
                <a:lnTo>
                  <a:pt x="64333" y="92668"/>
                </a:lnTo>
                <a:lnTo>
                  <a:pt x="65068" y="101826"/>
                </a:lnTo>
                <a:lnTo>
                  <a:pt x="63569" y="105799"/>
                </a:lnTo>
                <a:lnTo>
                  <a:pt x="56650" y="112721"/>
                </a:lnTo>
                <a:lnTo>
                  <a:pt x="52367" y="114136"/>
                </a:lnTo>
                <a:lnTo>
                  <a:pt x="68019" y="114136"/>
                </a:lnTo>
                <a:lnTo>
                  <a:pt x="72052" y="110101"/>
                </a:lnTo>
                <a:lnTo>
                  <a:pt x="74783" y="103529"/>
                </a:lnTo>
                <a:lnTo>
                  <a:pt x="74430" y="90117"/>
                </a:lnTo>
                <a:lnTo>
                  <a:pt x="74332" y="88431"/>
                </a:lnTo>
                <a:lnTo>
                  <a:pt x="71305" y="81824"/>
                </a:lnTo>
                <a:lnTo>
                  <a:pt x="66816" y="77334"/>
                </a:lnTo>
                <a:close/>
              </a:path>
              <a:path w="113806" h="124418">
                <a:moveTo>
                  <a:pt x="40264" y="66564"/>
                </a:moveTo>
                <a:lnTo>
                  <a:pt x="34318" y="69065"/>
                </a:lnTo>
                <a:lnTo>
                  <a:pt x="22690" y="80698"/>
                </a:lnTo>
                <a:lnTo>
                  <a:pt x="20874" y="88118"/>
                </a:lnTo>
                <a:lnTo>
                  <a:pt x="23583" y="96619"/>
                </a:lnTo>
                <a:lnTo>
                  <a:pt x="28725" y="96619"/>
                </a:lnTo>
                <a:lnTo>
                  <a:pt x="28424" y="90117"/>
                </a:lnTo>
                <a:lnTo>
                  <a:pt x="30055" y="86118"/>
                </a:lnTo>
                <a:lnTo>
                  <a:pt x="37203" y="78978"/>
                </a:lnTo>
                <a:lnTo>
                  <a:pt x="41177" y="77334"/>
                </a:lnTo>
                <a:lnTo>
                  <a:pt x="66816" y="77334"/>
                </a:lnTo>
                <a:lnTo>
                  <a:pt x="59625" y="70142"/>
                </a:lnTo>
                <a:lnTo>
                  <a:pt x="53470" y="67142"/>
                </a:lnTo>
                <a:lnTo>
                  <a:pt x="40264" y="66564"/>
                </a:lnTo>
                <a:close/>
              </a:path>
              <a:path w="113806" h="124418">
                <a:moveTo>
                  <a:pt x="104186" y="28832"/>
                </a:moveTo>
                <a:lnTo>
                  <a:pt x="90899" y="28832"/>
                </a:lnTo>
                <a:lnTo>
                  <a:pt x="92104" y="29956"/>
                </a:lnTo>
                <a:lnTo>
                  <a:pt x="100677" y="41006"/>
                </a:lnTo>
                <a:lnTo>
                  <a:pt x="104769" y="51640"/>
                </a:lnTo>
                <a:lnTo>
                  <a:pt x="106069" y="58969"/>
                </a:lnTo>
                <a:lnTo>
                  <a:pt x="103984" y="65370"/>
                </a:lnTo>
                <a:lnTo>
                  <a:pt x="94619" y="74739"/>
                </a:lnTo>
                <a:lnTo>
                  <a:pt x="90014" y="77398"/>
                </a:lnTo>
                <a:lnTo>
                  <a:pt x="84700" y="78820"/>
                </a:lnTo>
                <a:lnTo>
                  <a:pt x="91921" y="86042"/>
                </a:lnTo>
                <a:lnTo>
                  <a:pt x="96288" y="84463"/>
                </a:lnTo>
                <a:lnTo>
                  <a:pt x="100616" y="81528"/>
                </a:lnTo>
                <a:lnTo>
                  <a:pt x="110053" y="70746"/>
                </a:lnTo>
                <a:lnTo>
                  <a:pt x="113808" y="59788"/>
                </a:lnTo>
                <a:lnTo>
                  <a:pt x="113221" y="45570"/>
                </a:lnTo>
                <a:lnTo>
                  <a:pt x="109148" y="35966"/>
                </a:lnTo>
                <a:lnTo>
                  <a:pt x="104186" y="28832"/>
                </a:lnTo>
                <a:close/>
              </a:path>
              <a:path w="113806" h="124418">
                <a:moveTo>
                  <a:pt x="60550" y="0"/>
                </a:moveTo>
                <a:lnTo>
                  <a:pt x="53414" y="2362"/>
                </a:lnTo>
                <a:lnTo>
                  <a:pt x="41469" y="14310"/>
                </a:lnTo>
                <a:lnTo>
                  <a:pt x="38621" y="21014"/>
                </a:lnTo>
                <a:lnTo>
                  <a:pt x="38959" y="35966"/>
                </a:lnTo>
                <a:lnTo>
                  <a:pt x="73718" y="57702"/>
                </a:lnTo>
                <a:lnTo>
                  <a:pt x="79731" y="55214"/>
                </a:lnTo>
                <a:lnTo>
                  <a:pt x="87970" y="46972"/>
                </a:lnTo>
                <a:lnTo>
                  <a:pt x="72305" y="46972"/>
                </a:lnTo>
                <a:lnTo>
                  <a:pt x="63282" y="46367"/>
                </a:lnTo>
                <a:lnTo>
                  <a:pt x="58974" y="44164"/>
                </a:lnTo>
                <a:lnTo>
                  <a:pt x="51110" y="36296"/>
                </a:lnTo>
                <a:lnTo>
                  <a:pt x="49058" y="32086"/>
                </a:lnTo>
                <a:lnTo>
                  <a:pt x="48374" y="22769"/>
                </a:lnTo>
                <a:lnTo>
                  <a:pt x="49848" y="18795"/>
                </a:lnTo>
                <a:lnTo>
                  <a:pt x="56693" y="11951"/>
                </a:lnTo>
                <a:lnTo>
                  <a:pt x="60989" y="10532"/>
                </a:lnTo>
                <a:lnTo>
                  <a:pt x="86932" y="10532"/>
                </a:lnTo>
                <a:lnTo>
                  <a:pt x="79268" y="5092"/>
                </a:lnTo>
                <a:lnTo>
                  <a:pt x="68744" y="1353"/>
                </a:lnTo>
                <a:lnTo>
                  <a:pt x="60550" y="0"/>
                </a:lnTo>
                <a:close/>
              </a:path>
              <a:path w="113806" h="124418">
                <a:moveTo>
                  <a:pt x="86932" y="10532"/>
                </a:moveTo>
                <a:lnTo>
                  <a:pt x="60989" y="10532"/>
                </a:lnTo>
                <a:lnTo>
                  <a:pt x="71093" y="11953"/>
                </a:lnTo>
                <a:lnTo>
                  <a:pt x="75814" y="14504"/>
                </a:lnTo>
                <a:lnTo>
                  <a:pt x="83337" y="22030"/>
                </a:lnTo>
                <a:lnTo>
                  <a:pt x="84908" y="25787"/>
                </a:lnTo>
                <a:lnTo>
                  <a:pt x="84934" y="34550"/>
                </a:lnTo>
                <a:lnTo>
                  <a:pt x="83335" y="38346"/>
                </a:lnTo>
                <a:lnTo>
                  <a:pt x="76416" y="45267"/>
                </a:lnTo>
                <a:lnTo>
                  <a:pt x="72305" y="46972"/>
                </a:lnTo>
                <a:lnTo>
                  <a:pt x="87970" y="46972"/>
                </a:lnTo>
                <a:lnTo>
                  <a:pt x="91201" y="43740"/>
                </a:lnTo>
                <a:lnTo>
                  <a:pt x="93161" y="36675"/>
                </a:lnTo>
                <a:lnTo>
                  <a:pt x="90742" y="28884"/>
                </a:lnTo>
                <a:lnTo>
                  <a:pt x="90899" y="28832"/>
                </a:lnTo>
                <a:lnTo>
                  <a:pt x="104186" y="28832"/>
                </a:lnTo>
                <a:lnTo>
                  <a:pt x="101716" y="25281"/>
                </a:lnTo>
                <a:lnTo>
                  <a:pt x="90281" y="12909"/>
                </a:lnTo>
                <a:lnTo>
                  <a:pt x="86932" y="10532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5133172" y="8950555"/>
            <a:ext cx="99683" cy="138762"/>
          </a:xfrm>
          <a:custGeom>
            <a:rect l="l" t="t" r="r" b="b"/>
            <a:pathLst>
              <a:path w="99683" h="138762">
                <a:moveTo>
                  <a:pt x="94473" y="94208"/>
                </a:moveTo>
                <a:lnTo>
                  <a:pt x="77708" y="94208"/>
                </a:lnTo>
                <a:lnTo>
                  <a:pt x="81552" y="103340"/>
                </a:lnTo>
                <a:lnTo>
                  <a:pt x="76051" y="114249"/>
                </a:lnTo>
                <a:lnTo>
                  <a:pt x="69253" y="125461"/>
                </a:lnTo>
                <a:lnTo>
                  <a:pt x="61158" y="136973"/>
                </a:lnTo>
                <a:lnTo>
                  <a:pt x="64998" y="137867"/>
                </a:lnTo>
                <a:lnTo>
                  <a:pt x="93229" y="98173"/>
                </a:lnTo>
                <a:lnTo>
                  <a:pt x="94473" y="94208"/>
                </a:lnTo>
                <a:close/>
              </a:path>
              <a:path w="99683" h="138762">
                <a:moveTo>
                  <a:pt x="48536" y="58816"/>
                </a:moveTo>
                <a:lnTo>
                  <a:pt x="41359" y="67729"/>
                </a:lnTo>
                <a:lnTo>
                  <a:pt x="42897" y="79807"/>
                </a:lnTo>
                <a:lnTo>
                  <a:pt x="43064" y="85917"/>
                </a:lnTo>
                <a:lnTo>
                  <a:pt x="43184" y="93074"/>
                </a:lnTo>
                <a:lnTo>
                  <a:pt x="42380" y="105114"/>
                </a:lnTo>
                <a:lnTo>
                  <a:pt x="40323" y="118343"/>
                </a:lnTo>
                <a:lnTo>
                  <a:pt x="43743" y="118186"/>
                </a:lnTo>
                <a:lnTo>
                  <a:pt x="46849" y="118186"/>
                </a:lnTo>
                <a:lnTo>
                  <a:pt x="51277" y="105736"/>
                </a:lnTo>
                <a:lnTo>
                  <a:pt x="51946" y="94208"/>
                </a:lnTo>
                <a:lnTo>
                  <a:pt x="51984" y="92269"/>
                </a:lnTo>
                <a:lnTo>
                  <a:pt x="51612" y="81474"/>
                </a:lnTo>
                <a:lnTo>
                  <a:pt x="63802" y="71053"/>
                </a:lnTo>
                <a:lnTo>
                  <a:pt x="50666" y="71053"/>
                </a:lnTo>
                <a:lnTo>
                  <a:pt x="50087" y="67000"/>
                </a:lnTo>
                <a:lnTo>
                  <a:pt x="49378" y="62922"/>
                </a:lnTo>
                <a:lnTo>
                  <a:pt x="48536" y="58816"/>
                </a:lnTo>
                <a:close/>
              </a:path>
              <a:path w="99683" h="138762">
                <a:moveTo>
                  <a:pt x="46849" y="118186"/>
                </a:moveTo>
                <a:lnTo>
                  <a:pt x="43743" y="118186"/>
                </a:lnTo>
                <a:lnTo>
                  <a:pt x="46822" y="118263"/>
                </a:lnTo>
                <a:close/>
              </a:path>
              <a:path w="99683" h="138762">
                <a:moveTo>
                  <a:pt x="99096" y="48294"/>
                </a:moveTo>
                <a:lnTo>
                  <a:pt x="90427" y="48294"/>
                </a:lnTo>
                <a:lnTo>
                  <a:pt x="90821" y="57162"/>
                </a:lnTo>
                <a:lnTo>
                  <a:pt x="90868" y="61896"/>
                </a:lnTo>
                <a:lnTo>
                  <a:pt x="89521" y="73282"/>
                </a:lnTo>
                <a:lnTo>
                  <a:pt x="85700" y="85465"/>
                </a:lnTo>
                <a:lnTo>
                  <a:pt x="73794" y="86451"/>
                </a:lnTo>
                <a:lnTo>
                  <a:pt x="60057" y="88026"/>
                </a:lnTo>
                <a:lnTo>
                  <a:pt x="60214" y="96236"/>
                </a:lnTo>
                <a:lnTo>
                  <a:pt x="69316" y="95025"/>
                </a:lnTo>
                <a:lnTo>
                  <a:pt x="77708" y="94208"/>
                </a:lnTo>
                <a:lnTo>
                  <a:pt x="94473" y="94208"/>
                </a:lnTo>
                <a:lnTo>
                  <a:pt x="97074" y="85917"/>
                </a:lnTo>
                <a:lnTo>
                  <a:pt x="99062" y="74230"/>
                </a:lnTo>
                <a:lnTo>
                  <a:pt x="99683" y="63320"/>
                </a:lnTo>
                <a:lnTo>
                  <a:pt x="99626" y="58816"/>
                </a:lnTo>
                <a:lnTo>
                  <a:pt x="99181" y="48915"/>
                </a:lnTo>
                <a:lnTo>
                  <a:pt x="99096" y="48294"/>
                </a:lnTo>
                <a:close/>
              </a:path>
              <a:path w="99683" h="138762">
                <a:moveTo>
                  <a:pt x="6155" y="57162"/>
                </a:moveTo>
                <a:lnTo>
                  <a:pt x="0" y="63320"/>
                </a:lnTo>
                <a:lnTo>
                  <a:pt x="19096" y="82424"/>
                </a:lnTo>
                <a:lnTo>
                  <a:pt x="30934" y="70582"/>
                </a:lnTo>
                <a:lnTo>
                  <a:pt x="19571" y="70582"/>
                </a:lnTo>
                <a:lnTo>
                  <a:pt x="6155" y="57162"/>
                </a:lnTo>
                <a:close/>
              </a:path>
              <a:path w="99683" h="138762">
                <a:moveTo>
                  <a:pt x="91866" y="29839"/>
                </a:moveTo>
                <a:lnTo>
                  <a:pt x="50666" y="71053"/>
                </a:lnTo>
                <a:lnTo>
                  <a:pt x="63802" y="71053"/>
                </a:lnTo>
                <a:lnTo>
                  <a:pt x="90427" y="48294"/>
                </a:lnTo>
                <a:lnTo>
                  <a:pt x="99096" y="48294"/>
                </a:lnTo>
                <a:lnTo>
                  <a:pt x="97312" y="35286"/>
                </a:lnTo>
                <a:lnTo>
                  <a:pt x="91866" y="29839"/>
                </a:lnTo>
                <a:close/>
              </a:path>
              <a:path w="99683" h="138762">
                <a:moveTo>
                  <a:pt x="30782" y="24634"/>
                </a:moveTo>
                <a:lnTo>
                  <a:pt x="24625" y="30792"/>
                </a:lnTo>
                <a:lnTo>
                  <a:pt x="41987" y="48159"/>
                </a:lnTo>
                <a:lnTo>
                  <a:pt x="19571" y="70582"/>
                </a:lnTo>
                <a:lnTo>
                  <a:pt x="30934" y="70582"/>
                </a:lnTo>
                <a:lnTo>
                  <a:pt x="59506" y="42001"/>
                </a:lnTo>
                <a:lnTo>
                  <a:pt x="48143" y="42001"/>
                </a:lnTo>
                <a:lnTo>
                  <a:pt x="30782" y="24634"/>
                </a:lnTo>
                <a:close/>
              </a:path>
              <a:path w="99683" h="138762">
                <a:moveTo>
                  <a:pt x="63300" y="0"/>
                </a:moveTo>
                <a:lnTo>
                  <a:pt x="57143" y="6158"/>
                </a:lnTo>
                <a:lnTo>
                  <a:pt x="70558" y="19578"/>
                </a:lnTo>
                <a:lnTo>
                  <a:pt x="48143" y="42001"/>
                </a:lnTo>
                <a:lnTo>
                  <a:pt x="59506" y="42001"/>
                </a:lnTo>
                <a:lnTo>
                  <a:pt x="76240" y="25261"/>
                </a:lnTo>
                <a:lnTo>
                  <a:pt x="81607" y="25261"/>
                </a:lnTo>
                <a:lnTo>
                  <a:pt x="85079" y="21786"/>
                </a:lnTo>
                <a:lnTo>
                  <a:pt x="63300" y="0"/>
                </a:lnTo>
                <a:close/>
              </a:path>
              <a:path w="99683" h="138762">
                <a:moveTo>
                  <a:pt x="81607" y="25261"/>
                </a:moveTo>
                <a:lnTo>
                  <a:pt x="76240" y="25261"/>
                </a:lnTo>
                <a:lnTo>
                  <a:pt x="78924" y="27946"/>
                </a:lnTo>
                <a:lnTo>
                  <a:pt x="81607" y="2526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5346272" y="9163090"/>
            <a:ext cx="133432" cy="125942"/>
          </a:xfrm>
          <a:custGeom>
            <a:rect l="l" t="t" r="r" b="b"/>
            <a:pathLst>
              <a:path w="133432" h="125942">
                <a:moveTo>
                  <a:pt x="48014" y="48892"/>
                </a:moveTo>
                <a:lnTo>
                  <a:pt x="37371" y="48892"/>
                </a:lnTo>
                <a:lnTo>
                  <a:pt x="68933" y="125942"/>
                </a:lnTo>
                <a:lnTo>
                  <a:pt x="76945" y="117928"/>
                </a:lnTo>
                <a:lnTo>
                  <a:pt x="48014" y="48892"/>
                </a:lnTo>
                <a:close/>
              </a:path>
              <a:path w="133432" h="125942">
                <a:moveTo>
                  <a:pt x="39740" y="32865"/>
                </a:moveTo>
                <a:lnTo>
                  <a:pt x="0" y="72619"/>
                </a:lnTo>
                <a:lnTo>
                  <a:pt x="6826" y="79447"/>
                </a:lnTo>
                <a:lnTo>
                  <a:pt x="37371" y="48892"/>
                </a:lnTo>
                <a:lnTo>
                  <a:pt x="48014" y="48892"/>
                </a:lnTo>
                <a:lnTo>
                  <a:pt x="42423" y="35550"/>
                </a:lnTo>
                <a:lnTo>
                  <a:pt x="39740" y="32865"/>
                </a:lnTo>
                <a:close/>
              </a:path>
              <a:path w="133432" h="125942">
                <a:moveTo>
                  <a:pt x="79065" y="0"/>
                </a:moveTo>
                <a:lnTo>
                  <a:pt x="69604" y="3752"/>
                </a:lnTo>
                <a:lnTo>
                  <a:pt x="60204" y="11747"/>
                </a:lnTo>
                <a:lnTo>
                  <a:pt x="57732" y="22228"/>
                </a:lnTo>
                <a:lnTo>
                  <a:pt x="60161" y="37694"/>
                </a:lnTo>
                <a:lnTo>
                  <a:pt x="94970" y="73567"/>
                </a:lnTo>
                <a:lnTo>
                  <a:pt x="106078" y="77416"/>
                </a:lnTo>
                <a:lnTo>
                  <a:pt x="117363" y="76159"/>
                </a:lnTo>
                <a:lnTo>
                  <a:pt x="128566" y="68120"/>
                </a:lnTo>
                <a:lnTo>
                  <a:pt x="129092" y="67002"/>
                </a:lnTo>
                <a:lnTo>
                  <a:pt x="107124" y="67002"/>
                </a:lnTo>
                <a:lnTo>
                  <a:pt x="96501" y="61918"/>
                </a:lnTo>
                <a:lnTo>
                  <a:pt x="84084" y="51345"/>
                </a:lnTo>
                <a:lnTo>
                  <a:pt x="79741" y="46791"/>
                </a:lnTo>
                <a:lnTo>
                  <a:pt x="71676" y="36083"/>
                </a:lnTo>
                <a:lnTo>
                  <a:pt x="68240" y="26418"/>
                </a:lnTo>
                <a:lnTo>
                  <a:pt x="69886" y="17548"/>
                </a:lnTo>
                <a:lnTo>
                  <a:pt x="77067" y="9225"/>
                </a:lnTo>
                <a:lnTo>
                  <a:pt x="105402" y="9225"/>
                </a:lnTo>
                <a:lnTo>
                  <a:pt x="98796" y="4397"/>
                </a:lnTo>
                <a:lnTo>
                  <a:pt x="88743" y="284"/>
                </a:lnTo>
                <a:lnTo>
                  <a:pt x="79065" y="0"/>
                </a:lnTo>
                <a:close/>
              </a:path>
              <a:path w="133432" h="125942">
                <a:moveTo>
                  <a:pt x="105402" y="9225"/>
                </a:moveTo>
                <a:lnTo>
                  <a:pt x="77067" y="9225"/>
                </a:lnTo>
                <a:lnTo>
                  <a:pt x="85824" y="10250"/>
                </a:lnTo>
                <a:lnTo>
                  <a:pt x="96638" y="16430"/>
                </a:lnTo>
                <a:lnTo>
                  <a:pt x="109650" y="27912"/>
                </a:lnTo>
                <a:lnTo>
                  <a:pt x="118843" y="39056"/>
                </a:lnTo>
                <a:lnTo>
                  <a:pt x="123234" y="49033"/>
                </a:lnTo>
                <a:lnTo>
                  <a:pt x="122408" y="58120"/>
                </a:lnTo>
                <a:lnTo>
                  <a:pt x="115954" y="66597"/>
                </a:lnTo>
                <a:lnTo>
                  <a:pt x="107124" y="67002"/>
                </a:lnTo>
                <a:lnTo>
                  <a:pt x="129092" y="67002"/>
                </a:lnTo>
                <a:lnTo>
                  <a:pt x="133432" y="57780"/>
                </a:lnTo>
                <a:lnTo>
                  <a:pt x="132919" y="44130"/>
                </a:lnTo>
                <a:lnTo>
                  <a:pt x="128989" y="35315"/>
                </a:lnTo>
                <a:lnTo>
                  <a:pt x="121468" y="24954"/>
                </a:lnTo>
                <a:lnTo>
                  <a:pt x="109381" y="12133"/>
                </a:lnTo>
                <a:lnTo>
                  <a:pt x="105402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5472453" y="9154121"/>
            <a:ext cx="29202" cy="29212"/>
          </a:xfrm>
          <a:custGeom>
            <a:rect l="l" t="t" r="r" b="b"/>
            <a:pathLst>
              <a:path w="29202" h="29212">
                <a:moveTo>
                  <a:pt x="23244" y="0"/>
                </a:moveTo>
                <a:lnTo>
                  <a:pt x="0" y="23252"/>
                </a:lnTo>
                <a:lnTo>
                  <a:pt x="5958" y="29212"/>
                </a:lnTo>
                <a:lnTo>
                  <a:pt x="29202" y="5960"/>
                </a:lnTo>
                <a:lnTo>
                  <a:pt x="23244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5471995" y="9035467"/>
            <a:ext cx="130434" cy="127800"/>
          </a:xfrm>
          <a:custGeom>
            <a:rect l="l" t="t" r="r" b="b"/>
            <a:pathLst>
              <a:path w="130434" h="127800">
                <a:moveTo>
                  <a:pt x="48014" y="50750"/>
                </a:moveTo>
                <a:lnTo>
                  <a:pt x="37371" y="50750"/>
                </a:lnTo>
                <a:lnTo>
                  <a:pt x="68933" y="127800"/>
                </a:lnTo>
                <a:lnTo>
                  <a:pt x="76944" y="119786"/>
                </a:lnTo>
                <a:lnTo>
                  <a:pt x="48014" y="50750"/>
                </a:lnTo>
                <a:close/>
              </a:path>
              <a:path w="130434" h="127800">
                <a:moveTo>
                  <a:pt x="120812" y="28832"/>
                </a:moveTo>
                <a:lnTo>
                  <a:pt x="107525" y="28832"/>
                </a:lnTo>
                <a:lnTo>
                  <a:pt x="108730" y="29956"/>
                </a:lnTo>
                <a:lnTo>
                  <a:pt x="117302" y="41006"/>
                </a:lnTo>
                <a:lnTo>
                  <a:pt x="121394" y="51640"/>
                </a:lnTo>
                <a:lnTo>
                  <a:pt x="122695" y="58969"/>
                </a:lnTo>
                <a:lnTo>
                  <a:pt x="120610" y="65370"/>
                </a:lnTo>
                <a:lnTo>
                  <a:pt x="111244" y="74739"/>
                </a:lnTo>
                <a:lnTo>
                  <a:pt x="106640" y="77398"/>
                </a:lnTo>
                <a:lnTo>
                  <a:pt x="101325" y="78820"/>
                </a:lnTo>
                <a:lnTo>
                  <a:pt x="108546" y="86042"/>
                </a:lnTo>
                <a:lnTo>
                  <a:pt x="112914" y="84463"/>
                </a:lnTo>
                <a:lnTo>
                  <a:pt x="117241" y="81528"/>
                </a:lnTo>
                <a:lnTo>
                  <a:pt x="126678" y="70746"/>
                </a:lnTo>
                <a:lnTo>
                  <a:pt x="130434" y="59788"/>
                </a:lnTo>
                <a:lnTo>
                  <a:pt x="129846" y="45571"/>
                </a:lnTo>
                <a:lnTo>
                  <a:pt x="125773" y="35966"/>
                </a:lnTo>
                <a:lnTo>
                  <a:pt x="120812" y="28832"/>
                </a:lnTo>
                <a:close/>
              </a:path>
              <a:path w="130434" h="127800">
                <a:moveTo>
                  <a:pt x="39739" y="34724"/>
                </a:moveTo>
                <a:lnTo>
                  <a:pt x="0" y="74477"/>
                </a:lnTo>
                <a:lnTo>
                  <a:pt x="6826" y="81305"/>
                </a:lnTo>
                <a:lnTo>
                  <a:pt x="37371" y="50750"/>
                </a:lnTo>
                <a:lnTo>
                  <a:pt x="48014" y="50750"/>
                </a:lnTo>
                <a:lnTo>
                  <a:pt x="42423" y="37407"/>
                </a:lnTo>
                <a:lnTo>
                  <a:pt x="39739" y="34724"/>
                </a:lnTo>
                <a:close/>
              </a:path>
              <a:path w="130434" h="127800">
                <a:moveTo>
                  <a:pt x="77175" y="0"/>
                </a:moveTo>
                <a:lnTo>
                  <a:pt x="70039" y="2362"/>
                </a:lnTo>
                <a:lnTo>
                  <a:pt x="58094" y="14310"/>
                </a:lnTo>
                <a:lnTo>
                  <a:pt x="55246" y="21014"/>
                </a:lnTo>
                <a:lnTo>
                  <a:pt x="55556" y="34724"/>
                </a:lnTo>
                <a:lnTo>
                  <a:pt x="90343" y="57702"/>
                </a:lnTo>
                <a:lnTo>
                  <a:pt x="96356" y="55214"/>
                </a:lnTo>
                <a:lnTo>
                  <a:pt x="104595" y="46972"/>
                </a:lnTo>
                <a:lnTo>
                  <a:pt x="88931" y="46972"/>
                </a:lnTo>
                <a:lnTo>
                  <a:pt x="79908" y="46367"/>
                </a:lnTo>
                <a:lnTo>
                  <a:pt x="75600" y="44164"/>
                </a:lnTo>
                <a:lnTo>
                  <a:pt x="67735" y="36296"/>
                </a:lnTo>
                <a:lnTo>
                  <a:pt x="65683" y="32086"/>
                </a:lnTo>
                <a:lnTo>
                  <a:pt x="64999" y="22769"/>
                </a:lnTo>
                <a:lnTo>
                  <a:pt x="66473" y="18795"/>
                </a:lnTo>
                <a:lnTo>
                  <a:pt x="73318" y="11951"/>
                </a:lnTo>
                <a:lnTo>
                  <a:pt x="77616" y="10532"/>
                </a:lnTo>
                <a:lnTo>
                  <a:pt x="103557" y="10532"/>
                </a:lnTo>
                <a:lnTo>
                  <a:pt x="95894" y="5092"/>
                </a:lnTo>
                <a:lnTo>
                  <a:pt x="85370" y="1353"/>
                </a:lnTo>
                <a:lnTo>
                  <a:pt x="77175" y="0"/>
                </a:lnTo>
                <a:close/>
              </a:path>
              <a:path w="130434" h="127800">
                <a:moveTo>
                  <a:pt x="103557" y="10532"/>
                </a:moveTo>
                <a:lnTo>
                  <a:pt x="77616" y="10532"/>
                </a:lnTo>
                <a:lnTo>
                  <a:pt x="87719" y="11953"/>
                </a:lnTo>
                <a:lnTo>
                  <a:pt x="92439" y="14504"/>
                </a:lnTo>
                <a:lnTo>
                  <a:pt x="99962" y="22030"/>
                </a:lnTo>
                <a:lnTo>
                  <a:pt x="101533" y="25787"/>
                </a:lnTo>
                <a:lnTo>
                  <a:pt x="101486" y="34724"/>
                </a:lnTo>
                <a:lnTo>
                  <a:pt x="99961" y="38346"/>
                </a:lnTo>
                <a:lnTo>
                  <a:pt x="93041" y="45267"/>
                </a:lnTo>
                <a:lnTo>
                  <a:pt x="88931" y="46972"/>
                </a:lnTo>
                <a:lnTo>
                  <a:pt x="104595" y="46972"/>
                </a:lnTo>
                <a:lnTo>
                  <a:pt x="107826" y="43740"/>
                </a:lnTo>
                <a:lnTo>
                  <a:pt x="109787" y="36675"/>
                </a:lnTo>
                <a:lnTo>
                  <a:pt x="107367" y="28884"/>
                </a:lnTo>
                <a:lnTo>
                  <a:pt x="107525" y="28832"/>
                </a:lnTo>
                <a:lnTo>
                  <a:pt x="120812" y="28832"/>
                </a:lnTo>
                <a:lnTo>
                  <a:pt x="118342" y="25281"/>
                </a:lnTo>
                <a:lnTo>
                  <a:pt x="106907" y="12910"/>
                </a:lnTo>
                <a:lnTo>
                  <a:pt x="103557" y="10532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5565665" y="8950555"/>
            <a:ext cx="99683" cy="138762"/>
          </a:xfrm>
          <a:custGeom>
            <a:rect l="l" t="t" r="r" b="b"/>
            <a:pathLst>
              <a:path w="99683" h="138762">
                <a:moveTo>
                  <a:pt x="94473" y="94208"/>
                </a:moveTo>
                <a:lnTo>
                  <a:pt x="77708" y="94208"/>
                </a:lnTo>
                <a:lnTo>
                  <a:pt x="81552" y="103340"/>
                </a:lnTo>
                <a:lnTo>
                  <a:pt x="76052" y="114250"/>
                </a:lnTo>
                <a:lnTo>
                  <a:pt x="69254" y="125461"/>
                </a:lnTo>
                <a:lnTo>
                  <a:pt x="61158" y="136973"/>
                </a:lnTo>
                <a:lnTo>
                  <a:pt x="64998" y="137867"/>
                </a:lnTo>
                <a:lnTo>
                  <a:pt x="93229" y="98173"/>
                </a:lnTo>
                <a:lnTo>
                  <a:pt x="94473" y="94208"/>
                </a:lnTo>
                <a:close/>
              </a:path>
              <a:path w="99683" h="138762">
                <a:moveTo>
                  <a:pt x="48536" y="58816"/>
                </a:moveTo>
                <a:lnTo>
                  <a:pt x="41359" y="67729"/>
                </a:lnTo>
                <a:lnTo>
                  <a:pt x="42897" y="79807"/>
                </a:lnTo>
                <a:lnTo>
                  <a:pt x="43064" y="85917"/>
                </a:lnTo>
                <a:lnTo>
                  <a:pt x="43184" y="93074"/>
                </a:lnTo>
                <a:lnTo>
                  <a:pt x="42380" y="105114"/>
                </a:lnTo>
                <a:lnTo>
                  <a:pt x="40323" y="118343"/>
                </a:lnTo>
                <a:lnTo>
                  <a:pt x="43743" y="118186"/>
                </a:lnTo>
                <a:lnTo>
                  <a:pt x="46849" y="118186"/>
                </a:lnTo>
                <a:lnTo>
                  <a:pt x="51277" y="105736"/>
                </a:lnTo>
                <a:lnTo>
                  <a:pt x="51946" y="94208"/>
                </a:lnTo>
                <a:lnTo>
                  <a:pt x="51984" y="92269"/>
                </a:lnTo>
                <a:lnTo>
                  <a:pt x="51612" y="81474"/>
                </a:lnTo>
                <a:lnTo>
                  <a:pt x="63802" y="71053"/>
                </a:lnTo>
                <a:lnTo>
                  <a:pt x="50666" y="71053"/>
                </a:lnTo>
                <a:lnTo>
                  <a:pt x="50088" y="67000"/>
                </a:lnTo>
                <a:lnTo>
                  <a:pt x="49378" y="62922"/>
                </a:lnTo>
                <a:lnTo>
                  <a:pt x="48536" y="58816"/>
                </a:lnTo>
                <a:close/>
              </a:path>
              <a:path w="99683" h="138762">
                <a:moveTo>
                  <a:pt x="46849" y="118186"/>
                </a:moveTo>
                <a:lnTo>
                  <a:pt x="43743" y="118186"/>
                </a:lnTo>
                <a:lnTo>
                  <a:pt x="46822" y="118263"/>
                </a:lnTo>
                <a:close/>
              </a:path>
              <a:path w="99683" h="138762">
                <a:moveTo>
                  <a:pt x="99096" y="48294"/>
                </a:moveTo>
                <a:lnTo>
                  <a:pt x="90427" y="48294"/>
                </a:lnTo>
                <a:lnTo>
                  <a:pt x="90821" y="57162"/>
                </a:lnTo>
                <a:lnTo>
                  <a:pt x="90868" y="61896"/>
                </a:lnTo>
                <a:lnTo>
                  <a:pt x="89521" y="73282"/>
                </a:lnTo>
                <a:lnTo>
                  <a:pt x="85700" y="85465"/>
                </a:lnTo>
                <a:lnTo>
                  <a:pt x="73794" y="86451"/>
                </a:lnTo>
                <a:lnTo>
                  <a:pt x="60057" y="88026"/>
                </a:lnTo>
                <a:lnTo>
                  <a:pt x="60214" y="96236"/>
                </a:lnTo>
                <a:lnTo>
                  <a:pt x="69316" y="95025"/>
                </a:lnTo>
                <a:lnTo>
                  <a:pt x="77708" y="94208"/>
                </a:lnTo>
                <a:lnTo>
                  <a:pt x="94473" y="94208"/>
                </a:lnTo>
                <a:lnTo>
                  <a:pt x="97075" y="85917"/>
                </a:lnTo>
                <a:lnTo>
                  <a:pt x="99062" y="74230"/>
                </a:lnTo>
                <a:lnTo>
                  <a:pt x="99683" y="63320"/>
                </a:lnTo>
                <a:lnTo>
                  <a:pt x="99626" y="58816"/>
                </a:lnTo>
                <a:lnTo>
                  <a:pt x="99181" y="48915"/>
                </a:lnTo>
                <a:lnTo>
                  <a:pt x="99096" y="48294"/>
                </a:lnTo>
                <a:close/>
              </a:path>
              <a:path w="99683" h="138762">
                <a:moveTo>
                  <a:pt x="6155" y="57162"/>
                </a:moveTo>
                <a:lnTo>
                  <a:pt x="0" y="63320"/>
                </a:lnTo>
                <a:lnTo>
                  <a:pt x="19096" y="82424"/>
                </a:lnTo>
                <a:lnTo>
                  <a:pt x="30934" y="70582"/>
                </a:lnTo>
                <a:lnTo>
                  <a:pt x="19571" y="70582"/>
                </a:lnTo>
                <a:lnTo>
                  <a:pt x="6155" y="57162"/>
                </a:lnTo>
                <a:close/>
              </a:path>
              <a:path w="99683" h="138762">
                <a:moveTo>
                  <a:pt x="91866" y="29839"/>
                </a:moveTo>
                <a:lnTo>
                  <a:pt x="50666" y="71053"/>
                </a:lnTo>
                <a:lnTo>
                  <a:pt x="63802" y="71053"/>
                </a:lnTo>
                <a:lnTo>
                  <a:pt x="90427" y="48294"/>
                </a:lnTo>
                <a:lnTo>
                  <a:pt x="99096" y="48294"/>
                </a:lnTo>
                <a:lnTo>
                  <a:pt x="97312" y="35286"/>
                </a:lnTo>
                <a:lnTo>
                  <a:pt x="91866" y="29839"/>
                </a:lnTo>
                <a:close/>
              </a:path>
              <a:path w="99683" h="138762">
                <a:moveTo>
                  <a:pt x="30782" y="24634"/>
                </a:moveTo>
                <a:lnTo>
                  <a:pt x="24626" y="30792"/>
                </a:lnTo>
                <a:lnTo>
                  <a:pt x="41987" y="48159"/>
                </a:lnTo>
                <a:lnTo>
                  <a:pt x="19571" y="70582"/>
                </a:lnTo>
                <a:lnTo>
                  <a:pt x="30934" y="70582"/>
                </a:lnTo>
                <a:lnTo>
                  <a:pt x="59507" y="42001"/>
                </a:lnTo>
                <a:lnTo>
                  <a:pt x="48144" y="42001"/>
                </a:lnTo>
                <a:lnTo>
                  <a:pt x="30782" y="24634"/>
                </a:lnTo>
                <a:close/>
              </a:path>
              <a:path w="99683" h="138762">
                <a:moveTo>
                  <a:pt x="63300" y="0"/>
                </a:moveTo>
                <a:lnTo>
                  <a:pt x="57143" y="6158"/>
                </a:lnTo>
                <a:lnTo>
                  <a:pt x="70559" y="19578"/>
                </a:lnTo>
                <a:lnTo>
                  <a:pt x="48144" y="42001"/>
                </a:lnTo>
                <a:lnTo>
                  <a:pt x="59507" y="42001"/>
                </a:lnTo>
                <a:lnTo>
                  <a:pt x="76241" y="25261"/>
                </a:lnTo>
                <a:lnTo>
                  <a:pt x="81607" y="25261"/>
                </a:lnTo>
                <a:lnTo>
                  <a:pt x="85081" y="21786"/>
                </a:lnTo>
                <a:lnTo>
                  <a:pt x="63300" y="0"/>
                </a:lnTo>
                <a:close/>
              </a:path>
              <a:path w="99683" h="138762">
                <a:moveTo>
                  <a:pt x="81607" y="25261"/>
                </a:moveTo>
                <a:lnTo>
                  <a:pt x="76241" y="25261"/>
                </a:lnTo>
                <a:lnTo>
                  <a:pt x="78924" y="27946"/>
                </a:lnTo>
                <a:lnTo>
                  <a:pt x="81607" y="25261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5755853" y="9196411"/>
            <a:ext cx="123034" cy="125180"/>
          </a:xfrm>
          <a:custGeom>
            <a:rect l="l" t="t" r="r" b="b"/>
            <a:pathLst>
              <a:path w="123034" h="125180">
                <a:moveTo>
                  <a:pt x="41293" y="88011"/>
                </a:moveTo>
                <a:lnTo>
                  <a:pt x="32138" y="88011"/>
                </a:lnTo>
                <a:lnTo>
                  <a:pt x="29698" y="96557"/>
                </a:lnTo>
                <a:lnTo>
                  <a:pt x="30125" y="108402"/>
                </a:lnTo>
                <a:lnTo>
                  <a:pt x="36201" y="118286"/>
                </a:lnTo>
                <a:lnTo>
                  <a:pt x="40935" y="123022"/>
                </a:lnTo>
                <a:lnTo>
                  <a:pt x="46487" y="125180"/>
                </a:lnTo>
                <a:lnTo>
                  <a:pt x="59220" y="124337"/>
                </a:lnTo>
                <a:lnTo>
                  <a:pt x="65098" y="121428"/>
                </a:lnTo>
                <a:lnTo>
                  <a:pt x="72147" y="114377"/>
                </a:lnTo>
                <a:lnTo>
                  <a:pt x="50051" y="114377"/>
                </a:lnTo>
                <a:lnTo>
                  <a:pt x="46526" y="113061"/>
                </a:lnTo>
                <a:lnTo>
                  <a:pt x="42785" y="109264"/>
                </a:lnTo>
                <a:lnTo>
                  <a:pt x="38841" y="99142"/>
                </a:lnTo>
                <a:lnTo>
                  <a:pt x="41293" y="88011"/>
                </a:lnTo>
                <a:close/>
              </a:path>
              <a:path w="123034" h="125180">
                <a:moveTo>
                  <a:pt x="75960" y="82126"/>
                </a:moveTo>
                <a:lnTo>
                  <a:pt x="57774" y="82126"/>
                </a:lnTo>
                <a:lnTo>
                  <a:pt x="67416" y="86745"/>
                </a:lnTo>
                <a:lnTo>
                  <a:pt x="70232" y="89560"/>
                </a:lnTo>
                <a:lnTo>
                  <a:pt x="71500" y="92988"/>
                </a:lnTo>
                <a:lnTo>
                  <a:pt x="70948" y="101066"/>
                </a:lnTo>
                <a:lnTo>
                  <a:pt x="69085" y="104810"/>
                </a:lnTo>
                <a:lnTo>
                  <a:pt x="62087" y="111811"/>
                </a:lnTo>
                <a:lnTo>
                  <a:pt x="58259" y="113745"/>
                </a:lnTo>
                <a:lnTo>
                  <a:pt x="50051" y="114377"/>
                </a:lnTo>
                <a:lnTo>
                  <a:pt x="72147" y="114377"/>
                </a:lnTo>
                <a:lnTo>
                  <a:pt x="77069" y="109453"/>
                </a:lnTo>
                <a:lnTo>
                  <a:pt x="80688" y="102821"/>
                </a:lnTo>
                <a:lnTo>
                  <a:pt x="81379" y="95763"/>
                </a:lnTo>
                <a:lnTo>
                  <a:pt x="79358" y="85979"/>
                </a:lnTo>
                <a:lnTo>
                  <a:pt x="75960" y="82126"/>
                </a:lnTo>
                <a:close/>
              </a:path>
              <a:path w="123034" h="125180">
                <a:moveTo>
                  <a:pt x="31287" y="42155"/>
                </a:moveTo>
                <a:lnTo>
                  <a:pt x="0" y="74309"/>
                </a:lnTo>
                <a:lnTo>
                  <a:pt x="1951" y="79683"/>
                </a:lnTo>
                <a:lnTo>
                  <a:pt x="8428" y="85947"/>
                </a:lnTo>
                <a:lnTo>
                  <a:pt x="18994" y="90127"/>
                </a:lnTo>
                <a:lnTo>
                  <a:pt x="32138" y="88011"/>
                </a:lnTo>
                <a:lnTo>
                  <a:pt x="41293" y="88011"/>
                </a:lnTo>
                <a:lnTo>
                  <a:pt x="41807" y="85680"/>
                </a:lnTo>
                <a:lnTo>
                  <a:pt x="44916" y="84345"/>
                </a:lnTo>
                <a:lnTo>
                  <a:pt x="57774" y="82126"/>
                </a:lnTo>
                <a:lnTo>
                  <a:pt x="75960" y="82126"/>
                </a:lnTo>
                <a:lnTo>
                  <a:pt x="26325" y="82037"/>
                </a:lnTo>
                <a:lnTo>
                  <a:pt x="19249" y="81353"/>
                </a:lnTo>
                <a:lnTo>
                  <a:pt x="11593" y="73697"/>
                </a:lnTo>
                <a:lnTo>
                  <a:pt x="10457" y="70637"/>
                </a:lnTo>
                <a:lnTo>
                  <a:pt x="11009" y="63505"/>
                </a:lnTo>
                <a:lnTo>
                  <a:pt x="12515" y="60354"/>
                </a:lnTo>
                <a:lnTo>
                  <a:pt x="18172" y="54696"/>
                </a:lnTo>
                <a:lnTo>
                  <a:pt x="21277" y="53170"/>
                </a:lnTo>
                <a:lnTo>
                  <a:pt x="27853" y="52905"/>
                </a:lnTo>
                <a:lnTo>
                  <a:pt x="43223" y="52905"/>
                </a:lnTo>
                <a:lnTo>
                  <a:pt x="40507" y="48220"/>
                </a:lnTo>
                <a:lnTo>
                  <a:pt x="36299" y="44010"/>
                </a:lnTo>
                <a:lnTo>
                  <a:pt x="31287" y="42155"/>
                </a:lnTo>
                <a:close/>
              </a:path>
              <a:path w="123034" h="125180">
                <a:moveTo>
                  <a:pt x="43223" y="52905"/>
                </a:moveTo>
                <a:lnTo>
                  <a:pt x="27853" y="52905"/>
                </a:lnTo>
                <a:lnTo>
                  <a:pt x="30866" y="54207"/>
                </a:lnTo>
                <a:lnTo>
                  <a:pt x="38599" y="61944"/>
                </a:lnTo>
                <a:lnTo>
                  <a:pt x="39190" y="69062"/>
                </a:lnTo>
                <a:lnTo>
                  <a:pt x="35375" y="78299"/>
                </a:lnTo>
                <a:lnTo>
                  <a:pt x="26325" y="82037"/>
                </a:lnTo>
                <a:lnTo>
                  <a:pt x="75881" y="82037"/>
                </a:lnTo>
                <a:lnTo>
                  <a:pt x="70078" y="75457"/>
                </a:lnTo>
                <a:lnTo>
                  <a:pt x="44924" y="75457"/>
                </a:lnTo>
                <a:lnTo>
                  <a:pt x="46122" y="70637"/>
                </a:lnTo>
                <a:lnTo>
                  <a:pt x="46248" y="60354"/>
                </a:lnTo>
                <a:lnTo>
                  <a:pt x="46246" y="58120"/>
                </a:lnTo>
                <a:lnTo>
                  <a:pt x="43223" y="52905"/>
                </a:lnTo>
                <a:close/>
              </a:path>
              <a:path w="123034" h="125180">
                <a:moveTo>
                  <a:pt x="68666" y="0"/>
                </a:moveTo>
                <a:lnTo>
                  <a:pt x="59205" y="3752"/>
                </a:lnTo>
                <a:lnTo>
                  <a:pt x="49805" y="11748"/>
                </a:lnTo>
                <a:lnTo>
                  <a:pt x="47333" y="22228"/>
                </a:lnTo>
                <a:lnTo>
                  <a:pt x="49763" y="37695"/>
                </a:lnTo>
                <a:lnTo>
                  <a:pt x="84572" y="73567"/>
                </a:lnTo>
                <a:lnTo>
                  <a:pt x="95681" y="77416"/>
                </a:lnTo>
                <a:lnTo>
                  <a:pt x="106966" y="76159"/>
                </a:lnTo>
                <a:lnTo>
                  <a:pt x="118169" y="68120"/>
                </a:lnTo>
                <a:lnTo>
                  <a:pt x="118694" y="67002"/>
                </a:lnTo>
                <a:lnTo>
                  <a:pt x="96725" y="67002"/>
                </a:lnTo>
                <a:lnTo>
                  <a:pt x="86102" y="61918"/>
                </a:lnTo>
                <a:lnTo>
                  <a:pt x="73685" y="51345"/>
                </a:lnTo>
                <a:lnTo>
                  <a:pt x="69342" y="46791"/>
                </a:lnTo>
                <a:lnTo>
                  <a:pt x="61277" y="36083"/>
                </a:lnTo>
                <a:lnTo>
                  <a:pt x="57841" y="26418"/>
                </a:lnTo>
                <a:lnTo>
                  <a:pt x="59488" y="17549"/>
                </a:lnTo>
                <a:lnTo>
                  <a:pt x="66668" y="9225"/>
                </a:lnTo>
                <a:lnTo>
                  <a:pt x="95004" y="9225"/>
                </a:lnTo>
                <a:lnTo>
                  <a:pt x="88396" y="4397"/>
                </a:lnTo>
                <a:lnTo>
                  <a:pt x="78344" y="283"/>
                </a:lnTo>
                <a:lnTo>
                  <a:pt x="68666" y="0"/>
                </a:lnTo>
                <a:close/>
              </a:path>
              <a:path w="123034" h="125180">
                <a:moveTo>
                  <a:pt x="57908" y="71852"/>
                </a:moveTo>
                <a:lnTo>
                  <a:pt x="44924" y="75457"/>
                </a:lnTo>
                <a:lnTo>
                  <a:pt x="70078" y="75457"/>
                </a:lnTo>
                <a:lnTo>
                  <a:pt x="68953" y="74181"/>
                </a:lnTo>
                <a:lnTo>
                  <a:pt x="57908" y="71852"/>
                </a:lnTo>
                <a:close/>
              </a:path>
              <a:path w="123034" h="125180">
                <a:moveTo>
                  <a:pt x="95004" y="9225"/>
                </a:moveTo>
                <a:lnTo>
                  <a:pt x="66668" y="9225"/>
                </a:lnTo>
                <a:lnTo>
                  <a:pt x="75427" y="10250"/>
                </a:lnTo>
                <a:lnTo>
                  <a:pt x="86240" y="16430"/>
                </a:lnTo>
                <a:lnTo>
                  <a:pt x="99252" y="27913"/>
                </a:lnTo>
                <a:lnTo>
                  <a:pt x="108445" y="39056"/>
                </a:lnTo>
                <a:lnTo>
                  <a:pt x="112835" y="49033"/>
                </a:lnTo>
                <a:lnTo>
                  <a:pt x="112040" y="57780"/>
                </a:lnTo>
                <a:lnTo>
                  <a:pt x="111976" y="58164"/>
                </a:lnTo>
                <a:lnTo>
                  <a:pt x="105555" y="66597"/>
                </a:lnTo>
                <a:lnTo>
                  <a:pt x="96725" y="67002"/>
                </a:lnTo>
                <a:lnTo>
                  <a:pt x="118694" y="67002"/>
                </a:lnTo>
                <a:lnTo>
                  <a:pt x="123034" y="57780"/>
                </a:lnTo>
                <a:lnTo>
                  <a:pt x="122585" y="45840"/>
                </a:lnTo>
                <a:lnTo>
                  <a:pt x="122468" y="44010"/>
                </a:lnTo>
                <a:lnTo>
                  <a:pt x="118590" y="35315"/>
                </a:lnTo>
                <a:lnTo>
                  <a:pt x="111068" y="24953"/>
                </a:lnTo>
                <a:lnTo>
                  <a:pt x="98982" y="12133"/>
                </a:lnTo>
                <a:lnTo>
                  <a:pt x="95004" y="9225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5839126" y="8967678"/>
            <a:ext cx="299756" cy="280724"/>
          </a:xfrm>
          <a:custGeom>
            <a:rect l="l" t="t" r="r" b="b"/>
            <a:pathLst>
              <a:path w="299756" h="280724">
                <a:moveTo>
                  <a:pt x="94472" y="236171"/>
                </a:moveTo>
                <a:lnTo>
                  <a:pt x="77708" y="236171"/>
                </a:lnTo>
                <a:lnTo>
                  <a:pt x="81552" y="245301"/>
                </a:lnTo>
                <a:lnTo>
                  <a:pt x="76051" y="256211"/>
                </a:lnTo>
                <a:lnTo>
                  <a:pt x="69253" y="267422"/>
                </a:lnTo>
                <a:lnTo>
                  <a:pt x="61158" y="278935"/>
                </a:lnTo>
                <a:lnTo>
                  <a:pt x="64998" y="279830"/>
                </a:lnTo>
                <a:lnTo>
                  <a:pt x="93228" y="240135"/>
                </a:lnTo>
                <a:lnTo>
                  <a:pt x="94472" y="236171"/>
                </a:lnTo>
                <a:close/>
              </a:path>
              <a:path w="299756" h="280724">
                <a:moveTo>
                  <a:pt x="48536" y="200779"/>
                </a:moveTo>
                <a:lnTo>
                  <a:pt x="41359" y="209691"/>
                </a:lnTo>
                <a:lnTo>
                  <a:pt x="42897" y="221769"/>
                </a:lnTo>
                <a:lnTo>
                  <a:pt x="43064" y="227880"/>
                </a:lnTo>
                <a:lnTo>
                  <a:pt x="43184" y="235036"/>
                </a:lnTo>
                <a:lnTo>
                  <a:pt x="42380" y="247077"/>
                </a:lnTo>
                <a:lnTo>
                  <a:pt x="40323" y="260305"/>
                </a:lnTo>
                <a:lnTo>
                  <a:pt x="43743" y="260148"/>
                </a:lnTo>
                <a:lnTo>
                  <a:pt x="46849" y="260148"/>
                </a:lnTo>
                <a:lnTo>
                  <a:pt x="51277" y="247698"/>
                </a:lnTo>
                <a:lnTo>
                  <a:pt x="51945" y="236171"/>
                </a:lnTo>
                <a:lnTo>
                  <a:pt x="51984" y="234231"/>
                </a:lnTo>
                <a:lnTo>
                  <a:pt x="51612" y="223436"/>
                </a:lnTo>
                <a:lnTo>
                  <a:pt x="63802" y="213015"/>
                </a:lnTo>
                <a:lnTo>
                  <a:pt x="50666" y="213015"/>
                </a:lnTo>
                <a:lnTo>
                  <a:pt x="50087" y="208963"/>
                </a:lnTo>
                <a:lnTo>
                  <a:pt x="49377" y="204884"/>
                </a:lnTo>
                <a:lnTo>
                  <a:pt x="48536" y="200779"/>
                </a:lnTo>
                <a:close/>
              </a:path>
              <a:path w="299756" h="280724">
                <a:moveTo>
                  <a:pt x="46849" y="260148"/>
                </a:moveTo>
                <a:lnTo>
                  <a:pt x="43743" y="260148"/>
                </a:lnTo>
                <a:lnTo>
                  <a:pt x="46821" y="260226"/>
                </a:lnTo>
                <a:close/>
              </a:path>
              <a:path w="299756" h="280724">
                <a:moveTo>
                  <a:pt x="99096" y="190256"/>
                </a:moveTo>
                <a:lnTo>
                  <a:pt x="90426" y="190256"/>
                </a:lnTo>
                <a:lnTo>
                  <a:pt x="90820" y="199124"/>
                </a:lnTo>
                <a:lnTo>
                  <a:pt x="90868" y="203858"/>
                </a:lnTo>
                <a:lnTo>
                  <a:pt x="89521" y="215244"/>
                </a:lnTo>
                <a:lnTo>
                  <a:pt x="85700" y="227427"/>
                </a:lnTo>
                <a:lnTo>
                  <a:pt x="73794" y="228413"/>
                </a:lnTo>
                <a:lnTo>
                  <a:pt x="60057" y="229988"/>
                </a:lnTo>
                <a:lnTo>
                  <a:pt x="60214" y="238198"/>
                </a:lnTo>
                <a:lnTo>
                  <a:pt x="69316" y="236988"/>
                </a:lnTo>
                <a:lnTo>
                  <a:pt x="77708" y="236171"/>
                </a:lnTo>
                <a:lnTo>
                  <a:pt x="94472" y="236171"/>
                </a:lnTo>
                <a:lnTo>
                  <a:pt x="97074" y="227880"/>
                </a:lnTo>
                <a:lnTo>
                  <a:pt x="99062" y="216193"/>
                </a:lnTo>
                <a:lnTo>
                  <a:pt x="99683" y="205282"/>
                </a:lnTo>
                <a:lnTo>
                  <a:pt x="99626" y="200779"/>
                </a:lnTo>
                <a:lnTo>
                  <a:pt x="99181" y="190877"/>
                </a:lnTo>
                <a:lnTo>
                  <a:pt x="99096" y="190256"/>
                </a:lnTo>
                <a:close/>
              </a:path>
              <a:path w="299756" h="280724">
                <a:moveTo>
                  <a:pt x="6155" y="199124"/>
                </a:moveTo>
                <a:lnTo>
                  <a:pt x="0" y="205282"/>
                </a:lnTo>
                <a:lnTo>
                  <a:pt x="19096" y="224386"/>
                </a:lnTo>
                <a:lnTo>
                  <a:pt x="30934" y="212544"/>
                </a:lnTo>
                <a:lnTo>
                  <a:pt x="19571" y="212544"/>
                </a:lnTo>
                <a:lnTo>
                  <a:pt x="6155" y="199124"/>
                </a:lnTo>
                <a:close/>
              </a:path>
              <a:path w="299756" h="280724">
                <a:moveTo>
                  <a:pt x="91866" y="171801"/>
                </a:moveTo>
                <a:lnTo>
                  <a:pt x="50666" y="213015"/>
                </a:lnTo>
                <a:lnTo>
                  <a:pt x="63802" y="213015"/>
                </a:lnTo>
                <a:lnTo>
                  <a:pt x="90426" y="190256"/>
                </a:lnTo>
                <a:lnTo>
                  <a:pt x="99096" y="190256"/>
                </a:lnTo>
                <a:lnTo>
                  <a:pt x="97312" y="177248"/>
                </a:lnTo>
                <a:lnTo>
                  <a:pt x="91866" y="171801"/>
                </a:lnTo>
                <a:close/>
              </a:path>
              <a:path w="299756" h="280724">
                <a:moveTo>
                  <a:pt x="30782" y="166596"/>
                </a:moveTo>
                <a:lnTo>
                  <a:pt x="24625" y="172754"/>
                </a:lnTo>
                <a:lnTo>
                  <a:pt x="41986" y="190121"/>
                </a:lnTo>
                <a:lnTo>
                  <a:pt x="19571" y="212544"/>
                </a:lnTo>
                <a:lnTo>
                  <a:pt x="30934" y="212544"/>
                </a:lnTo>
                <a:lnTo>
                  <a:pt x="59506" y="183963"/>
                </a:lnTo>
                <a:lnTo>
                  <a:pt x="48143" y="183963"/>
                </a:lnTo>
                <a:lnTo>
                  <a:pt x="30782" y="166596"/>
                </a:lnTo>
                <a:close/>
              </a:path>
              <a:path w="299756" h="280724">
                <a:moveTo>
                  <a:pt x="84216" y="117250"/>
                </a:moveTo>
                <a:lnTo>
                  <a:pt x="77744" y="123723"/>
                </a:lnTo>
                <a:lnTo>
                  <a:pt x="132589" y="178587"/>
                </a:lnTo>
                <a:lnTo>
                  <a:pt x="135746" y="181640"/>
                </a:lnTo>
                <a:lnTo>
                  <a:pt x="137193" y="185508"/>
                </a:lnTo>
                <a:lnTo>
                  <a:pt x="136928" y="190192"/>
                </a:lnTo>
                <a:lnTo>
                  <a:pt x="147662" y="191928"/>
                </a:lnTo>
                <a:lnTo>
                  <a:pt x="147820" y="188929"/>
                </a:lnTo>
                <a:lnTo>
                  <a:pt x="148163" y="185954"/>
                </a:lnTo>
                <a:lnTo>
                  <a:pt x="148812" y="182407"/>
                </a:lnTo>
                <a:lnTo>
                  <a:pt x="150698" y="173692"/>
                </a:lnTo>
                <a:lnTo>
                  <a:pt x="140639" y="173692"/>
                </a:lnTo>
                <a:lnTo>
                  <a:pt x="84216" y="117250"/>
                </a:lnTo>
                <a:close/>
              </a:path>
              <a:path w="299756" h="280724">
                <a:moveTo>
                  <a:pt x="63299" y="141961"/>
                </a:moveTo>
                <a:lnTo>
                  <a:pt x="57143" y="148120"/>
                </a:lnTo>
                <a:lnTo>
                  <a:pt x="70558" y="161540"/>
                </a:lnTo>
                <a:lnTo>
                  <a:pt x="48143" y="183963"/>
                </a:lnTo>
                <a:lnTo>
                  <a:pt x="59506" y="183963"/>
                </a:lnTo>
                <a:lnTo>
                  <a:pt x="76240" y="167223"/>
                </a:lnTo>
                <a:lnTo>
                  <a:pt x="81607" y="167223"/>
                </a:lnTo>
                <a:lnTo>
                  <a:pt x="85079" y="163749"/>
                </a:lnTo>
                <a:lnTo>
                  <a:pt x="63299" y="141961"/>
                </a:lnTo>
                <a:close/>
              </a:path>
              <a:path w="299756" h="280724">
                <a:moveTo>
                  <a:pt x="136387" y="62851"/>
                </a:moveTo>
                <a:lnTo>
                  <a:pt x="129915" y="69324"/>
                </a:lnTo>
                <a:lnTo>
                  <a:pt x="150910" y="90618"/>
                </a:lnTo>
                <a:lnTo>
                  <a:pt x="158947" y="100528"/>
                </a:lnTo>
                <a:lnTo>
                  <a:pt x="165403" y="110958"/>
                </a:lnTo>
                <a:lnTo>
                  <a:pt x="170367" y="122435"/>
                </a:lnTo>
                <a:lnTo>
                  <a:pt x="173927" y="135488"/>
                </a:lnTo>
                <a:lnTo>
                  <a:pt x="173656" y="147055"/>
                </a:lnTo>
                <a:lnTo>
                  <a:pt x="171294" y="159946"/>
                </a:lnTo>
                <a:lnTo>
                  <a:pt x="166842" y="174163"/>
                </a:lnTo>
                <a:lnTo>
                  <a:pt x="170472" y="174532"/>
                </a:lnTo>
                <a:lnTo>
                  <a:pt x="176581" y="175266"/>
                </a:lnTo>
                <a:lnTo>
                  <a:pt x="181015" y="162429"/>
                </a:lnTo>
                <a:lnTo>
                  <a:pt x="184459" y="150045"/>
                </a:lnTo>
                <a:lnTo>
                  <a:pt x="187818" y="138172"/>
                </a:lnTo>
                <a:lnTo>
                  <a:pt x="191993" y="126869"/>
                </a:lnTo>
                <a:lnTo>
                  <a:pt x="216596" y="126869"/>
                </a:lnTo>
                <a:lnTo>
                  <a:pt x="213220" y="118450"/>
                </a:lnTo>
                <a:lnTo>
                  <a:pt x="201965" y="117309"/>
                </a:lnTo>
                <a:lnTo>
                  <a:pt x="189590" y="114444"/>
                </a:lnTo>
                <a:lnTo>
                  <a:pt x="175485" y="108565"/>
                </a:lnTo>
                <a:lnTo>
                  <a:pt x="169099" y="98507"/>
                </a:lnTo>
                <a:lnTo>
                  <a:pt x="160801" y="88005"/>
                </a:lnTo>
                <a:lnTo>
                  <a:pt x="150591" y="77059"/>
                </a:lnTo>
                <a:lnTo>
                  <a:pt x="136387" y="62851"/>
                </a:lnTo>
                <a:close/>
              </a:path>
              <a:path w="299756" h="280724">
                <a:moveTo>
                  <a:pt x="149166" y="137533"/>
                </a:moveTo>
                <a:lnTo>
                  <a:pt x="146128" y="150780"/>
                </a:lnTo>
                <a:lnTo>
                  <a:pt x="143199" y="163214"/>
                </a:lnTo>
                <a:lnTo>
                  <a:pt x="140639" y="173692"/>
                </a:lnTo>
                <a:lnTo>
                  <a:pt x="150698" y="173692"/>
                </a:lnTo>
                <a:lnTo>
                  <a:pt x="153412" y="161540"/>
                </a:lnTo>
                <a:lnTo>
                  <a:pt x="157294" y="144401"/>
                </a:lnTo>
                <a:lnTo>
                  <a:pt x="155454" y="143085"/>
                </a:lnTo>
                <a:lnTo>
                  <a:pt x="152744" y="140797"/>
                </a:lnTo>
                <a:lnTo>
                  <a:pt x="149166" y="137533"/>
                </a:lnTo>
                <a:close/>
              </a:path>
              <a:path w="299756" h="280724">
                <a:moveTo>
                  <a:pt x="81607" y="167223"/>
                </a:moveTo>
                <a:lnTo>
                  <a:pt x="76240" y="167223"/>
                </a:lnTo>
                <a:lnTo>
                  <a:pt x="78924" y="169908"/>
                </a:lnTo>
                <a:lnTo>
                  <a:pt x="81607" y="167223"/>
                </a:lnTo>
                <a:close/>
              </a:path>
              <a:path w="299756" h="280724">
                <a:moveTo>
                  <a:pt x="216596" y="126869"/>
                </a:moveTo>
                <a:lnTo>
                  <a:pt x="191993" y="126869"/>
                </a:lnTo>
                <a:lnTo>
                  <a:pt x="204621" y="127892"/>
                </a:lnTo>
                <a:lnTo>
                  <a:pt x="217514" y="129160"/>
                </a:lnTo>
                <a:lnTo>
                  <a:pt x="216596" y="126869"/>
                </a:lnTo>
                <a:close/>
              </a:path>
              <a:path w="299756" h="280724">
                <a:moveTo>
                  <a:pt x="189585" y="8688"/>
                </a:moveTo>
                <a:lnTo>
                  <a:pt x="182402" y="15872"/>
                </a:lnTo>
                <a:lnTo>
                  <a:pt x="247586" y="81078"/>
                </a:lnTo>
                <a:lnTo>
                  <a:pt x="216646" y="112027"/>
                </a:lnTo>
                <a:lnTo>
                  <a:pt x="222959" y="118343"/>
                </a:lnTo>
                <a:lnTo>
                  <a:pt x="267395" y="73893"/>
                </a:lnTo>
                <a:lnTo>
                  <a:pt x="254769" y="73893"/>
                </a:lnTo>
                <a:lnTo>
                  <a:pt x="219651" y="38764"/>
                </a:lnTo>
                <a:lnTo>
                  <a:pt x="225964" y="32449"/>
                </a:lnTo>
                <a:lnTo>
                  <a:pt x="213338" y="32449"/>
                </a:lnTo>
                <a:lnTo>
                  <a:pt x="189585" y="8688"/>
                </a:lnTo>
                <a:close/>
              </a:path>
              <a:path w="299756" h="280724">
                <a:moveTo>
                  <a:pt x="100397" y="95222"/>
                </a:moveTo>
                <a:lnTo>
                  <a:pt x="104274" y="105508"/>
                </a:lnTo>
                <a:lnTo>
                  <a:pt x="116174" y="108928"/>
                </a:lnTo>
                <a:lnTo>
                  <a:pt x="129517" y="113140"/>
                </a:lnTo>
                <a:lnTo>
                  <a:pt x="124186" y="101252"/>
                </a:lnTo>
                <a:lnTo>
                  <a:pt x="111620" y="97919"/>
                </a:lnTo>
                <a:lnTo>
                  <a:pt x="100397" y="95222"/>
                </a:lnTo>
                <a:close/>
              </a:path>
              <a:path w="299756" h="280724">
                <a:moveTo>
                  <a:pt x="293443" y="35205"/>
                </a:moveTo>
                <a:lnTo>
                  <a:pt x="254769" y="73893"/>
                </a:lnTo>
                <a:lnTo>
                  <a:pt x="267395" y="73893"/>
                </a:lnTo>
                <a:lnTo>
                  <a:pt x="299756" y="41521"/>
                </a:lnTo>
                <a:lnTo>
                  <a:pt x="293443" y="35205"/>
                </a:lnTo>
                <a:close/>
              </a:path>
              <a:path w="299756" h="280724">
                <a:moveTo>
                  <a:pt x="245778" y="0"/>
                </a:moveTo>
                <a:lnTo>
                  <a:pt x="213338" y="32449"/>
                </a:lnTo>
                <a:lnTo>
                  <a:pt x="225964" y="32449"/>
                </a:lnTo>
                <a:lnTo>
                  <a:pt x="252091" y="6314"/>
                </a:lnTo>
                <a:lnTo>
                  <a:pt x="245778" y="0"/>
                </a:lnTo>
                <a:close/>
              </a:path>
            </a:pathLst>
          </a:custGeom>
          <a:solidFill>
            <a:srgbClr val="59595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2" name="object 92"/>
          <p:cNvSpPr txBox="1"/>
          <p:nvPr/>
        </p:nvSpPr>
        <p:spPr>
          <a:xfrm>
            <a:off x="1880161" y="7972628"/>
            <a:ext cx="647065" cy="2444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500" spc="-15" baseline="-33333">
                <a:solidFill>
                  <a:srgbClr val="595959"/>
                </a:solidFill>
                <a:latin typeface="Microsoft YaHei UI"/>
                <a:cs typeface="Microsoft YaHei UI"/>
              </a:rPr>
              <a:t>死亡率</a:t>
            </a:r>
            <a:r>
              <a:rPr sz="1500" spc="135" baseline="-33333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500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2060660" y="6963165"/>
            <a:ext cx="3975100" cy="10185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2021年我国居民各年龄阶段糖尿病死亡率〔1/10万〕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900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800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700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595959"/>
                </a:solidFill>
                <a:latin typeface="Microsoft YaHei UI"/>
                <a:cs typeface="Microsoft YaHei UI"/>
              </a:rPr>
              <a:t>600</a:t>
            </a:r>
          </a:p>
        </p:txBody>
      </p:sp>
      <p:sp>
        <p:nvSpPr>
          <p:cNvPr id="94" name="object 94"/>
          <p:cNvSpPr txBox="1"/>
          <p:nvPr/>
        </p:nvSpPr>
        <p:spPr>
          <a:xfrm>
            <a:off x="4092356" y="9428253"/>
            <a:ext cx="5334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年龄阶段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95" name="object 95"/>
          <p:cNvSpPr/>
          <p:nvPr/>
        </p:nvSpPr>
        <p:spPr>
          <a:xfrm>
            <a:off x="3422650" y="9734550"/>
            <a:ext cx="76200" cy="63499"/>
          </a:xfrm>
          <a:custGeom>
            <a:rect l="l" t="t" r="r" b="b"/>
            <a:pathLst>
              <a:path w="76200" h="63499">
                <a:moveTo>
                  <a:pt x="0" y="0"/>
                </a:moveTo>
                <a:lnTo>
                  <a:pt x="76200" y="0"/>
                </a:lnTo>
                <a:lnTo>
                  <a:pt x="76200" y="63499"/>
                </a:lnTo>
                <a:lnTo>
                  <a:pt x="0" y="63499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3422650" y="9734550"/>
            <a:ext cx="76200" cy="63499"/>
          </a:xfrm>
          <a:custGeom>
            <a:rect l="l" t="t" r="r" b="b"/>
            <a:pathLst>
              <a:path w="76200" h="63499">
                <a:moveTo>
                  <a:pt x="0" y="0"/>
                </a:moveTo>
                <a:lnTo>
                  <a:pt x="76200" y="0"/>
                </a:lnTo>
                <a:lnTo>
                  <a:pt x="76200" y="63499"/>
                </a:lnTo>
                <a:lnTo>
                  <a:pt x="0" y="634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7" name="object 97"/>
          <p:cNvSpPr txBox="1"/>
          <p:nvPr/>
        </p:nvSpPr>
        <p:spPr>
          <a:xfrm>
            <a:off x="3761143" y="9698996"/>
            <a:ext cx="4826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农村居民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98" name="object 98"/>
          <p:cNvSpPr/>
          <p:nvPr/>
        </p:nvSpPr>
        <p:spPr>
          <a:xfrm>
            <a:off x="4362450" y="9734550"/>
            <a:ext cx="76200" cy="63499"/>
          </a:xfrm>
          <a:custGeom>
            <a:rect l="l" t="t" r="r" b="b"/>
            <a:pathLst>
              <a:path w="76200" h="63499">
                <a:moveTo>
                  <a:pt x="0" y="0"/>
                </a:moveTo>
                <a:lnTo>
                  <a:pt x="76200" y="0"/>
                </a:lnTo>
                <a:lnTo>
                  <a:pt x="76200" y="63499"/>
                </a:lnTo>
                <a:lnTo>
                  <a:pt x="0" y="63499"/>
                </a:lnTo>
                <a:lnTo>
                  <a:pt x="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4362450" y="9734550"/>
            <a:ext cx="76200" cy="63499"/>
          </a:xfrm>
          <a:custGeom>
            <a:rect l="l" t="t" r="r" b="b"/>
            <a:pathLst>
              <a:path w="76200" h="63499">
                <a:moveTo>
                  <a:pt x="0" y="0"/>
                </a:moveTo>
                <a:lnTo>
                  <a:pt x="76200" y="0"/>
                </a:lnTo>
                <a:lnTo>
                  <a:pt x="76200" y="63499"/>
                </a:lnTo>
                <a:lnTo>
                  <a:pt x="0" y="634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0" name="object 100"/>
          <p:cNvSpPr txBox="1"/>
          <p:nvPr/>
        </p:nvSpPr>
        <p:spPr>
          <a:xfrm>
            <a:off x="4676294" y="9698996"/>
            <a:ext cx="4826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城市居民</a:t>
            </a:r>
            <a:endParaRPr sz="9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346200" cy="368300"/>
          </a:xfrm>
          <a:custGeom>
            <a:rect l="l" t="t" r="r" b="b"/>
            <a:pathLst>
              <a:path w="1346200" h="368300">
                <a:moveTo>
                  <a:pt x="0" y="0"/>
                </a:moveTo>
                <a:lnTo>
                  <a:pt x="1346200" y="0"/>
                </a:lnTo>
                <a:lnTo>
                  <a:pt x="13462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216211" y="5514884"/>
            <a:ext cx="139705" cy="0"/>
          </a:xfrm>
          <a:custGeom>
            <a:rect l="l" t="t" r="r" b="b"/>
            <a:pathLst>
              <a:path w="139705">
                <a:moveTo>
                  <a:pt x="0" y="0"/>
                </a:moveTo>
                <a:lnTo>
                  <a:pt x="139705" y="0"/>
                </a:lnTo>
              </a:path>
            </a:pathLst>
          </a:custGeom>
          <a:ln w="459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851230" y="4324208"/>
            <a:ext cx="139705" cy="1212990"/>
          </a:xfrm>
          <a:custGeom>
            <a:rect l="l" t="t" r="r" b="b"/>
            <a:pathLst>
              <a:path w="139705" h="1212990">
                <a:moveTo>
                  <a:pt x="139705" y="0"/>
                </a:moveTo>
                <a:lnTo>
                  <a:pt x="0" y="0"/>
                </a:lnTo>
                <a:lnTo>
                  <a:pt x="0" y="1212990"/>
                </a:lnTo>
                <a:lnTo>
                  <a:pt x="139705" y="1212990"/>
                </a:lnTo>
                <a:lnTo>
                  <a:pt x="139705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486249" y="4209912"/>
            <a:ext cx="139703" cy="1327287"/>
          </a:xfrm>
          <a:custGeom>
            <a:rect l="l" t="t" r="r" b="b"/>
            <a:pathLst>
              <a:path w="139703" h="1327287">
                <a:moveTo>
                  <a:pt x="139703" y="0"/>
                </a:moveTo>
                <a:lnTo>
                  <a:pt x="0" y="0"/>
                </a:lnTo>
                <a:lnTo>
                  <a:pt x="0" y="1327287"/>
                </a:lnTo>
                <a:lnTo>
                  <a:pt x="139703" y="1327287"/>
                </a:lnTo>
                <a:lnTo>
                  <a:pt x="139703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121268" y="4502002"/>
            <a:ext cx="139703" cy="1035197"/>
          </a:xfrm>
          <a:custGeom>
            <a:rect l="l" t="t" r="r" b="b"/>
            <a:pathLst>
              <a:path w="139703" h="1035196">
                <a:moveTo>
                  <a:pt x="139703" y="0"/>
                </a:moveTo>
                <a:lnTo>
                  <a:pt x="0" y="0"/>
                </a:lnTo>
                <a:lnTo>
                  <a:pt x="0" y="1035197"/>
                </a:lnTo>
                <a:lnTo>
                  <a:pt x="139703" y="1035197"/>
                </a:lnTo>
                <a:lnTo>
                  <a:pt x="139703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756287" y="4984587"/>
            <a:ext cx="152403" cy="552612"/>
          </a:xfrm>
          <a:custGeom>
            <a:rect l="l" t="t" r="r" b="b"/>
            <a:pathLst>
              <a:path w="152403" h="552612">
                <a:moveTo>
                  <a:pt x="152403" y="0"/>
                </a:moveTo>
                <a:lnTo>
                  <a:pt x="0" y="0"/>
                </a:lnTo>
                <a:lnTo>
                  <a:pt x="0" y="552612"/>
                </a:lnTo>
                <a:lnTo>
                  <a:pt x="152403" y="552612"/>
                </a:lnTo>
                <a:lnTo>
                  <a:pt x="152403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404006" y="5365573"/>
            <a:ext cx="139703" cy="171626"/>
          </a:xfrm>
          <a:custGeom>
            <a:rect l="l" t="t" r="r" b="b"/>
            <a:pathLst>
              <a:path w="139703" h="171626">
                <a:moveTo>
                  <a:pt x="139703" y="0"/>
                </a:moveTo>
                <a:lnTo>
                  <a:pt x="0" y="0"/>
                </a:lnTo>
                <a:lnTo>
                  <a:pt x="0" y="171626"/>
                </a:lnTo>
                <a:lnTo>
                  <a:pt x="139703" y="171626"/>
                </a:lnTo>
                <a:lnTo>
                  <a:pt x="139703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039025" y="5454470"/>
            <a:ext cx="139703" cy="82729"/>
          </a:xfrm>
          <a:custGeom>
            <a:rect l="l" t="t" r="r" b="b"/>
            <a:pathLst>
              <a:path w="139703" h="82729">
                <a:moveTo>
                  <a:pt x="139703" y="0"/>
                </a:moveTo>
                <a:lnTo>
                  <a:pt x="0" y="0"/>
                </a:lnTo>
                <a:lnTo>
                  <a:pt x="0" y="82729"/>
                </a:lnTo>
                <a:lnTo>
                  <a:pt x="139703" y="82729"/>
                </a:lnTo>
                <a:lnTo>
                  <a:pt x="139703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216211" y="5492569"/>
            <a:ext cx="139704" cy="44630"/>
          </a:xfrm>
          <a:custGeom>
            <a:rect l="l" t="t" r="r" b="b"/>
            <a:pathLst>
              <a:path w="139704" h="44630">
                <a:moveTo>
                  <a:pt x="0" y="0"/>
                </a:moveTo>
                <a:lnTo>
                  <a:pt x="139704" y="0"/>
                </a:lnTo>
                <a:lnTo>
                  <a:pt x="139704" y="44630"/>
                </a:lnTo>
              </a:path>
            </a:pathLst>
          </a:custGeom>
          <a:ln w="12702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 flipH="1">
            <a:off x="2216211" y="5492569"/>
            <a:ext cx="0" cy="44630"/>
          </a:xfrm>
          <a:custGeom>
            <a:rect l="l" t="t" r="r" b="b"/>
            <a:pathLst>
              <a:path h="44630">
                <a:moveTo>
                  <a:pt x="0" y="44630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851230" y="4324209"/>
            <a:ext cx="139704" cy="1212990"/>
          </a:xfrm>
          <a:custGeom>
            <a:rect l="l" t="t" r="r" b="b"/>
            <a:pathLst>
              <a:path w="139704" h="1212990">
                <a:moveTo>
                  <a:pt x="0" y="0"/>
                </a:moveTo>
                <a:lnTo>
                  <a:pt x="139704" y="0"/>
                </a:lnTo>
                <a:lnTo>
                  <a:pt x="139704" y="121299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 flipH="1">
            <a:off x="2851230" y="4324209"/>
            <a:ext cx="0" cy="1212990"/>
          </a:xfrm>
          <a:custGeom>
            <a:rect l="l" t="t" r="r" b="b"/>
            <a:pathLst>
              <a:path h="1212990">
                <a:moveTo>
                  <a:pt x="0" y="1212990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486249" y="4209913"/>
            <a:ext cx="139704" cy="1327286"/>
          </a:xfrm>
          <a:custGeom>
            <a:rect l="l" t="t" r="r" b="b"/>
            <a:pathLst>
              <a:path w="139704" h="1327286">
                <a:moveTo>
                  <a:pt x="0" y="0"/>
                </a:moveTo>
                <a:lnTo>
                  <a:pt x="139704" y="0"/>
                </a:lnTo>
                <a:lnTo>
                  <a:pt x="139704" y="1327286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 flipH="1">
            <a:off x="3486249" y="4209913"/>
            <a:ext cx="0" cy="1327286"/>
          </a:xfrm>
          <a:custGeom>
            <a:rect l="l" t="t" r="r" b="b"/>
            <a:pathLst>
              <a:path h="1327286">
                <a:moveTo>
                  <a:pt x="0" y="1327286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121268" y="4502003"/>
            <a:ext cx="139704" cy="1035196"/>
          </a:xfrm>
          <a:custGeom>
            <a:rect l="l" t="t" r="r" b="b"/>
            <a:pathLst>
              <a:path w="139704" h="1035196">
                <a:moveTo>
                  <a:pt x="0" y="0"/>
                </a:moveTo>
                <a:lnTo>
                  <a:pt x="139704" y="0"/>
                </a:lnTo>
                <a:lnTo>
                  <a:pt x="139704" y="1035196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 flipH="1">
            <a:off x="4121268" y="4502003"/>
            <a:ext cx="0" cy="1035196"/>
          </a:xfrm>
          <a:custGeom>
            <a:rect l="l" t="t" r="r" b="b"/>
            <a:pathLst>
              <a:path h="1035196">
                <a:moveTo>
                  <a:pt x="0" y="1035196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756287" y="4984586"/>
            <a:ext cx="152404" cy="552613"/>
          </a:xfrm>
          <a:custGeom>
            <a:rect l="l" t="t" r="r" b="b"/>
            <a:pathLst>
              <a:path w="152404" h="552613">
                <a:moveTo>
                  <a:pt x="0" y="0"/>
                </a:moveTo>
                <a:lnTo>
                  <a:pt x="152404" y="0"/>
                </a:lnTo>
                <a:lnTo>
                  <a:pt x="152404" y="552613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 flipH="1">
            <a:off x="4756287" y="4984586"/>
            <a:ext cx="0" cy="552613"/>
          </a:xfrm>
          <a:custGeom>
            <a:rect l="l" t="t" r="r" b="b"/>
            <a:pathLst>
              <a:path h="552613">
                <a:moveTo>
                  <a:pt x="0" y="552613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404006" y="5365573"/>
            <a:ext cx="139704" cy="171626"/>
          </a:xfrm>
          <a:custGeom>
            <a:rect l="l" t="t" r="r" b="b"/>
            <a:pathLst>
              <a:path w="139704" h="171626">
                <a:moveTo>
                  <a:pt x="0" y="0"/>
                </a:moveTo>
                <a:lnTo>
                  <a:pt x="139704" y="0"/>
                </a:lnTo>
                <a:lnTo>
                  <a:pt x="139704" y="171626"/>
                </a:lnTo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 flipH="1">
            <a:off x="5404006" y="5365573"/>
            <a:ext cx="0" cy="171626"/>
          </a:xfrm>
          <a:custGeom>
            <a:rect l="l" t="t" r="r" b="b"/>
            <a:pathLst>
              <a:path h="171626">
                <a:moveTo>
                  <a:pt x="0" y="171626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6039025" y="5454470"/>
            <a:ext cx="139704" cy="82729"/>
          </a:xfrm>
          <a:custGeom>
            <a:rect l="l" t="t" r="r" b="b"/>
            <a:pathLst>
              <a:path w="139704" h="82729">
                <a:moveTo>
                  <a:pt x="0" y="0"/>
                </a:moveTo>
                <a:lnTo>
                  <a:pt x="139704" y="0"/>
                </a:lnTo>
                <a:lnTo>
                  <a:pt x="139704" y="82729"/>
                </a:lnTo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 flipH="1">
            <a:off x="6039025" y="5454470"/>
            <a:ext cx="0" cy="82729"/>
          </a:xfrm>
          <a:custGeom>
            <a:rect l="l" t="t" r="r" b="b"/>
            <a:pathLst>
              <a:path h="82729">
                <a:moveTo>
                  <a:pt x="0" y="82729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2394017" y="5416372"/>
            <a:ext cx="139703" cy="120827"/>
          </a:xfrm>
          <a:custGeom>
            <a:rect l="l" t="t" r="r" b="b"/>
            <a:pathLst>
              <a:path w="139703" h="120827">
                <a:moveTo>
                  <a:pt x="139703" y="0"/>
                </a:moveTo>
                <a:lnTo>
                  <a:pt x="0" y="0"/>
                </a:lnTo>
                <a:lnTo>
                  <a:pt x="0" y="120827"/>
                </a:lnTo>
                <a:lnTo>
                  <a:pt x="139703" y="120827"/>
                </a:lnTo>
                <a:lnTo>
                  <a:pt x="139703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029035" y="4590900"/>
            <a:ext cx="139705" cy="946299"/>
          </a:xfrm>
          <a:custGeom>
            <a:rect l="l" t="t" r="r" b="b"/>
            <a:pathLst>
              <a:path w="139705" h="946299">
                <a:moveTo>
                  <a:pt x="139705" y="0"/>
                </a:moveTo>
                <a:lnTo>
                  <a:pt x="0" y="0"/>
                </a:lnTo>
                <a:lnTo>
                  <a:pt x="0" y="946299"/>
                </a:lnTo>
                <a:lnTo>
                  <a:pt x="139705" y="946299"/>
                </a:lnTo>
                <a:lnTo>
                  <a:pt x="139705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664054" y="4209912"/>
            <a:ext cx="152405" cy="1327287"/>
          </a:xfrm>
          <a:custGeom>
            <a:rect l="l" t="t" r="r" b="b"/>
            <a:pathLst>
              <a:path w="152405" h="1327287">
                <a:moveTo>
                  <a:pt x="152405" y="0"/>
                </a:moveTo>
                <a:lnTo>
                  <a:pt x="0" y="0"/>
                </a:lnTo>
                <a:lnTo>
                  <a:pt x="0" y="1327287"/>
                </a:lnTo>
                <a:lnTo>
                  <a:pt x="152405" y="1327287"/>
                </a:lnTo>
                <a:lnTo>
                  <a:pt x="152405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4299073" y="4476603"/>
            <a:ext cx="152405" cy="1060596"/>
          </a:xfrm>
          <a:custGeom>
            <a:rect l="l" t="t" r="r" b="b"/>
            <a:pathLst>
              <a:path w="152405" h="1060596">
                <a:moveTo>
                  <a:pt x="152405" y="0"/>
                </a:moveTo>
                <a:lnTo>
                  <a:pt x="0" y="0"/>
                </a:lnTo>
                <a:lnTo>
                  <a:pt x="0" y="1060596"/>
                </a:lnTo>
                <a:lnTo>
                  <a:pt x="152405" y="1060596"/>
                </a:lnTo>
                <a:lnTo>
                  <a:pt x="152405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946792" y="4959187"/>
            <a:ext cx="139703" cy="578012"/>
          </a:xfrm>
          <a:custGeom>
            <a:rect l="l" t="t" r="r" b="b"/>
            <a:pathLst>
              <a:path w="139703" h="578012">
                <a:moveTo>
                  <a:pt x="139703" y="0"/>
                </a:moveTo>
                <a:lnTo>
                  <a:pt x="0" y="0"/>
                </a:lnTo>
                <a:lnTo>
                  <a:pt x="0" y="578012"/>
                </a:lnTo>
                <a:lnTo>
                  <a:pt x="139703" y="578012"/>
                </a:lnTo>
                <a:lnTo>
                  <a:pt x="139703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581811" y="5302075"/>
            <a:ext cx="139703" cy="235123"/>
          </a:xfrm>
          <a:custGeom>
            <a:rect l="l" t="t" r="r" b="b"/>
            <a:pathLst>
              <a:path w="139703" h="235123">
                <a:moveTo>
                  <a:pt x="139703" y="0"/>
                </a:moveTo>
                <a:lnTo>
                  <a:pt x="0" y="0"/>
                </a:lnTo>
                <a:lnTo>
                  <a:pt x="0" y="235123"/>
                </a:lnTo>
                <a:lnTo>
                  <a:pt x="139703" y="235123"/>
                </a:lnTo>
                <a:lnTo>
                  <a:pt x="139703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216830" y="5365573"/>
            <a:ext cx="139703" cy="171626"/>
          </a:xfrm>
          <a:custGeom>
            <a:rect l="l" t="t" r="r" b="b"/>
            <a:pathLst>
              <a:path w="139703" h="171626">
                <a:moveTo>
                  <a:pt x="139703" y="0"/>
                </a:moveTo>
                <a:lnTo>
                  <a:pt x="0" y="0"/>
                </a:lnTo>
                <a:lnTo>
                  <a:pt x="0" y="171626"/>
                </a:lnTo>
                <a:lnTo>
                  <a:pt x="139703" y="171626"/>
                </a:lnTo>
                <a:lnTo>
                  <a:pt x="139703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2394017" y="5416371"/>
            <a:ext cx="139704" cy="120828"/>
          </a:xfrm>
          <a:custGeom>
            <a:rect l="l" t="t" r="r" b="b"/>
            <a:pathLst>
              <a:path w="139704" h="120828">
                <a:moveTo>
                  <a:pt x="0" y="0"/>
                </a:moveTo>
                <a:lnTo>
                  <a:pt x="139704" y="0"/>
                </a:lnTo>
                <a:lnTo>
                  <a:pt x="139704" y="120828"/>
                </a:lnTo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 flipH="1">
            <a:off x="2394017" y="5416371"/>
            <a:ext cx="0" cy="120828"/>
          </a:xfrm>
          <a:custGeom>
            <a:rect l="l" t="t" r="r" b="b"/>
            <a:pathLst>
              <a:path h="120828">
                <a:moveTo>
                  <a:pt x="0" y="120828"/>
                </a:moveTo>
                <a:lnTo>
                  <a:pt x="0" y="0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029035" y="4590900"/>
            <a:ext cx="139704" cy="946299"/>
          </a:xfrm>
          <a:custGeom>
            <a:rect l="l" t="t" r="r" b="b"/>
            <a:pathLst>
              <a:path w="139704" h="946299">
                <a:moveTo>
                  <a:pt x="0" y="0"/>
                </a:moveTo>
                <a:lnTo>
                  <a:pt x="139704" y="0"/>
                </a:lnTo>
                <a:lnTo>
                  <a:pt x="139704" y="946299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 flipH="1">
            <a:off x="3029035" y="4590900"/>
            <a:ext cx="0" cy="946299"/>
          </a:xfrm>
          <a:custGeom>
            <a:rect l="l" t="t" r="r" b="b"/>
            <a:pathLst>
              <a:path h="946299">
                <a:moveTo>
                  <a:pt x="0" y="946299"/>
                </a:moveTo>
                <a:lnTo>
                  <a:pt x="0" y="0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664054" y="4209913"/>
            <a:ext cx="152404" cy="1327286"/>
          </a:xfrm>
          <a:custGeom>
            <a:rect l="l" t="t" r="r" b="b"/>
            <a:pathLst>
              <a:path w="152404" h="1327286">
                <a:moveTo>
                  <a:pt x="0" y="0"/>
                </a:moveTo>
                <a:lnTo>
                  <a:pt x="152404" y="0"/>
                </a:lnTo>
                <a:lnTo>
                  <a:pt x="152404" y="1327286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 flipH="1">
            <a:off x="3664054" y="4209913"/>
            <a:ext cx="0" cy="1327286"/>
          </a:xfrm>
          <a:custGeom>
            <a:rect l="l" t="t" r="r" b="b"/>
            <a:pathLst>
              <a:path h="1327286">
                <a:moveTo>
                  <a:pt x="0" y="1327286"/>
                </a:moveTo>
                <a:lnTo>
                  <a:pt x="0" y="0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299073" y="4476603"/>
            <a:ext cx="152404" cy="1060596"/>
          </a:xfrm>
          <a:custGeom>
            <a:rect l="l" t="t" r="r" b="b"/>
            <a:pathLst>
              <a:path w="152404" h="1060596">
                <a:moveTo>
                  <a:pt x="0" y="0"/>
                </a:moveTo>
                <a:lnTo>
                  <a:pt x="152404" y="0"/>
                </a:lnTo>
                <a:lnTo>
                  <a:pt x="152404" y="1060596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 flipH="1">
            <a:off x="4299073" y="4476603"/>
            <a:ext cx="0" cy="1060596"/>
          </a:xfrm>
          <a:custGeom>
            <a:rect l="l" t="t" r="r" b="b"/>
            <a:pathLst>
              <a:path h="1060596">
                <a:moveTo>
                  <a:pt x="0" y="1060596"/>
                </a:moveTo>
                <a:lnTo>
                  <a:pt x="0" y="0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946792" y="4959187"/>
            <a:ext cx="139704" cy="578012"/>
          </a:xfrm>
          <a:custGeom>
            <a:rect l="l" t="t" r="r" b="b"/>
            <a:pathLst>
              <a:path w="139704" h="578012">
                <a:moveTo>
                  <a:pt x="0" y="0"/>
                </a:moveTo>
                <a:lnTo>
                  <a:pt x="139704" y="0"/>
                </a:lnTo>
                <a:lnTo>
                  <a:pt x="139704" y="578012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 flipH="1">
            <a:off x="4946792" y="4959187"/>
            <a:ext cx="0" cy="578012"/>
          </a:xfrm>
          <a:custGeom>
            <a:rect l="l" t="t" r="r" b="b"/>
            <a:pathLst>
              <a:path h="578012">
                <a:moveTo>
                  <a:pt x="0" y="578012"/>
                </a:moveTo>
                <a:lnTo>
                  <a:pt x="0" y="0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5581811" y="5302075"/>
            <a:ext cx="139704" cy="235124"/>
          </a:xfrm>
          <a:custGeom>
            <a:rect l="l" t="t" r="r" b="b"/>
            <a:pathLst>
              <a:path w="139704" h="235124">
                <a:moveTo>
                  <a:pt x="0" y="0"/>
                </a:moveTo>
                <a:lnTo>
                  <a:pt x="139704" y="0"/>
                </a:lnTo>
                <a:lnTo>
                  <a:pt x="139704" y="235124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 flipH="1">
            <a:off x="5581811" y="5302075"/>
            <a:ext cx="0" cy="235124"/>
          </a:xfrm>
          <a:custGeom>
            <a:rect l="l" t="t" r="r" b="b"/>
            <a:pathLst>
              <a:path h="235124">
                <a:moveTo>
                  <a:pt x="0" y="235124"/>
                </a:moveTo>
                <a:lnTo>
                  <a:pt x="0" y="0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216830" y="5365573"/>
            <a:ext cx="139704" cy="171626"/>
          </a:xfrm>
          <a:custGeom>
            <a:rect l="l" t="t" r="r" b="b"/>
            <a:pathLst>
              <a:path w="139704" h="171626">
                <a:moveTo>
                  <a:pt x="0" y="0"/>
                </a:moveTo>
                <a:lnTo>
                  <a:pt x="139704" y="0"/>
                </a:lnTo>
                <a:lnTo>
                  <a:pt x="139704" y="171626"/>
                </a:lnTo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 flipH="1">
            <a:off x="6216830" y="5365573"/>
            <a:ext cx="0" cy="171626"/>
          </a:xfrm>
          <a:custGeom>
            <a:rect l="l" t="t" r="r" b="b"/>
            <a:pathLst>
              <a:path h="171626">
                <a:moveTo>
                  <a:pt x="0" y="171626"/>
                </a:moveTo>
                <a:lnTo>
                  <a:pt x="0" y="0"/>
                </a:lnTo>
              </a:path>
            </a:pathLst>
          </a:custGeom>
          <a:ln w="12700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2051050" y="5543550"/>
            <a:ext cx="4470401" cy="0"/>
          </a:xfrm>
          <a:custGeom>
            <a:rect l="l" t="t" r="r" b="b"/>
            <a:pathLst>
              <a:path w="4470401">
                <a:moveTo>
                  <a:pt x="0" y="0"/>
                </a:moveTo>
                <a:lnTo>
                  <a:pt x="4470401" y="0"/>
                </a:lnTo>
              </a:path>
            </a:pathLst>
          </a:custGeom>
          <a:ln w="12702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4375150" y="4425950"/>
            <a:ext cx="114299" cy="50799"/>
          </a:xfrm>
          <a:custGeom>
            <a:rect l="l" t="t" r="r" b="b"/>
            <a:pathLst>
              <a:path w="114299" h="50799">
                <a:moveTo>
                  <a:pt x="0" y="50799"/>
                </a:moveTo>
                <a:lnTo>
                  <a:pt x="114299" y="0"/>
                </a:lnTo>
              </a:path>
            </a:pathLst>
          </a:custGeom>
          <a:ln w="12702">
            <a:solidFill>
              <a:srgbClr val="A6A6A6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5010150" y="4895850"/>
            <a:ext cx="101600" cy="63499"/>
          </a:xfrm>
          <a:custGeom>
            <a:rect l="l" t="t" r="r" b="b"/>
            <a:pathLst>
              <a:path w="101600" h="63499">
                <a:moveTo>
                  <a:pt x="0" y="63499"/>
                </a:moveTo>
                <a:lnTo>
                  <a:pt x="101600" y="0"/>
                </a:lnTo>
              </a:path>
            </a:pathLst>
          </a:custGeom>
          <a:ln w="12701">
            <a:solidFill>
              <a:srgbClr val="A6A6A6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 txBox="1"/>
          <p:nvPr/>
        </p:nvSpPr>
        <p:spPr>
          <a:xfrm>
            <a:off x="1671118" y="548837"/>
            <a:ext cx="5054600" cy="322707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1.2 互联网环境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糖尿病患者年轻化趋势与互联网人群的重合程 度逐渐提高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我国移动网民主要以80、90后为主，占整体的79.1%。除了伴随 互联网成长的年轻一代40岁以上的中高龄群体对互联网的使用程 度也有所提高。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随着中高龄群体逐渐接受并使用互联网，糖尿病用户与互联网用 户重合度将进一步提高。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中国网民年龄结构变迁〔2021-2021〕</a:t>
            </a:r>
          </a:p>
        </p:txBody>
      </p:sp>
      <p:sp>
        <p:nvSpPr>
          <p:cNvPr id="52" name="object 52"/>
          <p:cNvSpPr txBox="1"/>
          <p:nvPr/>
        </p:nvSpPr>
        <p:spPr>
          <a:xfrm>
            <a:off x="2139598" y="5281032"/>
            <a:ext cx="2724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1%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2751994" y="4117671"/>
            <a:ext cx="3359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27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3%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316408" y="4026572"/>
            <a:ext cx="6280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spc="37" baseline="3472">
                <a:solidFill>
                  <a:srgbClr val="404040"/>
                </a:solidFill>
                <a:latin typeface="Microsoft YaHei UI"/>
                <a:cs typeface="Microsoft YaHei UI"/>
              </a:rPr>
              <a:t>29</a:t>
            </a:r>
            <a:r>
              <a:rPr sz="1200" spc="0" baseline="3472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1200" spc="37" baseline="3472">
                <a:solidFill>
                  <a:srgbClr val="404040"/>
                </a:solidFill>
                <a:latin typeface="Microsoft YaHei UI"/>
                <a:cs typeface="Microsoft YaHei UI"/>
              </a:rPr>
              <a:t>8</a:t>
            </a:r>
            <a:r>
              <a:rPr sz="1200" spc="-187" baseline="3472">
                <a:solidFill>
                  <a:srgbClr val="404040"/>
                </a:solidFill>
                <a:latin typeface="Microsoft YaHei UI"/>
                <a:cs typeface="Microsoft YaHei UI"/>
              </a:rPr>
              <a:t>%</a:t>
            </a: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29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9%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4027586" y="4260906"/>
            <a:ext cx="628015" cy="16446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spc="37" baseline="-17361">
                <a:solidFill>
                  <a:srgbClr val="404040"/>
                </a:solidFill>
                <a:latin typeface="Microsoft YaHei UI"/>
                <a:cs typeface="Microsoft YaHei UI"/>
              </a:rPr>
              <a:t>23</a:t>
            </a:r>
            <a:r>
              <a:rPr sz="1200" spc="0" baseline="-17361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1200" spc="37" baseline="-17361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r>
              <a:rPr sz="1200" spc="-187" baseline="-17361">
                <a:solidFill>
                  <a:srgbClr val="404040"/>
                </a:solidFill>
                <a:latin typeface="Microsoft YaHei UI"/>
                <a:cs typeface="Microsoft YaHei UI"/>
              </a:rPr>
              <a:t>%</a:t>
            </a: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23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8%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665383" y="4735960"/>
            <a:ext cx="615315" cy="1689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spc="37" baseline="-17361">
                <a:solidFill>
                  <a:srgbClr val="404040"/>
                </a:solidFill>
                <a:latin typeface="Microsoft YaHei UI"/>
                <a:cs typeface="Microsoft YaHei UI"/>
              </a:rPr>
              <a:t>12</a:t>
            </a:r>
            <a:r>
              <a:rPr sz="1200" spc="0" baseline="-17361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1200" spc="37" baseline="-17361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r>
              <a:rPr sz="1200" spc="-337" baseline="-17361">
                <a:solidFill>
                  <a:srgbClr val="404040"/>
                </a:solidFill>
                <a:latin typeface="Microsoft YaHei UI"/>
                <a:cs typeface="Microsoft YaHei UI"/>
              </a:rPr>
              <a:t>%</a:t>
            </a: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13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1%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5328578" y="5156703"/>
            <a:ext cx="2724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9%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5966374" y="5156703"/>
            <a:ext cx="454025" cy="2235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4310">
              <a:lnSpc>
                <a:spcPts val="910"/>
              </a:lnSpc>
            </a:pP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9%</a:t>
            </a:r>
            <a:endParaRPr sz="800">
              <a:latin typeface="Microsoft YaHei UI"/>
              <a:cs typeface="Microsoft YaHei UI"/>
            </a:endParaRPr>
          </a:p>
          <a:p>
            <a:pPr marL="12700">
              <a:lnSpc>
                <a:spcPts val="750"/>
              </a:lnSpc>
            </a:pP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9%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2321213" y="5209987"/>
            <a:ext cx="2724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7%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2933608" y="4379649"/>
            <a:ext cx="3359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21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4%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583752" y="5094537"/>
            <a:ext cx="2724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r>
              <a:rPr sz="800" spc="0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404040"/>
                </a:solidFill>
                <a:latin typeface="Microsoft YaHei UI"/>
                <a:cs typeface="Microsoft YaHei UI"/>
              </a:rPr>
              <a:t>3%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1696822" y="5481153"/>
            <a:ext cx="2724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r>
              <a:rPr sz="800" spc="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1696822" y="5259138"/>
            <a:ext cx="2724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5</a:t>
            </a:r>
            <a:r>
              <a:rPr sz="800" spc="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1630042" y="5037122"/>
            <a:ext cx="3359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10</a:t>
            </a:r>
            <a:r>
              <a:rPr sz="800" spc="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1630042" y="4815107"/>
            <a:ext cx="3359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15</a:t>
            </a:r>
            <a:r>
              <a:rPr sz="800" spc="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630042" y="4593093"/>
            <a:ext cx="3359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20</a:t>
            </a:r>
            <a:r>
              <a:rPr sz="800" spc="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1630042" y="4371078"/>
            <a:ext cx="3359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25</a:t>
            </a:r>
            <a:r>
              <a:rPr sz="800" spc="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630042" y="4149062"/>
            <a:ext cx="3359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30</a:t>
            </a:r>
            <a:r>
              <a:rPr sz="800" spc="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1630042" y="3927047"/>
            <a:ext cx="335915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35</a:t>
            </a:r>
            <a:r>
              <a:rPr sz="800" spc="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800" spc="2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3803650" y="5975350"/>
            <a:ext cx="63500" cy="0"/>
          </a:xfrm>
          <a:custGeom>
            <a:rect l="l" t="t" r="r" b="b"/>
            <a:pathLst>
              <a:path w="63500">
                <a:moveTo>
                  <a:pt x="0" y="0"/>
                </a:moveTo>
                <a:lnTo>
                  <a:pt x="63500" y="0"/>
                </a:lnTo>
              </a:path>
            </a:pathLst>
          </a:custGeom>
          <a:ln w="52069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3803650" y="5949950"/>
            <a:ext cx="63499" cy="50799"/>
          </a:xfrm>
          <a:custGeom>
            <a:rect l="l" t="t" r="r" b="b"/>
            <a:pathLst>
              <a:path w="63499" h="50799">
                <a:moveTo>
                  <a:pt x="0" y="0"/>
                </a:moveTo>
                <a:lnTo>
                  <a:pt x="63499" y="0"/>
                </a:lnTo>
                <a:lnTo>
                  <a:pt x="63499" y="50799"/>
                </a:lnTo>
                <a:lnTo>
                  <a:pt x="0" y="507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4197350" y="5949950"/>
            <a:ext cx="50800" cy="50800"/>
          </a:xfrm>
          <a:custGeom>
            <a:rect l="l" t="t" r="r" b="b"/>
            <a:pathLst>
              <a:path w="50800" h="50800">
                <a:moveTo>
                  <a:pt x="0" y="25400"/>
                </a:moveTo>
                <a:lnTo>
                  <a:pt x="50800" y="25400"/>
                </a:lnTo>
              </a:path>
            </a:pathLst>
          </a:custGeom>
          <a:ln w="52069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4197350" y="5949950"/>
            <a:ext cx="50800" cy="50799"/>
          </a:xfrm>
          <a:custGeom>
            <a:rect l="l" t="t" r="r" b="b"/>
            <a:pathLst>
              <a:path w="50800" h="50799">
                <a:moveTo>
                  <a:pt x="0" y="0"/>
                </a:moveTo>
                <a:lnTo>
                  <a:pt x="50800" y="0"/>
                </a:lnTo>
                <a:lnTo>
                  <a:pt x="50800" y="50799"/>
                </a:lnTo>
                <a:lnTo>
                  <a:pt x="0" y="507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4" name="object 74"/>
          <p:cNvSpPr txBox="1"/>
          <p:nvPr/>
        </p:nvSpPr>
        <p:spPr>
          <a:xfrm>
            <a:off x="1618926" y="5634185"/>
            <a:ext cx="3507104" cy="8026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5940">
              <a:lnSpc>
                <a:spcPct val="100000"/>
              </a:lnSpc>
              <a:tabLst>
                <a:tab pos="1186815"/>
                <a:tab pos="1824355"/>
                <a:tab pos="2461895"/>
                <a:tab pos="3100070"/>
              </a:tabLst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10岁以下	10-19岁	20-29岁	30-39岁	40-49岁</a:t>
            </a:r>
          </a:p>
          <a:p>
            <a:pPr marL="535940">
              <a:lnSpc>
                <a:spcPct val="100000"/>
              </a:lnSpc>
              <a:tabLst>
                <a:tab pos="1186815"/>
                <a:tab pos="1824355"/>
                <a:tab pos="2461895"/>
                <a:tab pos="3100070"/>
              </a:tabLst>
            </a:pPr>
            <a:endParaRPr sz="800" spc="25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535940">
              <a:lnSpc>
                <a:spcPct val="100000"/>
              </a:lnSpc>
              <a:tabLst>
                <a:tab pos="1186815"/>
                <a:tab pos="1824355"/>
                <a:tab pos="2461895"/>
                <a:tab pos="3100070"/>
              </a:tabLst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2021	2021</a:t>
            </a:r>
          </a:p>
          <a:p>
            <a:pPr marL="535940">
              <a:lnSpc>
                <a:spcPct val="100000"/>
              </a:lnSpc>
              <a:tabLst>
                <a:tab pos="1186815"/>
                <a:tab pos="1824355"/>
                <a:tab pos="2461895"/>
                <a:tab pos="3100070"/>
              </a:tabLst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来源：CNNIC中国互联网络开展状况统计调查，36氪研究院 ； 注释：统计调查时间范围2021年7-12月；2021年7-12月；</a:t>
            </a:r>
          </a:p>
        </p:txBody>
      </p:sp>
      <p:sp>
        <p:nvSpPr>
          <p:cNvPr id="75" name="object 75"/>
          <p:cNvSpPr txBox="1"/>
          <p:nvPr/>
        </p:nvSpPr>
        <p:spPr>
          <a:xfrm>
            <a:off x="5344278" y="5634185"/>
            <a:ext cx="419100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50</a:t>
            </a:r>
            <a:r>
              <a:rPr sz="800" spc="-55">
                <a:solidFill>
                  <a:srgbClr val="595959"/>
                </a:solidFill>
                <a:latin typeface="Microsoft YaHei UI"/>
                <a:cs typeface="Microsoft YaHei UI"/>
              </a:rPr>
              <a:t>-</a:t>
            </a: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59</a:t>
            </a:r>
            <a:r>
              <a:rPr sz="800" spc="-10">
                <a:solidFill>
                  <a:srgbClr val="595959"/>
                </a:solidFill>
                <a:latin typeface="Microsoft YaHei UI"/>
                <a:cs typeface="Microsoft YaHei UI"/>
              </a:rPr>
              <a:t>岁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5918573" y="5634185"/>
            <a:ext cx="558800" cy="1346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800" spc="25">
                <a:solidFill>
                  <a:srgbClr val="595959"/>
                </a:solidFill>
                <a:latin typeface="Microsoft YaHei UI"/>
                <a:cs typeface="Microsoft YaHei UI"/>
              </a:rPr>
              <a:t>60</a:t>
            </a:r>
            <a:r>
              <a:rPr sz="800" spc="-10">
                <a:solidFill>
                  <a:srgbClr val="595959"/>
                </a:solidFill>
                <a:latin typeface="Microsoft YaHei UI"/>
                <a:cs typeface="Microsoft YaHei UI"/>
              </a:rPr>
              <a:t>岁及以上</a:t>
            </a:r>
            <a:endParaRPr sz="800">
              <a:latin typeface="Microsoft YaHei UI"/>
              <a:cs typeface="Microsoft YaHei UI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2362200" y="7772400"/>
            <a:ext cx="1816099" cy="1777999"/>
          </a:xfrm>
          <a:custGeom>
            <a:rect l="l" t="t" r="r" b="b"/>
            <a:pathLst>
              <a:path w="1816099" h="1777999">
                <a:moveTo>
                  <a:pt x="0" y="889000"/>
                </a:moveTo>
                <a:lnTo>
                  <a:pt x="3010" y="816088"/>
                </a:lnTo>
                <a:lnTo>
                  <a:pt x="11884" y="744799"/>
                </a:lnTo>
                <a:lnTo>
                  <a:pt x="26390" y="675363"/>
                </a:lnTo>
                <a:lnTo>
                  <a:pt x="46292" y="608007"/>
                </a:lnTo>
                <a:lnTo>
                  <a:pt x="71359" y="542961"/>
                </a:lnTo>
                <a:lnTo>
                  <a:pt x="101354" y="480453"/>
                </a:lnTo>
                <a:lnTo>
                  <a:pt x="136046" y="420712"/>
                </a:lnTo>
                <a:lnTo>
                  <a:pt x="175200" y="363968"/>
                </a:lnTo>
                <a:lnTo>
                  <a:pt x="218583" y="310448"/>
                </a:lnTo>
                <a:lnTo>
                  <a:pt x="265961" y="260382"/>
                </a:lnTo>
                <a:lnTo>
                  <a:pt x="317100" y="213998"/>
                </a:lnTo>
                <a:lnTo>
                  <a:pt x="371767" y="171525"/>
                </a:lnTo>
                <a:lnTo>
                  <a:pt x="429728" y="133192"/>
                </a:lnTo>
                <a:lnTo>
                  <a:pt x="490748" y="99228"/>
                </a:lnTo>
                <a:lnTo>
                  <a:pt x="554595" y="69862"/>
                </a:lnTo>
                <a:lnTo>
                  <a:pt x="621035" y="45321"/>
                </a:lnTo>
                <a:lnTo>
                  <a:pt x="689835" y="25836"/>
                </a:lnTo>
                <a:lnTo>
                  <a:pt x="760759" y="11635"/>
                </a:lnTo>
                <a:lnTo>
                  <a:pt x="833575" y="2947"/>
                </a:lnTo>
                <a:lnTo>
                  <a:pt x="908050" y="0"/>
                </a:lnTo>
                <a:lnTo>
                  <a:pt x="982524" y="2947"/>
                </a:lnTo>
                <a:lnTo>
                  <a:pt x="1055340" y="11635"/>
                </a:lnTo>
                <a:lnTo>
                  <a:pt x="1126264" y="25836"/>
                </a:lnTo>
                <a:lnTo>
                  <a:pt x="1195064" y="45321"/>
                </a:lnTo>
                <a:lnTo>
                  <a:pt x="1261504" y="69862"/>
                </a:lnTo>
                <a:lnTo>
                  <a:pt x="1325351" y="99228"/>
                </a:lnTo>
                <a:lnTo>
                  <a:pt x="1386371" y="133192"/>
                </a:lnTo>
                <a:lnTo>
                  <a:pt x="1444332" y="171525"/>
                </a:lnTo>
                <a:lnTo>
                  <a:pt x="1498999" y="213998"/>
                </a:lnTo>
                <a:lnTo>
                  <a:pt x="1550138" y="260382"/>
                </a:lnTo>
                <a:lnTo>
                  <a:pt x="1597516" y="310448"/>
                </a:lnTo>
                <a:lnTo>
                  <a:pt x="1640898" y="363968"/>
                </a:lnTo>
                <a:lnTo>
                  <a:pt x="1680053" y="420712"/>
                </a:lnTo>
                <a:lnTo>
                  <a:pt x="1714745" y="480453"/>
                </a:lnTo>
                <a:lnTo>
                  <a:pt x="1744740" y="542961"/>
                </a:lnTo>
                <a:lnTo>
                  <a:pt x="1769806" y="608007"/>
                </a:lnTo>
                <a:lnTo>
                  <a:pt x="1789709" y="675363"/>
                </a:lnTo>
                <a:lnTo>
                  <a:pt x="1804215" y="744799"/>
                </a:lnTo>
                <a:lnTo>
                  <a:pt x="1813089" y="816088"/>
                </a:lnTo>
                <a:lnTo>
                  <a:pt x="1816099" y="889000"/>
                </a:lnTo>
                <a:lnTo>
                  <a:pt x="1813089" y="961911"/>
                </a:lnTo>
                <a:lnTo>
                  <a:pt x="1804215" y="1033200"/>
                </a:lnTo>
                <a:lnTo>
                  <a:pt x="1789709" y="1102636"/>
                </a:lnTo>
                <a:lnTo>
                  <a:pt x="1769806" y="1169992"/>
                </a:lnTo>
                <a:lnTo>
                  <a:pt x="1744740" y="1235038"/>
                </a:lnTo>
                <a:lnTo>
                  <a:pt x="1714745" y="1297546"/>
                </a:lnTo>
                <a:lnTo>
                  <a:pt x="1680053" y="1357287"/>
                </a:lnTo>
                <a:lnTo>
                  <a:pt x="1640898" y="1414031"/>
                </a:lnTo>
                <a:lnTo>
                  <a:pt x="1597516" y="1467551"/>
                </a:lnTo>
                <a:lnTo>
                  <a:pt x="1550138" y="1517617"/>
                </a:lnTo>
                <a:lnTo>
                  <a:pt x="1498999" y="1564001"/>
                </a:lnTo>
                <a:lnTo>
                  <a:pt x="1444332" y="1606474"/>
                </a:lnTo>
                <a:lnTo>
                  <a:pt x="1386371" y="1644807"/>
                </a:lnTo>
                <a:lnTo>
                  <a:pt x="1325351" y="1678771"/>
                </a:lnTo>
                <a:lnTo>
                  <a:pt x="1261504" y="1708137"/>
                </a:lnTo>
                <a:lnTo>
                  <a:pt x="1195064" y="1732677"/>
                </a:lnTo>
                <a:lnTo>
                  <a:pt x="1126264" y="1752163"/>
                </a:lnTo>
                <a:lnTo>
                  <a:pt x="1055340" y="1766364"/>
                </a:lnTo>
                <a:lnTo>
                  <a:pt x="982524" y="1775052"/>
                </a:lnTo>
                <a:lnTo>
                  <a:pt x="908050" y="1777999"/>
                </a:lnTo>
                <a:lnTo>
                  <a:pt x="833575" y="1775052"/>
                </a:lnTo>
                <a:lnTo>
                  <a:pt x="760759" y="1766364"/>
                </a:lnTo>
                <a:lnTo>
                  <a:pt x="689835" y="1752163"/>
                </a:lnTo>
                <a:lnTo>
                  <a:pt x="621035" y="1732677"/>
                </a:lnTo>
                <a:lnTo>
                  <a:pt x="554595" y="1708137"/>
                </a:lnTo>
                <a:lnTo>
                  <a:pt x="490748" y="1678771"/>
                </a:lnTo>
                <a:lnTo>
                  <a:pt x="429728" y="1644807"/>
                </a:lnTo>
                <a:lnTo>
                  <a:pt x="371767" y="1606474"/>
                </a:lnTo>
                <a:lnTo>
                  <a:pt x="317100" y="1564001"/>
                </a:lnTo>
                <a:lnTo>
                  <a:pt x="265961" y="1517617"/>
                </a:lnTo>
                <a:lnTo>
                  <a:pt x="218583" y="1467551"/>
                </a:lnTo>
                <a:lnTo>
                  <a:pt x="175200" y="1414031"/>
                </a:lnTo>
                <a:lnTo>
                  <a:pt x="136046" y="1357287"/>
                </a:lnTo>
                <a:lnTo>
                  <a:pt x="101354" y="1297546"/>
                </a:lnTo>
                <a:lnTo>
                  <a:pt x="71359" y="1235038"/>
                </a:lnTo>
                <a:lnTo>
                  <a:pt x="46292" y="1169992"/>
                </a:lnTo>
                <a:lnTo>
                  <a:pt x="26390" y="1102636"/>
                </a:lnTo>
                <a:lnTo>
                  <a:pt x="11884" y="1033200"/>
                </a:lnTo>
                <a:lnTo>
                  <a:pt x="3010" y="961911"/>
                </a:lnTo>
                <a:lnTo>
                  <a:pt x="0" y="889000"/>
                </a:lnTo>
                <a:close/>
              </a:path>
            </a:pathLst>
          </a:custGeom>
          <a:ln w="254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3911600" y="7785100"/>
            <a:ext cx="1803399" cy="1777999"/>
          </a:xfrm>
          <a:custGeom>
            <a:rect l="l" t="t" r="r" b="b"/>
            <a:pathLst>
              <a:path w="1803399" h="1777999">
                <a:moveTo>
                  <a:pt x="0" y="889000"/>
                </a:moveTo>
                <a:lnTo>
                  <a:pt x="2989" y="816088"/>
                </a:lnTo>
                <a:lnTo>
                  <a:pt x="11801" y="744799"/>
                </a:lnTo>
                <a:lnTo>
                  <a:pt x="26205" y="675363"/>
                </a:lnTo>
                <a:lnTo>
                  <a:pt x="45969" y="608007"/>
                </a:lnTo>
                <a:lnTo>
                  <a:pt x="70860" y="542961"/>
                </a:lnTo>
                <a:lnTo>
                  <a:pt x="100646" y="480453"/>
                </a:lnTo>
                <a:lnTo>
                  <a:pt x="135095" y="420712"/>
                </a:lnTo>
                <a:lnTo>
                  <a:pt x="173975" y="363968"/>
                </a:lnTo>
                <a:lnTo>
                  <a:pt x="217055" y="310448"/>
                </a:lnTo>
                <a:lnTo>
                  <a:pt x="264101" y="260382"/>
                </a:lnTo>
                <a:lnTo>
                  <a:pt x="314883" y="213998"/>
                </a:lnTo>
                <a:lnTo>
                  <a:pt x="369167" y="171525"/>
                </a:lnTo>
                <a:lnTo>
                  <a:pt x="426722" y="133192"/>
                </a:lnTo>
                <a:lnTo>
                  <a:pt x="487316" y="99228"/>
                </a:lnTo>
                <a:lnTo>
                  <a:pt x="550717" y="69862"/>
                </a:lnTo>
                <a:lnTo>
                  <a:pt x="616692" y="45321"/>
                </a:lnTo>
                <a:lnTo>
                  <a:pt x="685010" y="25836"/>
                </a:lnTo>
                <a:lnTo>
                  <a:pt x="755439" y="11635"/>
                </a:lnTo>
                <a:lnTo>
                  <a:pt x="827746" y="2947"/>
                </a:lnTo>
                <a:lnTo>
                  <a:pt x="901699" y="0"/>
                </a:lnTo>
                <a:lnTo>
                  <a:pt x="975653" y="2947"/>
                </a:lnTo>
                <a:lnTo>
                  <a:pt x="1047960" y="11635"/>
                </a:lnTo>
                <a:lnTo>
                  <a:pt x="1118388" y="25836"/>
                </a:lnTo>
                <a:lnTo>
                  <a:pt x="1186706" y="45321"/>
                </a:lnTo>
                <a:lnTo>
                  <a:pt x="1252682" y="69862"/>
                </a:lnTo>
                <a:lnTo>
                  <a:pt x="1316082" y="99228"/>
                </a:lnTo>
                <a:lnTo>
                  <a:pt x="1376676" y="133192"/>
                </a:lnTo>
                <a:lnTo>
                  <a:pt x="1434232" y="171525"/>
                </a:lnTo>
                <a:lnTo>
                  <a:pt x="1488516" y="213998"/>
                </a:lnTo>
                <a:lnTo>
                  <a:pt x="1539297" y="260382"/>
                </a:lnTo>
                <a:lnTo>
                  <a:pt x="1586344" y="310448"/>
                </a:lnTo>
                <a:lnTo>
                  <a:pt x="1629423" y="363968"/>
                </a:lnTo>
                <a:lnTo>
                  <a:pt x="1668304" y="420712"/>
                </a:lnTo>
                <a:lnTo>
                  <a:pt x="1702753" y="480453"/>
                </a:lnTo>
                <a:lnTo>
                  <a:pt x="1732539" y="542961"/>
                </a:lnTo>
                <a:lnTo>
                  <a:pt x="1757430" y="608007"/>
                </a:lnTo>
                <a:lnTo>
                  <a:pt x="1777193" y="675363"/>
                </a:lnTo>
                <a:lnTo>
                  <a:pt x="1791597" y="744799"/>
                </a:lnTo>
                <a:lnTo>
                  <a:pt x="1800410" y="816088"/>
                </a:lnTo>
                <a:lnTo>
                  <a:pt x="1803399" y="889000"/>
                </a:lnTo>
                <a:lnTo>
                  <a:pt x="1800410" y="961911"/>
                </a:lnTo>
                <a:lnTo>
                  <a:pt x="1791597" y="1033200"/>
                </a:lnTo>
                <a:lnTo>
                  <a:pt x="1777193" y="1102636"/>
                </a:lnTo>
                <a:lnTo>
                  <a:pt x="1757430" y="1169992"/>
                </a:lnTo>
                <a:lnTo>
                  <a:pt x="1732539" y="1235038"/>
                </a:lnTo>
                <a:lnTo>
                  <a:pt x="1702753" y="1297546"/>
                </a:lnTo>
                <a:lnTo>
                  <a:pt x="1668304" y="1357287"/>
                </a:lnTo>
                <a:lnTo>
                  <a:pt x="1629423" y="1414031"/>
                </a:lnTo>
                <a:lnTo>
                  <a:pt x="1586344" y="1467551"/>
                </a:lnTo>
                <a:lnTo>
                  <a:pt x="1539297" y="1517617"/>
                </a:lnTo>
                <a:lnTo>
                  <a:pt x="1488516" y="1564001"/>
                </a:lnTo>
                <a:lnTo>
                  <a:pt x="1434232" y="1606474"/>
                </a:lnTo>
                <a:lnTo>
                  <a:pt x="1376676" y="1644807"/>
                </a:lnTo>
                <a:lnTo>
                  <a:pt x="1316082" y="1678771"/>
                </a:lnTo>
                <a:lnTo>
                  <a:pt x="1252682" y="1708137"/>
                </a:lnTo>
                <a:lnTo>
                  <a:pt x="1186706" y="1732677"/>
                </a:lnTo>
                <a:lnTo>
                  <a:pt x="1118388" y="1752163"/>
                </a:lnTo>
                <a:lnTo>
                  <a:pt x="1047960" y="1766364"/>
                </a:lnTo>
                <a:lnTo>
                  <a:pt x="975653" y="1775052"/>
                </a:lnTo>
                <a:lnTo>
                  <a:pt x="901699" y="1777999"/>
                </a:lnTo>
                <a:lnTo>
                  <a:pt x="827746" y="1775052"/>
                </a:lnTo>
                <a:lnTo>
                  <a:pt x="755439" y="1766364"/>
                </a:lnTo>
                <a:lnTo>
                  <a:pt x="685010" y="1752163"/>
                </a:lnTo>
                <a:lnTo>
                  <a:pt x="616692" y="1732677"/>
                </a:lnTo>
                <a:lnTo>
                  <a:pt x="550717" y="1708137"/>
                </a:lnTo>
                <a:lnTo>
                  <a:pt x="487316" y="1678771"/>
                </a:lnTo>
                <a:lnTo>
                  <a:pt x="426722" y="1644807"/>
                </a:lnTo>
                <a:lnTo>
                  <a:pt x="369167" y="1606474"/>
                </a:lnTo>
                <a:lnTo>
                  <a:pt x="314883" y="1564001"/>
                </a:lnTo>
                <a:lnTo>
                  <a:pt x="264101" y="1517617"/>
                </a:lnTo>
                <a:lnTo>
                  <a:pt x="217055" y="1467551"/>
                </a:lnTo>
                <a:lnTo>
                  <a:pt x="173975" y="1414031"/>
                </a:lnTo>
                <a:lnTo>
                  <a:pt x="135095" y="1357287"/>
                </a:lnTo>
                <a:lnTo>
                  <a:pt x="100646" y="1297546"/>
                </a:lnTo>
                <a:lnTo>
                  <a:pt x="70860" y="1235038"/>
                </a:lnTo>
                <a:lnTo>
                  <a:pt x="45969" y="1169992"/>
                </a:lnTo>
                <a:lnTo>
                  <a:pt x="26205" y="1102636"/>
                </a:lnTo>
                <a:lnTo>
                  <a:pt x="11801" y="1033200"/>
                </a:lnTo>
                <a:lnTo>
                  <a:pt x="2989" y="961911"/>
                </a:lnTo>
                <a:lnTo>
                  <a:pt x="0" y="889000"/>
                </a:lnTo>
                <a:close/>
              </a:path>
            </a:pathLst>
          </a:custGeom>
          <a:ln w="25401">
            <a:solidFill>
              <a:srgbClr val="3BC258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9" name="object 79"/>
          <p:cNvSpPr txBox="1"/>
          <p:nvPr/>
        </p:nvSpPr>
        <p:spPr>
          <a:xfrm>
            <a:off x="2867910" y="8378004"/>
            <a:ext cx="787400" cy="3632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ts val="1400"/>
              </a:lnSpc>
            </a:pPr>
            <a:r>
              <a:rPr sz="1200" b="1" spc="-55">
                <a:solidFill>
                  <a:srgbClr val="595959"/>
                </a:solidFill>
                <a:latin typeface="Microsoft YaHei UI"/>
                <a:cs typeface="Microsoft YaHei UI"/>
              </a:rPr>
              <a:t>1</a:t>
            </a:r>
            <a:r>
              <a:rPr sz="1200" b="1" spc="-15">
                <a:solidFill>
                  <a:srgbClr val="595959"/>
                </a:solidFill>
                <a:latin typeface="Microsoft YaHei UI"/>
                <a:cs typeface="Microsoft YaHei UI"/>
              </a:rPr>
              <a:t>亿 糖尿病患者</a:t>
            </a:r>
            <a:endParaRPr sz="1200">
              <a:latin typeface="Microsoft YaHei UI"/>
              <a:cs typeface="Microsoft YaHei UI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2509790" y="6987768"/>
            <a:ext cx="3035300" cy="210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当前移动互联网与糖尿病群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体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的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融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合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趋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势</a:t>
            </a:r>
            <a:endParaRPr sz="1300">
              <a:latin typeface="Microsoft YaHei UI"/>
              <a:cs typeface="Microsoft YaHei UI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1666173" y="9777105"/>
            <a:ext cx="3429000" cy="3175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来源：CNNIC中国互联网络开展状况统计调查，36氪研究院 ； 注释：统计调查时间范围2021年7-12月；2021年7-12月；</a:t>
            </a:r>
          </a:p>
        </p:txBody>
      </p:sp>
      <p:sp>
        <p:nvSpPr>
          <p:cNvPr id="82" name="object 82"/>
          <p:cNvSpPr txBox="1"/>
          <p:nvPr/>
        </p:nvSpPr>
        <p:spPr>
          <a:xfrm>
            <a:off x="4404076" y="8378004"/>
            <a:ext cx="1092200" cy="3632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ts val="1400"/>
              </a:lnSpc>
            </a:pPr>
            <a:r>
              <a:rPr sz="1200" b="1" spc="-55">
                <a:solidFill>
                  <a:srgbClr val="595959"/>
                </a:solidFill>
                <a:latin typeface="Microsoft YaHei UI"/>
                <a:cs typeface="Microsoft YaHei UI"/>
              </a:rPr>
              <a:t>6</a:t>
            </a:r>
            <a:r>
              <a:rPr sz="1200" b="1" spc="-15">
                <a:solidFill>
                  <a:srgbClr val="595959"/>
                </a:solidFill>
                <a:latin typeface="Microsoft YaHei UI"/>
                <a:cs typeface="Microsoft YaHei UI"/>
              </a:rPr>
              <a:t>亿 移动互联网用户</a:t>
            </a:r>
            <a:endParaRPr sz="1200">
              <a:latin typeface="Microsoft YaHei UI"/>
              <a:cs typeface="Microsoft YaHei UI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2984500" y="7454898"/>
            <a:ext cx="558800" cy="215901"/>
          </a:xfrm>
          <a:custGeom>
            <a:rect l="l" t="t" r="r" b="b"/>
            <a:pathLst>
              <a:path w="558800" h="215901">
                <a:moveTo>
                  <a:pt x="450867" y="0"/>
                </a:moveTo>
                <a:lnTo>
                  <a:pt x="450867" y="53974"/>
                </a:lnTo>
                <a:lnTo>
                  <a:pt x="0" y="53974"/>
                </a:lnTo>
                <a:lnTo>
                  <a:pt x="0" y="161926"/>
                </a:lnTo>
                <a:lnTo>
                  <a:pt x="450867" y="161926"/>
                </a:lnTo>
                <a:lnTo>
                  <a:pt x="450867" y="215901"/>
                </a:lnTo>
                <a:lnTo>
                  <a:pt x="558800" y="107951"/>
                </a:lnTo>
                <a:lnTo>
                  <a:pt x="450867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2984500" y="7454899"/>
            <a:ext cx="558800" cy="215900"/>
          </a:xfrm>
          <a:custGeom>
            <a:rect l="l" t="t" r="r" b="b"/>
            <a:pathLst>
              <a:path w="558800" h="215900">
                <a:moveTo>
                  <a:pt x="0" y="53974"/>
                </a:moveTo>
                <a:lnTo>
                  <a:pt x="450868" y="53974"/>
                </a:lnTo>
                <a:lnTo>
                  <a:pt x="450868" y="0"/>
                </a:lnTo>
                <a:lnTo>
                  <a:pt x="558800" y="107950"/>
                </a:lnTo>
                <a:lnTo>
                  <a:pt x="450868" y="215900"/>
                </a:lnTo>
                <a:lnTo>
                  <a:pt x="450868" y="161925"/>
                </a:lnTo>
                <a:lnTo>
                  <a:pt x="0" y="161925"/>
                </a:lnTo>
                <a:lnTo>
                  <a:pt x="0" y="53974"/>
                </a:lnTo>
                <a:close/>
              </a:path>
            </a:pathLst>
          </a:custGeom>
          <a:ln w="25403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4533900" y="7454900"/>
            <a:ext cx="558800" cy="215900"/>
          </a:xfrm>
          <a:custGeom>
            <a:rect l="l" t="t" r="r" b="b"/>
            <a:pathLst>
              <a:path w="558800" h="215900">
                <a:moveTo>
                  <a:pt x="107932" y="0"/>
                </a:moveTo>
                <a:lnTo>
                  <a:pt x="0" y="107950"/>
                </a:lnTo>
                <a:lnTo>
                  <a:pt x="107932" y="215900"/>
                </a:lnTo>
                <a:lnTo>
                  <a:pt x="107932" y="161925"/>
                </a:lnTo>
                <a:lnTo>
                  <a:pt x="558800" y="161925"/>
                </a:lnTo>
                <a:lnTo>
                  <a:pt x="558800" y="53975"/>
                </a:lnTo>
                <a:lnTo>
                  <a:pt x="107932" y="53975"/>
                </a:lnTo>
                <a:lnTo>
                  <a:pt x="107932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4533900" y="7454900"/>
            <a:ext cx="558800" cy="215900"/>
          </a:xfrm>
          <a:custGeom>
            <a:rect l="l" t="t" r="r" b="b"/>
            <a:pathLst>
              <a:path w="558800" h="215900">
                <a:moveTo>
                  <a:pt x="558800" y="161925"/>
                </a:moveTo>
                <a:lnTo>
                  <a:pt x="107932" y="161925"/>
                </a:lnTo>
                <a:lnTo>
                  <a:pt x="107932" y="215900"/>
                </a:lnTo>
                <a:lnTo>
                  <a:pt x="0" y="107950"/>
                </a:lnTo>
                <a:lnTo>
                  <a:pt x="107932" y="0"/>
                </a:lnTo>
                <a:lnTo>
                  <a:pt x="107932" y="53975"/>
                </a:lnTo>
                <a:lnTo>
                  <a:pt x="558800" y="53975"/>
                </a:lnTo>
                <a:lnTo>
                  <a:pt x="558800" y="161925"/>
                </a:lnTo>
                <a:close/>
              </a:path>
            </a:pathLst>
          </a:custGeom>
          <a:ln w="25403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8" y="548837"/>
            <a:ext cx="5067300" cy="90658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1.3 医疗环境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依从性差、并发症后果严重，医护专业人员在 后续治疗中作用弥足轻重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糖尿病患者健康管理能力较差 我国居民普遍缺乏健康管理意识，导致慢性病长期治疗方案并未得 到有效的实施，及时控制病情。另外，患者的依从性程度较低，需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要有监督其服用药物，科学、全面的健康管理需要医疗及专业人员 的深度参与，提高治疗效果。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糖尿病并发症发生率非常高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2021年，根据美国糖尿病协会(ADA)统计，3 年以上的糖尿病患者， 超过46%的机率会出现并发症；5年以上的糖尿病患者，超过61%机 率会出现并发症；10年以上的糖尿病患者，有98%的机率出现并发 症。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医疗及专业人员为糖尿病患者“保驾护航〞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ü	医生：诊断病情，制定治疗方案 医生针对糖尿病患者病情提供治疗方案和管理意见。由于医生与 患者对糖尿病管理认知存在差异，医生的咨询在糖尿病管理中起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到催促和控制病情开展的作用。医生与患者沟通，有助于及时处 理相关问题，控制病情开展。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ü	护士：监测观察，协助患者执行治疗方案 护士监督糖尿病患者执行治疗方案，进行治疗观察、化验检查及 监测预防并发症的发生。护士普及糖尿病知识，并安抚患者情绪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。通过护士的临床护理，确保患者平安，为糖尿病患者提供个体 化效劳，提高其自我管理能力。同时，护士也负责医务人员与患 者及家属的沟通协调。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ü	营养师：制定饮食方案，协助医生控制病情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营养师对糖尿病患者膳食结构进行干预，饮食控制。并结合医生 的治疗方案，帮助患者控制血糖，增强身体健康水平。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8" y="548837"/>
            <a:ext cx="5092700" cy="19018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1.3 医疗环境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在国家标准培养体系下，医疗专业人员整体保持 稳定增长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医疗资源供给增长。我国医疗人员增长率的比照分析发现，医师 队伍的增长量保持较快增长〔糖尿病领域相关情况在下一页详细 分析〕。</a:t>
            </a:r>
          </a:p>
        </p:txBody>
      </p:sp>
      <p:sp>
        <p:nvSpPr>
          <p:cNvPr id="7" name="object 7"/>
          <p:cNvSpPr/>
          <p:nvPr/>
        </p:nvSpPr>
        <p:spPr>
          <a:xfrm flipH="1">
            <a:off x="2584450" y="7702550"/>
            <a:ext cx="0" cy="1498599"/>
          </a:xfrm>
          <a:custGeom>
            <a:rect l="l" t="t" r="r" b="b"/>
            <a:pathLst>
              <a:path h="1498599">
                <a:moveTo>
                  <a:pt x="0" y="1498599"/>
                </a:moveTo>
                <a:lnTo>
                  <a:pt x="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584450" y="9201150"/>
            <a:ext cx="4051299" cy="0"/>
          </a:xfrm>
          <a:custGeom>
            <a:rect l="l" t="t" r="r" b="b"/>
            <a:pathLst>
              <a:path w="4051298">
                <a:moveTo>
                  <a:pt x="0" y="0"/>
                </a:moveTo>
                <a:lnTo>
                  <a:pt x="4051299" y="0"/>
                </a:lnTo>
              </a:path>
            </a:pathLst>
          </a:custGeom>
          <a:ln w="12702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768600" y="7810500"/>
            <a:ext cx="3683000" cy="520699"/>
          </a:xfrm>
          <a:custGeom>
            <a:rect l="l" t="t" r="r" b="b"/>
            <a:pathLst>
              <a:path w="3683000" h="520699">
                <a:moveTo>
                  <a:pt x="0" y="507722"/>
                </a:moveTo>
                <a:lnTo>
                  <a:pt x="368388" y="520699"/>
                </a:lnTo>
                <a:lnTo>
                  <a:pt x="736699" y="495023"/>
                </a:lnTo>
                <a:lnTo>
                  <a:pt x="1105010" y="469623"/>
                </a:lnTo>
                <a:lnTo>
                  <a:pt x="1473321" y="418825"/>
                </a:lnTo>
                <a:lnTo>
                  <a:pt x="1841632" y="355327"/>
                </a:lnTo>
                <a:lnTo>
                  <a:pt x="2209943" y="291829"/>
                </a:lnTo>
                <a:lnTo>
                  <a:pt x="2578254" y="241031"/>
                </a:lnTo>
                <a:lnTo>
                  <a:pt x="2946565" y="164834"/>
                </a:lnTo>
                <a:lnTo>
                  <a:pt x="3314876" y="75937"/>
                </a:lnTo>
                <a:lnTo>
                  <a:pt x="3683000" y="0"/>
                </a:lnTo>
              </a:path>
            </a:pathLst>
          </a:custGeom>
          <a:ln w="25403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768600" y="8674100"/>
            <a:ext cx="3683000" cy="139699"/>
          </a:xfrm>
          <a:custGeom>
            <a:rect l="l" t="t" r="r" b="b"/>
            <a:pathLst>
              <a:path w="3683000" h="139699">
                <a:moveTo>
                  <a:pt x="0" y="139405"/>
                </a:moveTo>
                <a:lnTo>
                  <a:pt x="368388" y="139699"/>
                </a:lnTo>
                <a:lnTo>
                  <a:pt x="736699" y="126705"/>
                </a:lnTo>
                <a:lnTo>
                  <a:pt x="1105010" y="126705"/>
                </a:lnTo>
                <a:lnTo>
                  <a:pt x="1473321" y="114006"/>
                </a:lnTo>
                <a:lnTo>
                  <a:pt x="1841632" y="88606"/>
                </a:lnTo>
                <a:lnTo>
                  <a:pt x="2209943" y="75907"/>
                </a:lnTo>
                <a:lnTo>
                  <a:pt x="2578254" y="75907"/>
                </a:lnTo>
                <a:lnTo>
                  <a:pt x="2946565" y="50508"/>
                </a:lnTo>
                <a:lnTo>
                  <a:pt x="3314876" y="25109"/>
                </a:lnTo>
                <a:lnTo>
                  <a:pt x="3683000" y="0"/>
                </a:lnTo>
              </a:path>
            </a:pathLst>
          </a:custGeom>
          <a:ln w="25403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768600" y="8648700"/>
            <a:ext cx="3683000" cy="292099"/>
          </a:xfrm>
          <a:custGeom>
            <a:rect l="l" t="t" r="r" b="b"/>
            <a:pathLst>
              <a:path w="3683000" h="292099">
                <a:moveTo>
                  <a:pt x="0" y="292099"/>
                </a:moveTo>
                <a:lnTo>
                  <a:pt x="368388" y="292099"/>
                </a:lnTo>
                <a:lnTo>
                  <a:pt x="736699" y="279101"/>
                </a:lnTo>
                <a:lnTo>
                  <a:pt x="1105010" y="266401"/>
                </a:lnTo>
                <a:lnTo>
                  <a:pt x="1473321" y="241002"/>
                </a:lnTo>
                <a:lnTo>
                  <a:pt x="1841632" y="202904"/>
                </a:lnTo>
                <a:lnTo>
                  <a:pt x="2209943" y="177505"/>
                </a:lnTo>
                <a:lnTo>
                  <a:pt x="2578254" y="139406"/>
                </a:lnTo>
                <a:lnTo>
                  <a:pt x="2946565" y="88607"/>
                </a:lnTo>
                <a:lnTo>
                  <a:pt x="3314876" y="50509"/>
                </a:lnTo>
                <a:lnTo>
                  <a:pt x="3683000" y="0"/>
                </a:lnTo>
              </a:path>
            </a:pathLst>
          </a:custGeom>
          <a:ln w="25403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2669367" y="8062861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037876" y="8070343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06385" y="804540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774893" y="8015480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7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43402" y="7970592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511912" y="7908248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880421" y="784839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248931" y="7793533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617440" y="7711237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985949" y="7628943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354457" y="7556621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669367" y="893629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037876" y="8938789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406385" y="8928814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774893" y="8926320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143402" y="8913852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7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511912" y="889140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8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880421" y="8878938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8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248931" y="8871457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8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617440" y="8844024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85949" y="8819087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354457" y="8799138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669367" y="8686310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037876" y="8686310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406385" y="8671348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774893" y="8648904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143402" y="8626458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511912" y="8596533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880421" y="8561620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248931" y="8526707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7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617440" y="8481817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985949" y="8434437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354457" y="839453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r>
              <a:rPr sz="900" spc="-25">
                <a:solidFill>
                  <a:srgbClr val="404040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404040"/>
                </a:solidFill>
                <a:latin typeface="Microsoft YaHei UI"/>
                <a:cs typeface="Microsoft YaHei UI"/>
              </a:rPr>
              <a:t>2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289186" y="9135495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289186" y="8886116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289186" y="8636737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289186" y="8387357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3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2289186" y="8137979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4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2289186" y="7888601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5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2289186" y="7639221"/>
            <a:ext cx="18161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6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2621884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2004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2990394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2005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358903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2006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3727410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2007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095920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</p:txBody>
      </p:sp>
      <p:sp>
        <p:nvSpPr>
          <p:cNvPr id="57" name="object 57"/>
          <p:cNvSpPr txBox="1"/>
          <p:nvPr/>
        </p:nvSpPr>
        <p:spPr>
          <a:xfrm>
            <a:off x="4461433" y="9307633"/>
            <a:ext cx="651510" cy="3968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24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2021   2021</a:t>
            </a:r>
          </a:p>
          <a:p>
            <a:pPr marL="15240">
              <a:lnSpc>
                <a:spcPct val="100000"/>
              </a:lnSpc>
            </a:pPr>
            <a:endParaRPr sz="900" spc="-4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524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年份</a:t>
            </a:r>
          </a:p>
        </p:txBody>
      </p:sp>
      <p:sp>
        <p:nvSpPr>
          <p:cNvPr id="58" name="object 58"/>
          <p:cNvSpPr txBox="1"/>
          <p:nvPr/>
        </p:nvSpPr>
        <p:spPr>
          <a:xfrm>
            <a:off x="5201448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</p:txBody>
      </p:sp>
      <p:sp>
        <p:nvSpPr>
          <p:cNvPr id="59" name="object 59"/>
          <p:cNvSpPr txBox="1"/>
          <p:nvPr/>
        </p:nvSpPr>
        <p:spPr>
          <a:xfrm>
            <a:off x="5569957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</p:txBody>
      </p:sp>
      <p:sp>
        <p:nvSpPr>
          <p:cNvPr id="60" name="object 60"/>
          <p:cNvSpPr txBox="1"/>
          <p:nvPr/>
        </p:nvSpPr>
        <p:spPr>
          <a:xfrm>
            <a:off x="5938466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</p:txBody>
      </p:sp>
      <p:sp>
        <p:nvSpPr>
          <p:cNvPr id="61" name="object 61"/>
          <p:cNvSpPr txBox="1"/>
          <p:nvPr/>
        </p:nvSpPr>
        <p:spPr>
          <a:xfrm>
            <a:off x="6306975" y="9307633"/>
            <a:ext cx="280035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</p:txBody>
      </p:sp>
      <p:sp>
        <p:nvSpPr>
          <p:cNvPr id="62" name="object 62"/>
          <p:cNvSpPr txBox="1"/>
          <p:nvPr/>
        </p:nvSpPr>
        <p:spPr>
          <a:xfrm>
            <a:off x="2089280" y="7852233"/>
            <a:ext cx="165100" cy="915035"/>
          </a:xfrm>
          <a:prstGeom prst="rect">
            <a:avLst/>
          </a:prstGeom>
        </p:spPr>
        <p:txBody>
          <a:bodyPr vert="vert270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>
                <a:solidFill>
                  <a:srgbClr val="595959"/>
                </a:solidFill>
                <a:latin typeface="Microsoft YaHei UI"/>
                <a:cs typeface="Microsoft YaHei UI"/>
              </a:rPr>
              <a:t>每千人拥有数量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3" name="object 63"/>
          <p:cNvSpPr/>
          <p:nvPr/>
        </p:nvSpPr>
        <p:spPr>
          <a:xfrm>
            <a:off x="3048000" y="9893300"/>
            <a:ext cx="241300" cy="0"/>
          </a:xfrm>
          <a:custGeom>
            <a:rect l="l" t="t" r="r" b="b"/>
            <a:pathLst>
              <a:path w="241300">
                <a:moveTo>
                  <a:pt x="0" y="0"/>
                </a:moveTo>
                <a:lnTo>
                  <a:pt x="241300" y="0"/>
                </a:lnTo>
              </a:path>
            </a:pathLst>
          </a:custGeom>
          <a:ln w="25403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4127500" y="9893300"/>
            <a:ext cx="228599" cy="0"/>
          </a:xfrm>
          <a:custGeom>
            <a:rect l="l" t="t" r="r" b="b"/>
            <a:pathLst>
              <a:path w="228599">
                <a:moveTo>
                  <a:pt x="0" y="0"/>
                </a:moveTo>
                <a:lnTo>
                  <a:pt x="228599" y="0"/>
                </a:lnTo>
              </a:path>
            </a:pathLst>
          </a:custGeom>
          <a:ln w="25403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4978400" y="9893300"/>
            <a:ext cx="241300" cy="0"/>
          </a:xfrm>
          <a:custGeom>
            <a:rect l="l" t="t" r="r" b="b"/>
            <a:pathLst>
              <a:path w="241300">
                <a:moveTo>
                  <a:pt x="0" y="0"/>
                </a:moveTo>
                <a:lnTo>
                  <a:pt x="241300" y="0"/>
                </a:lnTo>
              </a:path>
            </a:pathLst>
          </a:custGeom>
          <a:ln w="25403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object 66"/>
          <p:cNvSpPr txBox="1"/>
          <p:nvPr/>
        </p:nvSpPr>
        <p:spPr>
          <a:xfrm>
            <a:off x="1603231" y="6453715"/>
            <a:ext cx="5219700" cy="9588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来源：?新入职护士培训大纲(试行)?、 ?关于开展专科医师标准化培训制度试点的指导见 ?、</a:t>
            </a:r>
          </a:p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?进一步做好农村订单定向医学生免费培养工作的意见?、 ?住院医师标准化培训基地认定标准</a:t>
            </a:r>
          </a:p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〔试行〕?、?住院医师标准化培训内容与标准〔试行〕?、36氪研究院</a:t>
            </a:r>
          </a:p>
          <a:p>
            <a:pPr marL="12700">
              <a:lnSpc>
                <a:spcPct val="100000"/>
              </a:lnSpc>
            </a:pPr>
            <a:endParaRPr sz="1000" spc="-1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000" spc="-1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我国卫生人员、医生、注册护士增长趋势</a:t>
            </a:r>
          </a:p>
        </p:txBody>
      </p:sp>
      <p:sp>
        <p:nvSpPr>
          <p:cNvPr id="67" name="object 67"/>
          <p:cNvSpPr txBox="1"/>
          <p:nvPr/>
        </p:nvSpPr>
        <p:spPr>
          <a:xfrm>
            <a:off x="1710761" y="9830724"/>
            <a:ext cx="2603500" cy="5511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98295">
              <a:lnSpc>
                <a:spcPct val="100000"/>
              </a:lnSpc>
            </a:pPr>
            <a:endParaRPr sz="900" spc="-10">
              <a:solidFill>
                <a:srgbClr val="595959"/>
              </a:solidFill>
              <a:latin typeface="Microsoft YaHei UI"/>
              <a:cs typeface="Microsoft YaHei UI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4371648" y="9830724"/>
            <a:ext cx="4826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执业医师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226554" y="9830724"/>
            <a:ext cx="4826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注册护士</a:t>
            </a:r>
            <a:endParaRPr sz="900">
              <a:latin typeface="Microsoft YaHei UI"/>
              <a:cs typeface="Microsoft YaHei UI"/>
            </a:endParaRPr>
          </a:p>
        </p:txBody>
      </p:sp>
      <p:graphicFrame>
        <p:nvGraphicFramePr>
          <p:cNvPr id="70" name="object 70"/>
          <p:cNvGraphicFramePr>
            <a:graphicFrameLocks noGrp="1"/>
          </p:cNvGraphicFramePr>
          <p:nvPr/>
        </p:nvGraphicFramePr>
        <p:xfrm>
          <a:off x="1629287" y="2592846"/>
          <a:ext cx="5363970" cy="38984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43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4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45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654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850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14372">
                <a:tc gridSpan="5">
                  <a:txBody>
                    <a:bodyPr vert="horz" wrap="square"/>
                    <a:lstStyle/>
                    <a:p>
                      <a:pPr marR="41910" algn="ctr">
                        <a:lnSpc>
                          <a:spcPct val="100000"/>
                        </a:lnSpc>
                      </a:pPr>
                      <a:r>
                        <a:rPr sz="13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医疗人员培养周期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258">
                <a:tc>
                  <a:txBody>
                    <a:bodyPr vert="horz" wrap="square"/>
                    <a:lstStyle/>
                    <a:p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0640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专科医师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064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JhengHei"/>
                          <a:cs typeface="Microsoft JhengHei"/>
                        </a:rPr>
                        <a:t>全科医师</a:t>
                      </a:r>
                      <a:endParaRPr sz="10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0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助理全科医生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0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护士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7580">
                <a:tc rowSpan="5">
                  <a:txBody>
                    <a:bodyPr vert="horz" wrap="square"/>
                    <a:lstStyle/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培养体系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270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000" spc="1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+</a:t>
                      </a: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1000" spc="1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+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X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R="2667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000" spc="1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+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1000" spc="1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+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5">
                  <a:txBody>
                    <a:bodyPr vert="horz" wrap="square"/>
                    <a:lstStyle/>
                    <a:p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7029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X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为专科医师规范化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培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训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</a:pPr>
                      <a:r>
                        <a:rPr sz="1000" spc="-3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年临床医学本科教育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</a:pP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(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临床医学专科教育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657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或临床医学博士专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业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学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12700">
                        <a:lnSpc>
                          <a:spcPct val="100000"/>
                        </a:lnSpc>
                      </a:pP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+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年住院医师规范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化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培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+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年助理全科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医生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培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8001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位研究生教育所需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限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训或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年临床医学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硕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士专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 marR="17780" algn="ctr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训)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7851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业学位研究生教育)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6483">
                <a:tc>
                  <a:txBody>
                    <a:bodyPr vert="horz" wrap="square"/>
                    <a:lstStyle/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学历教育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15900" marR="236854" indent="63500">
                        <a:lnSpc>
                          <a:spcPct val="1417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临床医学博士 临床医学研究生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794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临床医学本科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临床医学专科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00" marR="73660" indent="-190500">
                        <a:lnSpc>
                          <a:spcPct val="1417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中专、大专 大学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46483">
                <a:tc>
                  <a:txBody>
                    <a:bodyPr vert="horz" wrap="square"/>
                    <a:lstStyle/>
                    <a:p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52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3495">
                        <a:lnSpc>
                          <a:spcPct val="1417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-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(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按学历 而定)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9002">
                <a:tc rowSpan="2">
                  <a:txBody>
                    <a:bodyPr vert="horz" wrap="square"/>
                    <a:lstStyle/>
                    <a:p>
                      <a:pPr marL="15240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毕业后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16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住院医生规范化培训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16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住院医生规范化培训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助理全科医生培训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专业培训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748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52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52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46483">
                <a:tc>
                  <a:txBody>
                    <a:bodyPr vert="horz" wrap="square"/>
                    <a:lstStyle/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医学教育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95300" marR="59055" indent="-431800">
                        <a:lnSpc>
                          <a:spcPct val="141700"/>
                        </a:lnSpc>
                      </a:pP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X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专科医师规范化培训 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-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8258">
                <a:tc>
                  <a:txBody>
                    <a:bodyPr vert="horz" wrap="square"/>
                    <a:lstStyle/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培养周期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064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-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12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302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952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159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-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68875" y="548837"/>
            <a:ext cx="5092700" cy="19018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4604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1.3 医疗环境</a:t>
            </a:r>
          </a:p>
          <a:p>
            <a:pPr marL="14604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4604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4604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城市农村分配不均，内科医患比例失衡有所缓解</a:t>
            </a:r>
          </a:p>
          <a:p>
            <a:pPr marL="14604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4604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4604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医疗资源配置不均衡。虽然医疗资源总量增长，但城市与农村的 医疗效劳差距大，医疗资源分配不均导致人们集中在医疗资源丰 富的城市就医，然而很多基层医疗机构的资源并未发挥作用。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932442" y="9365470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35208" y="8762818"/>
            <a:ext cx="5080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500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,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000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433834" y="8160169"/>
            <a:ext cx="6096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,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000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,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000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308350" y="9810749"/>
            <a:ext cx="76200" cy="76200"/>
          </a:xfrm>
          <a:custGeom>
            <a:rect l="l" t="t" r="r" b="b"/>
            <a:pathLst>
              <a:path w="76200" h="76200">
                <a:moveTo>
                  <a:pt x="0" y="0"/>
                </a:moveTo>
                <a:lnTo>
                  <a:pt x="76200" y="0"/>
                </a:lnTo>
                <a:lnTo>
                  <a:pt x="762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308350" y="9810749"/>
            <a:ext cx="76200" cy="76200"/>
          </a:xfrm>
          <a:custGeom>
            <a:rect l="l" t="t" r="r" b="b"/>
            <a:pathLst>
              <a:path w="76200" h="76200">
                <a:moveTo>
                  <a:pt x="0" y="0"/>
                </a:moveTo>
                <a:lnTo>
                  <a:pt x="76200" y="0"/>
                </a:lnTo>
                <a:lnTo>
                  <a:pt x="762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3397682" y="9556702"/>
            <a:ext cx="787400" cy="3752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5435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  <a:p>
            <a:pPr marL="305435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内科执业医师</a:t>
            </a:r>
          </a:p>
        </p:txBody>
      </p:sp>
      <p:sp>
        <p:nvSpPr>
          <p:cNvPr id="13" name="object 13"/>
          <p:cNvSpPr/>
          <p:nvPr/>
        </p:nvSpPr>
        <p:spPr>
          <a:xfrm>
            <a:off x="4273550" y="9810749"/>
            <a:ext cx="76200" cy="76200"/>
          </a:xfrm>
          <a:custGeom>
            <a:rect l="l" t="t" r="r" b="b"/>
            <a:pathLst>
              <a:path w="76200" h="76200">
                <a:moveTo>
                  <a:pt x="0" y="0"/>
                </a:moveTo>
                <a:lnTo>
                  <a:pt x="76200" y="0"/>
                </a:lnTo>
                <a:lnTo>
                  <a:pt x="762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273550" y="9810749"/>
            <a:ext cx="76199" cy="76200"/>
          </a:xfrm>
          <a:custGeom>
            <a:rect l="l" t="t" r="r" b="b"/>
            <a:pathLst>
              <a:path w="76199" h="76200">
                <a:moveTo>
                  <a:pt x="0" y="0"/>
                </a:moveTo>
                <a:lnTo>
                  <a:pt x="76199" y="0"/>
                </a:lnTo>
                <a:lnTo>
                  <a:pt x="76199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4368853" y="9556702"/>
            <a:ext cx="1041400" cy="3752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6435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2021</a:t>
            </a:r>
          </a:p>
          <a:p>
            <a:pPr marL="686435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内科职业助理医师</a:t>
            </a:r>
          </a:p>
        </p:txBody>
      </p:sp>
      <p:sp>
        <p:nvSpPr>
          <p:cNvPr id="16" name="object 16"/>
          <p:cNvSpPr/>
          <p:nvPr/>
        </p:nvSpPr>
        <p:spPr>
          <a:xfrm>
            <a:off x="3633291" y="7679166"/>
            <a:ext cx="1780783" cy="551682"/>
          </a:xfrm>
          <a:custGeom>
            <a:rect l="l" t="t" r="r" b="b"/>
            <a:pathLst>
              <a:path w="1780783" h="551682">
                <a:moveTo>
                  <a:pt x="1655149" y="0"/>
                </a:moveTo>
                <a:lnTo>
                  <a:pt x="1665664" y="36625"/>
                </a:lnTo>
                <a:lnTo>
                  <a:pt x="0" y="515057"/>
                </a:lnTo>
                <a:lnTo>
                  <a:pt x="10516" y="551682"/>
                </a:lnTo>
                <a:lnTo>
                  <a:pt x="1676181" y="73252"/>
                </a:lnTo>
                <a:lnTo>
                  <a:pt x="1726538" y="73252"/>
                </a:lnTo>
                <a:lnTo>
                  <a:pt x="1780783" y="23383"/>
                </a:lnTo>
                <a:lnTo>
                  <a:pt x="1655149" y="0"/>
                </a:lnTo>
                <a:close/>
              </a:path>
              <a:path w="1780783" h="551682">
                <a:moveTo>
                  <a:pt x="1726538" y="73252"/>
                </a:moveTo>
                <a:lnTo>
                  <a:pt x="1676181" y="73252"/>
                </a:lnTo>
                <a:lnTo>
                  <a:pt x="1686698" y="109877"/>
                </a:lnTo>
                <a:lnTo>
                  <a:pt x="1726538" y="73252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724226" y="5086183"/>
            <a:ext cx="330210" cy="1111416"/>
          </a:xfrm>
          <a:custGeom>
            <a:rect l="l" t="t" r="r" b="b"/>
            <a:pathLst>
              <a:path w="330210" h="1111416">
                <a:moveTo>
                  <a:pt x="330210" y="0"/>
                </a:moveTo>
                <a:lnTo>
                  <a:pt x="0" y="0"/>
                </a:lnTo>
                <a:lnTo>
                  <a:pt x="0" y="1111416"/>
                </a:lnTo>
                <a:lnTo>
                  <a:pt x="330210" y="1111416"/>
                </a:lnTo>
                <a:lnTo>
                  <a:pt x="33021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765658" y="5797359"/>
            <a:ext cx="330208" cy="400240"/>
          </a:xfrm>
          <a:custGeom>
            <a:rect l="l" t="t" r="r" b="b"/>
            <a:pathLst>
              <a:path w="330208" h="400240">
                <a:moveTo>
                  <a:pt x="330208" y="0"/>
                </a:moveTo>
                <a:lnTo>
                  <a:pt x="0" y="0"/>
                </a:lnTo>
                <a:lnTo>
                  <a:pt x="0" y="400240"/>
                </a:lnTo>
                <a:lnTo>
                  <a:pt x="330208" y="400240"/>
                </a:lnTo>
                <a:lnTo>
                  <a:pt x="33020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807088" y="5708462"/>
            <a:ext cx="317508" cy="489137"/>
          </a:xfrm>
          <a:custGeom>
            <a:rect l="l" t="t" r="r" b="b"/>
            <a:pathLst>
              <a:path w="317508" h="489137">
                <a:moveTo>
                  <a:pt x="317508" y="0"/>
                </a:moveTo>
                <a:lnTo>
                  <a:pt x="0" y="0"/>
                </a:lnTo>
                <a:lnTo>
                  <a:pt x="0" y="489137"/>
                </a:lnTo>
                <a:lnTo>
                  <a:pt x="317508" y="489137"/>
                </a:lnTo>
                <a:lnTo>
                  <a:pt x="31750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835818" y="5302075"/>
            <a:ext cx="330210" cy="895523"/>
          </a:xfrm>
          <a:custGeom>
            <a:rect l="l" t="t" r="r" b="b"/>
            <a:pathLst>
              <a:path w="330210" h="895523">
                <a:moveTo>
                  <a:pt x="330210" y="0"/>
                </a:moveTo>
                <a:lnTo>
                  <a:pt x="0" y="0"/>
                </a:lnTo>
                <a:lnTo>
                  <a:pt x="0" y="895523"/>
                </a:lnTo>
                <a:lnTo>
                  <a:pt x="330210" y="895523"/>
                </a:lnTo>
                <a:lnTo>
                  <a:pt x="33021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724226" y="5086183"/>
            <a:ext cx="330209" cy="1111416"/>
          </a:xfrm>
          <a:custGeom>
            <a:rect l="l" t="t" r="r" b="b"/>
            <a:pathLst>
              <a:path w="330209" h="1111416">
                <a:moveTo>
                  <a:pt x="0" y="0"/>
                </a:moveTo>
                <a:lnTo>
                  <a:pt x="330209" y="0"/>
                </a:lnTo>
                <a:lnTo>
                  <a:pt x="330209" y="1111416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 flipH="1">
            <a:off x="2724226" y="5086183"/>
            <a:ext cx="0" cy="1111416"/>
          </a:xfrm>
          <a:custGeom>
            <a:rect l="l" t="t" r="r" b="b"/>
            <a:pathLst>
              <a:path h="1111416">
                <a:moveTo>
                  <a:pt x="0" y="1111416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765657" y="5797358"/>
            <a:ext cx="330209" cy="400241"/>
          </a:xfrm>
          <a:custGeom>
            <a:rect l="l" t="t" r="r" b="b"/>
            <a:pathLst>
              <a:path w="330209" h="400241">
                <a:moveTo>
                  <a:pt x="0" y="0"/>
                </a:moveTo>
                <a:lnTo>
                  <a:pt x="330209" y="0"/>
                </a:lnTo>
                <a:lnTo>
                  <a:pt x="330209" y="400241"/>
                </a:lnTo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 flipH="1">
            <a:off x="3765657" y="5797358"/>
            <a:ext cx="0" cy="400241"/>
          </a:xfrm>
          <a:custGeom>
            <a:rect l="l" t="t" r="r" b="b"/>
            <a:pathLst>
              <a:path h="400241">
                <a:moveTo>
                  <a:pt x="0" y="400241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807088" y="5708462"/>
            <a:ext cx="317509" cy="489137"/>
          </a:xfrm>
          <a:custGeom>
            <a:rect l="l" t="t" r="r" b="b"/>
            <a:pathLst>
              <a:path w="317509" h="489137">
                <a:moveTo>
                  <a:pt x="0" y="0"/>
                </a:moveTo>
                <a:lnTo>
                  <a:pt x="317509" y="0"/>
                </a:lnTo>
                <a:lnTo>
                  <a:pt x="317509" y="489137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 flipH="1">
            <a:off x="4807088" y="5708462"/>
            <a:ext cx="0" cy="489137"/>
          </a:xfrm>
          <a:custGeom>
            <a:rect l="l" t="t" r="r" b="b"/>
            <a:pathLst>
              <a:path h="489137">
                <a:moveTo>
                  <a:pt x="0" y="489137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5835818" y="5302075"/>
            <a:ext cx="330209" cy="895524"/>
          </a:xfrm>
          <a:custGeom>
            <a:rect l="l" t="t" r="r" b="b"/>
            <a:pathLst>
              <a:path w="330209" h="895524">
                <a:moveTo>
                  <a:pt x="0" y="0"/>
                </a:moveTo>
                <a:lnTo>
                  <a:pt x="330209" y="0"/>
                </a:lnTo>
                <a:lnTo>
                  <a:pt x="330209" y="895524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object 28"/>
          <p:cNvSpPr/>
          <p:nvPr/>
        </p:nvSpPr>
        <p:spPr>
          <a:xfrm flipH="1">
            <a:off x="5835818" y="5302075"/>
            <a:ext cx="0" cy="895524"/>
          </a:xfrm>
          <a:custGeom>
            <a:rect l="l" t="t" r="r" b="b"/>
            <a:pathLst>
              <a:path h="895524">
                <a:moveTo>
                  <a:pt x="0" y="895524"/>
                </a:moveTo>
                <a:lnTo>
                  <a:pt x="0" y="0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1671120" y="2488843"/>
            <a:ext cx="5041900" cy="18649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2100" marR="12700" indent="-279400">
              <a:lnSpc>
                <a:spcPct val="153900"/>
              </a:lnSpc>
              <a:tabLst>
                <a:tab pos="291465"/>
              </a:tabLst>
            </a:pPr>
            <a:r>
              <a:rPr sz="1300">
                <a:solidFill>
                  <a:srgbClr val="595959"/>
                </a:solidFill>
                <a:latin typeface="Arial"/>
                <a:cs typeface="Arial"/>
              </a:rPr>
              <a:t>•	内科医生增长速度超过糖尿病患者增速，医患比例失衡情况有所 缓解。根据卫计委和IDF统计显示，内科医生过去4年平均每年增 速5.1%，我国糖尿病患者过去5年平均每年增速3 .5%  。 内科医 生与糖尿病患者比由2021年的1：94.3，减少到2021年的1： 76.9。</a:t>
            </a:r>
          </a:p>
          <a:p>
            <a:pPr marL="292100" marR="12700" indent="-279400">
              <a:lnSpc>
                <a:spcPct val="153900"/>
              </a:lnSpc>
              <a:tabLst>
                <a:tab pos="291465"/>
              </a:tabLst>
            </a:pPr>
            <a:endParaRPr sz="1300">
              <a:solidFill>
                <a:srgbClr val="595959"/>
              </a:solidFill>
              <a:latin typeface="Arial"/>
              <a:cs typeface="Arial"/>
            </a:endParaRPr>
          </a:p>
          <a:p>
            <a:pPr marL="292100" marR="12700" indent="-279400">
              <a:lnSpc>
                <a:spcPct val="153900"/>
              </a:lnSpc>
              <a:tabLst>
                <a:tab pos="291465"/>
              </a:tabLst>
            </a:pPr>
            <a:r>
              <a:rPr sz="1300">
                <a:solidFill>
                  <a:srgbClr val="595959"/>
                </a:solidFill>
                <a:latin typeface="Arial"/>
                <a:cs typeface="Arial"/>
              </a:rPr>
              <a:t>我国医疗资源城市农村分配情况〔2021年〕</a:t>
            </a:r>
          </a:p>
        </p:txBody>
      </p:sp>
      <p:sp>
        <p:nvSpPr>
          <p:cNvPr id="31" name="object 31"/>
          <p:cNvSpPr/>
          <p:nvPr/>
        </p:nvSpPr>
        <p:spPr>
          <a:xfrm>
            <a:off x="2724226" y="4654398"/>
            <a:ext cx="330210" cy="431784"/>
          </a:xfrm>
          <a:custGeom>
            <a:rect l="l" t="t" r="r" b="b"/>
            <a:pathLst>
              <a:path w="330210" h="431784">
                <a:moveTo>
                  <a:pt x="330210" y="0"/>
                </a:moveTo>
                <a:lnTo>
                  <a:pt x="0" y="0"/>
                </a:lnTo>
                <a:lnTo>
                  <a:pt x="0" y="431784"/>
                </a:lnTo>
                <a:lnTo>
                  <a:pt x="330210" y="431784"/>
                </a:lnTo>
                <a:lnTo>
                  <a:pt x="33021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765658" y="5619564"/>
            <a:ext cx="330208" cy="177794"/>
          </a:xfrm>
          <a:custGeom>
            <a:rect l="l" t="t" r="r" b="b"/>
            <a:pathLst>
              <a:path w="330208" h="177794">
                <a:moveTo>
                  <a:pt x="330208" y="0"/>
                </a:moveTo>
                <a:lnTo>
                  <a:pt x="0" y="0"/>
                </a:lnTo>
                <a:lnTo>
                  <a:pt x="0" y="177794"/>
                </a:lnTo>
                <a:lnTo>
                  <a:pt x="330208" y="177794"/>
                </a:lnTo>
                <a:lnTo>
                  <a:pt x="330208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4807088" y="5556067"/>
            <a:ext cx="317508" cy="152394"/>
          </a:xfrm>
          <a:custGeom>
            <a:rect l="l" t="t" r="r" b="b"/>
            <a:pathLst>
              <a:path w="317508" h="152394">
                <a:moveTo>
                  <a:pt x="317508" y="0"/>
                </a:moveTo>
                <a:lnTo>
                  <a:pt x="0" y="0"/>
                </a:lnTo>
                <a:lnTo>
                  <a:pt x="0" y="152394"/>
                </a:lnTo>
                <a:lnTo>
                  <a:pt x="317508" y="152394"/>
                </a:lnTo>
                <a:lnTo>
                  <a:pt x="317508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835818" y="4895689"/>
            <a:ext cx="330210" cy="406386"/>
          </a:xfrm>
          <a:custGeom>
            <a:rect l="l" t="t" r="r" b="b"/>
            <a:pathLst>
              <a:path w="330210" h="406386">
                <a:moveTo>
                  <a:pt x="330210" y="0"/>
                </a:moveTo>
                <a:lnTo>
                  <a:pt x="0" y="0"/>
                </a:lnTo>
                <a:lnTo>
                  <a:pt x="0" y="406386"/>
                </a:lnTo>
                <a:lnTo>
                  <a:pt x="330210" y="406386"/>
                </a:lnTo>
                <a:lnTo>
                  <a:pt x="33021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2724226" y="4654398"/>
            <a:ext cx="330209" cy="431784"/>
          </a:xfrm>
          <a:custGeom>
            <a:rect l="l" t="t" r="r" b="b"/>
            <a:pathLst>
              <a:path w="330209" h="431784">
                <a:moveTo>
                  <a:pt x="0" y="0"/>
                </a:moveTo>
                <a:lnTo>
                  <a:pt x="330209" y="0"/>
                </a:lnTo>
                <a:lnTo>
                  <a:pt x="330209" y="431784"/>
                </a:lnTo>
                <a:lnTo>
                  <a:pt x="0" y="431784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765657" y="5619564"/>
            <a:ext cx="330209" cy="177793"/>
          </a:xfrm>
          <a:custGeom>
            <a:rect l="l" t="t" r="r" b="b"/>
            <a:pathLst>
              <a:path w="330209" h="177793">
                <a:moveTo>
                  <a:pt x="0" y="0"/>
                </a:moveTo>
                <a:lnTo>
                  <a:pt x="330209" y="0"/>
                </a:lnTo>
                <a:lnTo>
                  <a:pt x="330209" y="177793"/>
                </a:lnTo>
                <a:lnTo>
                  <a:pt x="0" y="177793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4807088" y="5556067"/>
            <a:ext cx="317509" cy="152395"/>
          </a:xfrm>
          <a:custGeom>
            <a:rect l="l" t="t" r="r" b="b"/>
            <a:pathLst>
              <a:path w="317509" h="152395">
                <a:moveTo>
                  <a:pt x="0" y="0"/>
                </a:moveTo>
                <a:lnTo>
                  <a:pt x="317509" y="0"/>
                </a:lnTo>
                <a:lnTo>
                  <a:pt x="317509" y="152395"/>
                </a:lnTo>
                <a:lnTo>
                  <a:pt x="0" y="152395"/>
                </a:lnTo>
                <a:lnTo>
                  <a:pt x="0" y="0"/>
                </a:lnTo>
                <a:close/>
              </a:path>
            </a:pathLst>
          </a:custGeom>
          <a:ln w="12702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5835818" y="4895689"/>
            <a:ext cx="330209" cy="406386"/>
          </a:xfrm>
          <a:custGeom>
            <a:rect l="l" t="t" r="r" b="b"/>
            <a:pathLst>
              <a:path w="330209" h="406386">
                <a:moveTo>
                  <a:pt x="0" y="0"/>
                </a:moveTo>
                <a:lnTo>
                  <a:pt x="330209" y="0"/>
                </a:lnTo>
                <a:lnTo>
                  <a:pt x="330209" y="406386"/>
                </a:lnTo>
                <a:lnTo>
                  <a:pt x="0" y="406386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 flipH="1">
            <a:off x="2381250" y="4375150"/>
            <a:ext cx="0" cy="1828800"/>
          </a:xfrm>
          <a:custGeom>
            <a:rect l="l" t="t" r="r" b="b"/>
            <a:pathLst>
              <a:path h="1828800">
                <a:moveTo>
                  <a:pt x="0" y="1828800"/>
                </a:moveTo>
                <a:lnTo>
                  <a:pt x="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2381250" y="6203950"/>
            <a:ext cx="4140201" cy="0"/>
          </a:xfrm>
          <a:custGeom>
            <a:rect l="l" t="t" r="r" b="b"/>
            <a:pathLst>
              <a:path w="4140201">
                <a:moveTo>
                  <a:pt x="0" y="0"/>
                </a:moveTo>
                <a:lnTo>
                  <a:pt x="4140201" y="0"/>
                </a:lnTo>
              </a:path>
            </a:pathLst>
          </a:custGeom>
          <a:ln w="12702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1816227" y="4840333"/>
            <a:ext cx="165100" cy="915035"/>
          </a:xfrm>
          <a:prstGeom prst="rect">
            <a:avLst/>
          </a:prstGeom>
        </p:spPr>
        <p:txBody>
          <a:bodyPr vert="vert270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>
                <a:solidFill>
                  <a:srgbClr val="595959"/>
                </a:solidFill>
                <a:latin typeface="Microsoft YaHei UI"/>
                <a:cs typeface="Microsoft YaHei UI"/>
              </a:rPr>
              <a:t>每千人拥有数量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3981450" y="6864350"/>
            <a:ext cx="76200" cy="63500"/>
          </a:xfrm>
          <a:custGeom>
            <a:rect l="l" t="t" r="r" b="b"/>
            <a:pathLst>
              <a:path w="76200" h="63500">
                <a:moveTo>
                  <a:pt x="0" y="0"/>
                </a:moveTo>
                <a:lnTo>
                  <a:pt x="76200" y="0"/>
                </a:lnTo>
                <a:lnTo>
                  <a:pt x="76200" y="63500"/>
                </a:lnTo>
                <a:lnTo>
                  <a:pt x="0" y="635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3981450" y="6864350"/>
            <a:ext cx="76199" cy="63499"/>
          </a:xfrm>
          <a:custGeom>
            <a:rect l="l" t="t" r="r" b="b"/>
            <a:pathLst>
              <a:path w="76199" h="63499">
                <a:moveTo>
                  <a:pt x="0" y="0"/>
                </a:moveTo>
                <a:lnTo>
                  <a:pt x="76199" y="0"/>
                </a:lnTo>
                <a:lnTo>
                  <a:pt x="76199" y="63499"/>
                </a:lnTo>
                <a:lnTo>
                  <a:pt x="0" y="634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387850" y="6864350"/>
            <a:ext cx="63500" cy="63500"/>
          </a:xfrm>
          <a:custGeom>
            <a:rect l="l" t="t" r="r" b="b"/>
            <a:pathLst>
              <a:path w="63500" h="63500">
                <a:moveTo>
                  <a:pt x="0" y="0"/>
                </a:moveTo>
                <a:lnTo>
                  <a:pt x="63500" y="0"/>
                </a:lnTo>
                <a:lnTo>
                  <a:pt x="63500" y="63500"/>
                </a:lnTo>
                <a:lnTo>
                  <a:pt x="0" y="63500"/>
                </a:lnTo>
                <a:lnTo>
                  <a:pt x="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387850" y="6864350"/>
            <a:ext cx="63499" cy="63499"/>
          </a:xfrm>
          <a:custGeom>
            <a:rect l="l" t="t" r="r" b="b"/>
            <a:pathLst>
              <a:path w="63499" h="63499">
                <a:moveTo>
                  <a:pt x="0" y="0"/>
                </a:moveTo>
                <a:lnTo>
                  <a:pt x="63499" y="0"/>
                </a:lnTo>
                <a:lnTo>
                  <a:pt x="63499" y="63499"/>
                </a:lnTo>
                <a:lnTo>
                  <a:pt x="0" y="634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 txBox="1"/>
          <p:nvPr/>
        </p:nvSpPr>
        <p:spPr>
          <a:xfrm>
            <a:off x="2433834" y="6536869"/>
            <a:ext cx="2597150" cy="118554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337820" algn="r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医疗资源</a:t>
            </a:r>
            <a:endParaRPr sz="1000">
              <a:latin typeface="Microsoft YaHei UI"/>
              <a:cs typeface="Microsoft YaHei UI"/>
            </a:endParaRPr>
          </a:p>
          <a:p>
            <a:pPr>
              <a:lnSpc>
                <a:spcPts val="1000"/>
              </a:lnSpc>
              <a:spcBef>
                <a:spcPts val="94"/>
              </a:spcBef>
            </a:pPr>
            <a:endParaRPr sz="1000"/>
          </a:p>
          <a:p>
            <a:pPr marR="325755" algn="r">
              <a:lnSpc>
                <a:spcPct val="100000"/>
              </a:lnSpc>
              <a:tabLst>
                <a:tab pos="397510"/>
              </a:tabLst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城市	农村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200"/>
              </a:lnSpc>
              <a:spcBef>
                <a:spcPts val="73"/>
              </a:spcBef>
            </a:pPr>
            <a:endParaRPr sz="1200"/>
          </a:p>
          <a:p>
            <a:pPr marL="1250315" algn="ctr">
              <a:lnSpc>
                <a:spcPct val="100000"/>
              </a:lnSpc>
            </a:pP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内科医生从业人数</a:t>
            </a:r>
            <a:endParaRPr sz="1300">
              <a:latin typeface="Microsoft YaHei UI"/>
              <a:cs typeface="Microsoft YaHei UI"/>
            </a:endParaRPr>
          </a:p>
          <a:p>
            <a:pPr>
              <a:lnSpc>
                <a:spcPts val="800"/>
              </a:lnSpc>
              <a:spcBef>
                <a:spcPts val="28"/>
              </a:spcBef>
            </a:pPr>
            <a:endParaRPr sz="800"/>
          </a:p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,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500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,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000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778961" y="5567070"/>
            <a:ext cx="21844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9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10">
                <a:solidFill>
                  <a:srgbClr val="FFFFFF"/>
                </a:solidFill>
                <a:latin typeface="Microsoft YaHei UI"/>
                <a:cs typeface="Microsoft YaHei UI"/>
              </a:rPr>
              <a:t>7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814355" y="5919809"/>
            <a:ext cx="21844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3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10">
                <a:solidFill>
                  <a:srgbClr val="FFFFFF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849750" y="5876290"/>
            <a:ext cx="21844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4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10">
                <a:solidFill>
                  <a:srgbClr val="FFFFFF"/>
                </a:solidFill>
                <a:latin typeface="Microsoft YaHei UI"/>
                <a:cs typeface="Microsoft YaHei UI"/>
              </a:rPr>
              <a:t>3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885145" y="5673578"/>
            <a:ext cx="21844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7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10">
                <a:solidFill>
                  <a:srgbClr val="FFFFFF"/>
                </a:solidFill>
                <a:latin typeface="Microsoft YaHei UI"/>
                <a:cs typeface="Microsoft YaHei UI"/>
              </a:rPr>
              <a:t>8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2778961" y="4795739"/>
            <a:ext cx="21844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3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10">
                <a:solidFill>
                  <a:srgbClr val="FFFFFF"/>
                </a:solidFill>
                <a:latin typeface="Microsoft YaHei UI"/>
                <a:cs typeface="Microsoft YaHei UI"/>
              </a:rPr>
              <a:t>8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814355" y="5630631"/>
            <a:ext cx="21844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1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10">
                <a:solidFill>
                  <a:srgbClr val="FFFFFF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849750" y="5555044"/>
            <a:ext cx="21844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1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10">
                <a:solidFill>
                  <a:srgbClr val="FFFFFF"/>
                </a:solidFill>
                <a:latin typeface="Microsoft YaHei UI"/>
                <a:cs typeface="Microsoft YaHei UI"/>
              </a:rPr>
              <a:t>3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5885145" y="5021927"/>
            <a:ext cx="21844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3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10">
                <a:solidFill>
                  <a:srgbClr val="FFFFFF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2022759" y="4987752"/>
            <a:ext cx="245110" cy="12954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10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700"/>
              </a:lnSpc>
              <a:spcBef>
                <a:spcPts val="23"/>
              </a:spcBef>
            </a:pPr>
            <a:endParaRPr sz="700"/>
          </a:p>
          <a:p>
            <a:pPr marL="6985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8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700"/>
              </a:lnSpc>
              <a:spcBef>
                <a:spcPts val="23"/>
              </a:spcBef>
            </a:pPr>
            <a:endParaRPr sz="700"/>
          </a:p>
          <a:p>
            <a:pPr marL="6985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6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700"/>
              </a:lnSpc>
              <a:spcBef>
                <a:spcPts val="23"/>
              </a:spcBef>
            </a:pPr>
            <a:endParaRPr sz="700"/>
          </a:p>
          <a:p>
            <a:pPr marL="6985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4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700"/>
              </a:lnSpc>
              <a:spcBef>
                <a:spcPts val="23"/>
              </a:spcBef>
            </a:pPr>
            <a:endParaRPr sz="700"/>
          </a:p>
          <a:p>
            <a:pPr marL="6985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700"/>
              </a:lnSpc>
              <a:spcBef>
                <a:spcPts val="23"/>
              </a:spcBef>
            </a:pPr>
            <a:endParaRPr sz="700"/>
          </a:p>
          <a:p>
            <a:pPr marL="6985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2022759" y="4300598"/>
            <a:ext cx="245110" cy="60833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16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700"/>
              </a:lnSpc>
              <a:spcBef>
                <a:spcPts val="23"/>
              </a:spcBef>
            </a:pPr>
            <a:endParaRPr sz="700"/>
          </a:p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14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  <a:p>
            <a:pPr>
              <a:lnSpc>
                <a:spcPts val="700"/>
              </a:lnSpc>
              <a:spcBef>
                <a:spcPts val="23"/>
              </a:spcBef>
            </a:pPr>
            <a:endParaRPr sz="700"/>
          </a:p>
          <a:p>
            <a:pPr marL="12700">
              <a:lnSpc>
                <a:spcPct val="100000"/>
              </a:lnSpc>
            </a:pP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12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2527604" y="6305146"/>
            <a:ext cx="7112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endParaRPr sz="900" spc="-10">
              <a:solidFill>
                <a:srgbClr val="595959"/>
              </a:solidFill>
              <a:latin typeface="Microsoft YaHei UI"/>
              <a:cs typeface="Microsoft YaHei UI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3677298" y="6305146"/>
            <a:ext cx="4826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执业医师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712692" y="6305146"/>
            <a:ext cx="4826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注册护士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811587" y="6305146"/>
            <a:ext cx="368300" cy="1498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床位数</a:t>
            </a:r>
            <a:endParaRPr sz="900">
              <a:latin typeface="Microsoft YaHei UI"/>
              <a:cs typeface="Microsoft YaHei U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869705" y="10062126"/>
            <a:ext cx="2603500" cy="3175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来源：2021年中国卫生统计年鉴， 36氪研究院 注释：不包括村卫生室数字</a:t>
            </a:r>
          </a:p>
        </p:txBody>
      </p:sp>
      <p:graphicFrame>
        <p:nvGraphicFramePr>
          <p:cNvPr id="30" name="object 30"/>
          <p:cNvGraphicFramePr>
            <a:graphicFrameLocks noGrp="1"/>
          </p:cNvGraphicFramePr>
          <p:nvPr/>
        </p:nvGraphicFramePr>
        <p:xfrm>
          <a:off x="3175000" y="7639049"/>
          <a:ext cx="2705097" cy="180339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65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61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01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88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354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1836">
                <a:tc gridSpan="5">
                  <a:txBody>
                    <a:bodyPr vert="horz" wrap="square"/>
                    <a:lstStyle/>
                    <a:p>
                      <a:pPr marL="650240">
                        <a:lnSpc>
                          <a:spcPct val="100000"/>
                        </a:lnSpc>
                      </a:pPr>
                      <a:r>
                        <a:rPr sz="1200" b="1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</a:t>
                      </a:r>
                      <a:r>
                        <a:rPr sz="1200" b="1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年增长</a:t>
                      </a:r>
                      <a:r>
                        <a:rPr sz="1200" b="1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28%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888">
                <a:tc gridSpan="3">
                  <a:txBody>
                    <a:bodyPr vert="horz" wrap="square"/>
                    <a:lstStyle/>
                    <a:p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 marL="15240">
                        <a:lnSpc>
                          <a:spcPct val="100000"/>
                        </a:lnSpc>
                      </a:pP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720</a:t>
                      </a:r>
                      <a:r>
                        <a:rPr sz="1000" b="1" spc="1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,</a:t>
                      </a: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237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A8E0"/>
                    </a:solidFill>
                  </a:tcPr>
                </a:tc>
                <a:tc rowSpan="4">
                  <a:txBody>
                    <a:bodyPr vert="horz" wrap="square"/>
                    <a:lstStyle/>
                    <a:p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3381">
                <a:tc rowSpan="3">
                  <a:txBody>
                    <a:bodyPr vert="horz" wrap="square"/>
                    <a:lstStyle/>
                    <a:p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9525">
                        <a:lnSpc>
                          <a:spcPct val="100000"/>
                        </a:lnSpc>
                      </a:pP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567</a:t>
                      </a:r>
                      <a:r>
                        <a:rPr sz="1000" b="1" spc="1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,</a:t>
                      </a: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116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R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A8E0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A8E0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969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3A8E0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15240">
                        <a:lnSpc>
                          <a:spcPct val="100000"/>
                        </a:lnSpc>
                      </a:pP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531</a:t>
                      </a:r>
                      <a:r>
                        <a:rPr sz="1000" b="1" spc="1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,</a:t>
                      </a: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981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701" cap="flat" cmpd="sng" algn="ctr">
                      <a:solidFill>
                        <a:srgbClr val="0076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76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5599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525">
                        <a:lnSpc>
                          <a:spcPct val="100000"/>
                        </a:lnSpc>
                      </a:pP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408</a:t>
                      </a:r>
                      <a:r>
                        <a:rPr sz="1000" b="1" spc="1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,</a:t>
                      </a: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378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701" cap="flat" cmpd="sng" algn="ctr">
                      <a:solidFill>
                        <a:srgbClr val="0076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76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701" cap="flat" cmpd="sng" algn="ctr">
                      <a:solidFill>
                        <a:srgbClr val="0076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76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3A8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B w="1270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671119" y="548837"/>
            <a:ext cx="5092700" cy="286766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1.4 政策环境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国家积极建设慢性病防治体系，引入互联网提高 医疗效劳配置合理性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近两年来，国家积极采取措施控制慢性病高发的势态。鼓励医疗 互联网化和商业保险；并通过推进慢性病分诊治疗，旨在提高医 疗资源利用效率和效劳水平，并完善商业健康保险支付体系。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我们认为，随着分诊治疗、医疗信息化的推进，未来糖尿病管理 将依托于基层医疗机构效劳，分流就诊于一、二、三甲医院，通 过医疗信息化完成实时病情监管和咨询。</a:t>
            </a:r>
          </a:p>
        </p:txBody>
      </p:sp>
      <p:sp>
        <p:nvSpPr>
          <p:cNvPr id="7" name="object 7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081233" y="10040053"/>
            <a:ext cx="17907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来源：各政府网站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36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氪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研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究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院</a:t>
            </a:r>
            <a:endParaRPr sz="1000">
              <a:latin typeface="Microsoft YaHei UI"/>
              <a:cs typeface="Microsoft YaHei UI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018248" y="3710884"/>
          <a:ext cx="5914240" cy="61648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41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3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843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044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3288">
                <a:tc>
                  <a:txBody>
                    <a:bodyPr vert="horz" wrap="square"/>
                    <a:lstStyle/>
                    <a:p>
                      <a:pPr marL="139700">
                        <a:lnSpc>
                          <a:spcPct val="100000"/>
                        </a:lnSpc>
                      </a:pPr>
                      <a:r>
                        <a:rPr sz="13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时间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0">
                        <a:lnSpc>
                          <a:spcPct val="100000"/>
                        </a:lnSpc>
                      </a:pPr>
                      <a:r>
                        <a:rPr sz="13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部门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875" algn="ctr">
                        <a:lnSpc>
                          <a:spcPct val="100000"/>
                        </a:lnSpc>
                      </a:pPr>
                      <a:r>
                        <a:rPr sz="13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政策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4765" algn="ctr">
                        <a:lnSpc>
                          <a:spcPct val="100000"/>
                        </a:lnSpc>
                      </a:pPr>
                      <a:r>
                        <a:rPr sz="13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主要内容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8991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2014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国务院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56210">
                        <a:lnSpc>
                          <a:spcPct val="1539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《关于加快发展商业健康 保险的若干意见》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丰富健康险产品，鼓励商保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控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费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8053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2015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国务院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ts val="1515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《关于积极推进“互联网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ts val="1515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鼓励医嘱处方电子化，支持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推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动处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093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+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”行动的指导意见》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方药外流，带来电商平台新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契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机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3063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2015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国务院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ts val="1515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《全国医疗卫生服务体系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ts val="1515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优化医疗卫生资源配置，在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不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同的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5723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规划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纲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要</a:t>
                      </a:r>
                      <a:r>
                        <a:rPr sz="13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(</a:t>
                      </a: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2015-2020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r>
                        <a:rPr sz="13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)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》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属地层级实行自愿梯度配置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3383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2015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卫计委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ts val="1515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《关于推荐分级诊疗制度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ts val="1515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以高血压、糖尿病等慢性病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做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为分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5807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建设指导意见》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级诊疗的突破口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5345"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2015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卫计委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ts val="1515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《做好高血压、糖尿病分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确定糖尿病分级诊疗服务流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程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。建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32958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ts val="154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立糖尿病分诊治疗电子档案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；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建设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8482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级诊疗试点工作的通知》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医生团队签约服务，实现糖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尿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病患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557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者的动态监测和管理。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5547">
                <a:tc row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2016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国务院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 vert="horz" wrap="square"/>
                    <a:lstStyle/>
                    <a:p>
                      <a:pPr marR="156210">
                        <a:lnSpc>
                          <a:spcPct val="1539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《深化医药卫生体制改革 </a:t>
                      </a: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2016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年重点工作任务》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推进分诊治疗制度，提升基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层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医疗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3123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ts val="153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机构的服务能力。分级诊疗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将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在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6362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70</a:t>
                      </a:r>
                      <a:r>
                        <a:rPr sz="1300" spc="4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%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左右的地市开展试点，实现试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32395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点地区高血压、糖尿病患者</a:t>
                      </a:r>
                      <a:r>
                        <a:rPr sz="1300" spc="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规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范化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94157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sz="13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诊疗和管理率达到</a:t>
                      </a:r>
                      <a:r>
                        <a:rPr sz="13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</a:t>
                      </a:r>
                      <a:r>
                        <a:rPr sz="1300" spc="4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%</a:t>
                      </a:r>
                      <a:r>
                        <a:rPr sz="13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以上。</a:t>
                      </a:r>
                      <a:endParaRPr sz="13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20" y="548837"/>
            <a:ext cx="5029200" cy="28670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1.5 市场需求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治疗方案：以常规治疗为根底，根据病情开展 而定强化治疗方案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糖尿病是一种延续性疾病，随着病情进展，控制血糖的强度也应 该增加。糖尿病的治疗方案根据病程进展而采取多种方式联合治 疗。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我们将糖尿病的治疗方案分为常规治疗和强化治疗。常规治疗包 括教育和管理、饮食、运动等治疗措施。强化治主要以口服药和 胰岛素来控制病情的开展。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77824" y="9152200"/>
            <a:ext cx="177800" cy="1955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200" spc="-15">
                <a:solidFill>
                  <a:srgbClr val="595959"/>
                </a:solidFill>
                <a:latin typeface="Microsoft YaHei UI"/>
                <a:cs typeface="Microsoft YaHei UI"/>
              </a:rPr>
              <a:t>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57652" y="10142638"/>
            <a:ext cx="31877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来源：中国2型糖尿病防治指南〔2021年版〕, 36氪研究院</a:t>
            </a: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724320" y="7298507"/>
          <a:ext cx="4577987" cy="27503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00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778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4220">
                <a:tc gridSpan="2">
                  <a:txBody>
                    <a:bodyPr vert="horz" wrap="square"/>
                    <a:lstStyle/>
                    <a:p>
                      <a:pPr marR="19685" algn="ctr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阶段性强化治疗</a:t>
                      </a:r>
                      <a:r>
                        <a:rPr sz="1200" b="1" spc="-10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方</a:t>
                      </a:r>
                      <a:r>
                        <a:rPr sz="12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案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4220">
                <a:tc grid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  <a:tabLst>
                          <a:tab pos="1719580"/>
                        </a:tabLst>
                      </a:pPr>
                      <a:r>
                        <a:rPr sz="12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阶段	治疗药</a:t>
                      </a:r>
                      <a:r>
                        <a:rPr sz="1200" b="1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物</a:t>
                      </a:r>
                      <a:r>
                        <a:rPr sz="1200" b="1" spc="-1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+</a:t>
                      </a:r>
                      <a:r>
                        <a:rPr sz="1200" b="1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</a:t>
                      </a:r>
                      <a:r>
                        <a:rPr sz="1200" b="1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岛素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293">
                <a:tc>
                  <a:txBody>
                    <a:bodyPr vert="horz" wrap="square"/>
                    <a:lstStyle/>
                    <a:p>
                      <a:pPr marL="1327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前期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监测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6513">
                <a:tc>
                  <a:txBody>
                    <a:bodyPr vert="horz" wrap="square"/>
                    <a:lstStyle/>
                    <a:p>
                      <a:pPr marL="1327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早期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1915" marR="2080260">
                        <a:lnSpc>
                          <a:spcPct val="1389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口服药物为主 单一药物治疗（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二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甲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双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胍）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6514">
                <a:tc>
                  <a:txBody>
                    <a:bodyPr vert="horz" wrap="square"/>
                    <a:lstStyle/>
                    <a:p>
                      <a:pPr marL="1327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中期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 marR="111760">
                        <a:lnSpc>
                          <a:spcPct val="1389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两药联合治疗（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二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甲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双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胍</a:t>
                      </a:r>
                      <a:r>
                        <a:rPr sz="1200" spc="-9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+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其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口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服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药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物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或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基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础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岛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素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） 三药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联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合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治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疗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二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甲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双</a:t>
                      </a:r>
                      <a:r>
                        <a:rPr sz="1200" spc="-10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胍</a:t>
                      </a:r>
                      <a:r>
                        <a:rPr sz="1200" spc="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+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两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种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其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他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口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服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药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物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基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础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岛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素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6564">
                <a:tc>
                  <a:txBody>
                    <a:bodyPr vert="horz" wrap="square"/>
                    <a:lstStyle/>
                    <a:p>
                      <a:pPr marL="1327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后期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1915" marR="772160">
                        <a:lnSpc>
                          <a:spcPct val="1389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胰岛素治疗为主 基础胰岛素、餐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时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岛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素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及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相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关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并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发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症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治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疗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药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物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945585" y="3552737"/>
          <a:ext cx="6087316" cy="369778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250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57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065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4220">
                <a:tc>
                  <a:txBody>
                    <a:bodyPr vert="horz" wrap="square"/>
                    <a:lstStyle/>
                    <a:p>
                      <a:pPr marL="120014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糖尿病类型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R="34290" algn="ctr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治疗方案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9725">
                <a:tc>
                  <a:txBody>
                    <a:bodyPr vert="horz" wrap="square"/>
                    <a:lstStyle/>
                    <a:p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61315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常规治疗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4130" algn="ctr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强化治疗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4155">
                <a:tc rowSpan="3">
                  <a:txBody>
                    <a:bodyPr vert="horz" wrap="square"/>
                    <a:lstStyle/>
                    <a:p>
                      <a:pPr marL="170815">
                        <a:lnSpc>
                          <a:spcPct val="100000"/>
                        </a:lnSpc>
                      </a:pPr>
                      <a:r>
                        <a:rPr sz="1200" b="1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I</a:t>
                      </a:r>
                      <a:r>
                        <a:rPr sz="1200" b="1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型糖尿病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85115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教育及管理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3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spc="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I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型糖尿病患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者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以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岛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素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治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疗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为主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2769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让患者充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分认识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糖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0156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尿病并掌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握自我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管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9150">
                <a:tc rowSpan="4">
                  <a:txBody>
                    <a:bodyPr vert="horz" wrap="square"/>
                    <a:lstStyle/>
                    <a:p>
                      <a:pPr marL="145415">
                        <a:lnSpc>
                          <a:spcPct val="100000"/>
                        </a:lnSpc>
                      </a:pPr>
                      <a:r>
                        <a:rPr sz="1200" b="1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II</a:t>
                      </a:r>
                      <a:r>
                        <a:rPr sz="1200" b="1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型糖尿病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理知识，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例如：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自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4">
                  <a:txBody>
                    <a:bodyPr vert="horz" wrap="square"/>
                    <a:lstStyle/>
                    <a:p>
                      <a:pPr marL="81915" marR="182880">
                        <a:lnSpc>
                          <a:spcPts val="14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主要用于儿童青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少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r>
                        <a:rPr sz="1200" spc="-5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II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型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尿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病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治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疗</a:t>
                      </a: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。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对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于</a:t>
                      </a:r>
                      <a:r>
                        <a:rPr sz="1200" spc="-5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II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型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尿病 患者，当口服药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效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果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不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佳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时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需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采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用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岛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素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治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疗。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6882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我血糖监测。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9584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61315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运动治疗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19828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有助于控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制血糖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、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70702">
                <a:tc rowSpan="5">
                  <a:txBody>
                    <a:bodyPr vert="horz" wrap="square"/>
                    <a:lstStyle/>
                    <a:p>
                      <a:pPr marL="120014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妊娠糖尿病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5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加强糖尿病管理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注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意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血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监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测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。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避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免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使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用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口服降糖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药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  <a:p>
                      <a:pPr marL="81915">
                        <a:lnSpc>
                          <a:spcPts val="14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，如若饮食治疗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不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能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控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制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血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糖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则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采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用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岛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素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治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疗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。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7829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增加胰岛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素的敏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感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90531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性和减轻体重。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9584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61315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饮食治疗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71932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患者控制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饮食来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维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24949">
                <a:tc rowSpan="6">
                  <a:txBody>
                    <a:bodyPr vert="horz" wrap="square"/>
                    <a:lstStyle/>
                    <a:p>
                      <a:pPr marL="120014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其他糖尿病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不定期进行身高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、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体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重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、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血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压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、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血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等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检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查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，及时进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行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1477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持标准体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重，调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节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57162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代谢紊乱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和缓解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14316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干预治疗。进行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并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发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症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及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器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官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功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能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检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查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推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荐个体化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方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64339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岛</a:t>
                      </a:r>
                      <a:r>
                        <a:rPr sz="1200" spc="-2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β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细胞的负担。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37711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案。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8" y="548837"/>
            <a:ext cx="5067300" cy="95611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1.5 市场需求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互联网糖尿病管理：四大因素奠定市场规模化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糖尿病存量市场和增量市场空间大 我国人口基数大，人口老龄化日益加剧。90%的糖尿病多发于中老 年群体。随着医疗不断完善，我国糖尿病患者致死率逐年下降，同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时新增患者人数逐年增加，致使糖尿病市场空间巨大。另外由于糖 尿病确诊率低，潜在糖尿病患者需求将逐步释放。目前我国有超过 53%的患者并不知道自己患有糖尿病，并未进行及时的医治。随着 人们健康意识的，糖尿病检测次数的增加，会有更多糖尿病患者获 得有效的治疗。因此糖尿病消费市场增长空间大。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糖尿病医疗开支大，中高年龄患者支付能力较高 根据IDF报告显示，2021年全球医疗消费中，11.6%花费在糖尿病治 疗约6,730-11,970亿美元。中国糖尿病导致的直接医疗开支占全国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医疗总开支的13%，到达1734亿人民币。主要由于糖尿病患者医疗 效劳的使用是非糖尿病者的3-4倍，其住院和门诊次数较多。另外，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中高年龄群体有一定的财富积累，支付能力较高。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糖尿病患者自我管理难度较大，对医嘱的依从性差 主要由于缺乏糖尿病知识、经济收入低以及治疗过程复杂，导致患 者依从性较差。移动医疗管理可以弥补这一市场空缺。患者可以及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时自我检测血糖，根据患者病情评估、从而制定个体化治疗方案， 并指导患者用药剂量。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移动管理提供可持续性效劳，充分整合医疗资源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目前我国医疗资源稀缺，移动医疗整合属地化的医疗资源，实现资 源共享。强化患者血糖自我监测，让患者及时了解自己血糖控制效 果，进而催促其采取遵医行为。建立良好的医患、护患关系，沟通 增强患者对医生的信任，提高患者的依从性和就医效率；并节约医 生时间本钱。提供个体化治疗方案，有利于病人遵医，  通过移动 APP医生讲解用药剂量，本卷须知并让病人家属监督指导用药。实现 线上问诊，线下控制病情的的闭环。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8" y="548837"/>
            <a:ext cx="5207000" cy="43268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1.6 市场规模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“互联网+糖尿病〞潜在市场千亿级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我们依据糖尿病产业链的的重要组成局部医疗人员效劳、血糖仪、口 服降糖药、胰岛素、金融支付来推算“互联网+ 糖尿病〞市场规模。医 疗效劳、医药电商、金融支付均有较大潜力，总规模在千亿级别。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血糖仪——移动智能管理血糖入口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血糖监测是了解患者病情、控制血糖的根底。根据公开数据整理， 血糖仪约占糖尿病监测器械市场70%-80%，是获取患者血糖关键 指标的最主要入口。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2021，我国成年〔20-79岁〕糖尿病患者已到达1.1亿人，5年后糖 尿病患者约为1.1亿人。预计到2021年，互联网+血糖仪市场规模 将约为24~58.2亿元。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2021年互联网+血糖仪市场规模预测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00022" y="9276695"/>
            <a:ext cx="5309235" cy="9969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43500"/>
              </a:lnSpc>
            </a:pP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</a:t>
            </a:r>
            <a:r>
              <a:rPr sz="900" spc="30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900" spc="0">
                <a:solidFill>
                  <a:srgbClr val="595959"/>
                </a:solidFill>
                <a:latin typeface="Microsoft YaHei UI"/>
                <a:cs typeface="Microsoft YaHei UI"/>
              </a:rPr>
              <a:t>D</a:t>
            </a:r>
            <a:r>
              <a:rPr sz="900" spc="15">
                <a:solidFill>
                  <a:srgbClr val="595959"/>
                </a:solidFill>
                <a:latin typeface="Microsoft YaHei UI"/>
                <a:cs typeface="Microsoft YaHei UI"/>
              </a:rPr>
              <a:t>F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、长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江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证券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、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36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氪研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究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院 注释：糖尿病患者年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化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增速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依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据</a:t>
            </a:r>
            <a:r>
              <a:rPr sz="900" spc="-70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900" spc="0">
                <a:solidFill>
                  <a:srgbClr val="595959"/>
                </a:solidFill>
                <a:latin typeface="Microsoft YaHei UI"/>
                <a:cs typeface="Microsoft YaHei UI"/>
              </a:rPr>
              <a:t>D</a:t>
            </a:r>
            <a:r>
              <a:rPr sz="900" spc="-85">
                <a:solidFill>
                  <a:srgbClr val="595959"/>
                </a:solidFill>
                <a:latin typeface="Microsoft YaHei UI"/>
                <a:cs typeface="Microsoft YaHei UI"/>
              </a:rPr>
              <a:t>F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预测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西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太平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洋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地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区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未来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25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12</a:t>
            </a:r>
            <a:r>
              <a:rPr sz="900" spc="-25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5</a:t>
            </a:r>
            <a:r>
              <a:rPr sz="900" spc="-15">
                <a:solidFill>
                  <a:srgbClr val="595959"/>
                </a:solidFill>
                <a:latin typeface="Microsoft YaHei UI"/>
                <a:cs typeface="Microsoft YaHei UI"/>
              </a:rPr>
              <a:t>%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增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长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估算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假设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25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西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太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平洋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地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区的糖 尿病人数复合增长率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不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变；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使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用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血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糖仪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渗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透率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为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根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据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目前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各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口服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用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药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情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况假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设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，不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考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虑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未</a:t>
            </a:r>
            <a:r>
              <a:rPr sz="900" spc="-15">
                <a:solidFill>
                  <a:srgbClr val="595959"/>
                </a:solidFill>
                <a:latin typeface="Microsoft YaHei UI"/>
                <a:cs typeface="Microsoft YaHei UI"/>
              </a:rPr>
              <a:t>来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5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渗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透率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变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化； 互联网渗透率为根据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目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前各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人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群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使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用糖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尿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病</a:t>
            </a:r>
            <a:r>
              <a:rPr sz="900" spc="-45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900" spc="-85">
                <a:solidFill>
                  <a:srgbClr val="595959"/>
                </a:solidFill>
                <a:latin typeface="Microsoft YaHei UI"/>
                <a:cs typeface="Microsoft YaHei UI"/>
              </a:rPr>
              <a:t>p</a:t>
            </a:r>
            <a:r>
              <a:rPr sz="900" spc="10">
                <a:solidFill>
                  <a:srgbClr val="595959"/>
                </a:solidFill>
                <a:latin typeface="Microsoft YaHei UI"/>
                <a:cs typeface="Microsoft YaHei UI"/>
              </a:rPr>
              <a:t>p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情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况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假设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与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美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国使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用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移动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医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疗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人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数比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率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情况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预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测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。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化使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用 量依据目前市场使用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量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水平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假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设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未来</a:t>
            </a:r>
            <a:r>
              <a:rPr sz="900" spc="-40">
                <a:solidFill>
                  <a:srgbClr val="595959"/>
                </a:solidFill>
                <a:latin typeface="Microsoft YaHei UI"/>
                <a:cs typeface="Microsoft YaHei UI"/>
              </a:rPr>
              <a:t>5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与现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在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价</a:t>
            </a:r>
            <a:r>
              <a:rPr sz="900" spc="-110">
                <a:solidFill>
                  <a:srgbClr val="595959"/>
                </a:solidFill>
                <a:latin typeface="Microsoft YaHei UI"/>
                <a:cs typeface="Microsoft YaHei UI"/>
              </a:rPr>
              <a:t>格</a:t>
            </a:r>
            <a:r>
              <a:rPr sz="900" spc="-10">
                <a:solidFill>
                  <a:srgbClr val="595959"/>
                </a:solidFill>
                <a:latin typeface="Microsoft YaHei UI"/>
                <a:cs typeface="Microsoft YaHei UI"/>
              </a:rPr>
              <a:t>不变。</a:t>
            </a:r>
            <a:endParaRPr sz="900">
              <a:latin typeface="Microsoft YaHei UI"/>
              <a:cs typeface="Microsoft YaHei UI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1738284" y="4948951"/>
          <a:ext cx="5184070" cy="42772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813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579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321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628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498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32855">
                <a:tc>
                  <a:txBody>
                    <a:bodyPr vert="horz" wrap="square"/>
                    <a:lstStyle/>
                    <a:p>
                      <a:pPr marR="13970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人数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marR="13335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糖尿病患者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217804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年患者人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数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（万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marR="1270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10965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2854">
                <a:tc>
                  <a:txBody>
                    <a:bodyPr vert="horz" wrap="square"/>
                    <a:lstStyle/>
                    <a:p>
                      <a:pPr marL="3829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未来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年患者增长率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marR="2540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37%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2686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年后患者人数（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marR="1270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11225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R="13970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人数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827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I</a:t>
                      </a:r>
                      <a:r>
                        <a:rPr sz="1000" b="1" spc="-35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 </a:t>
                      </a:r>
                      <a:r>
                        <a:rPr sz="10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型糖尿病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170">
                        <a:lnSpc>
                          <a:spcPct val="100000"/>
                        </a:lnSpc>
                      </a:pPr>
                      <a:r>
                        <a:rPr sz="1000" b="1" spc="-35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I</a:t>
                      </a:r>
                      <a:r>
                        <a:rPr sz="10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I</a:t>
                      </a:r>
                      <a:r>
                        <a:rPr sz="1000" b="1" spc="-35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 </a:t>
                      </a:r>
                      <a:r>
                        <a:rPr sz="10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型糖尿病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2705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妊娠及其他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小计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R="13970" algn="ctr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患者占比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905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679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3204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5480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人数（万人）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98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561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171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10103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06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561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30504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11225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R="13970" algn="ctr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渗透率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25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679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3204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24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43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243204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使用血糖仪人数（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171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561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52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4041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89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280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625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4882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88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0763">
                <a:tc>
                  <a:txBody>
                    <a:bodyPr vert="horz" wrap="square"/>
                    <a:lstStyle/>
                    <a:p>
                      <a:pPr marL="5480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互联网渗透率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28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40%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1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10%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54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20%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3%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0920">
                <a:tc>
                  <a:txBody>
                    <a:bodyPr vert="horz" wrap="square"/>
                    <a:lstStyle/>
                    <a:p>
                      <a:pPr marL="14604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互联网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+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血糖仪使用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数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万人）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2870">
                        <a:lnSpc>
                          <a:spcPct val="100000"/>
                        </a:lnSpc>
                      </a:pPr>
                      <a:r>
                        <a:rPr sz="1100" spc="4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224</a:t>
                      </a:r>
                      <a:r>
                        <a:rPr sz="1100" spc="2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.</a:t>
                      </a:r>
                      <a:r>
                        <a:rPr sz="1100" spc="4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5</a:t>
                      </a:r>
                      <a:r>
                        <a:rPr sz="1100" spc="-5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~</a:t>
                      </a:r>
                      <a:r>
                        <a:rPr sz="1100" spc="4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3</a:t>
                      </a:r>
                      <a:r>
                        <a:rPr sz="1100" spc="-6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3</a:t>
                      </a:r>
                      <a:r>
                        <a:rPr sz="1100" spc="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7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70">
                        <a:lnSpc>
                          <a:spcPct val="100000"/>
                        </a:lnSpc>
                      </a:pPr>
                      <a:r>
                        <a:rPr sz="1100" spc="4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404</a:t>
                      </a:r>
                      <a:r>
                        <a:rPr sz="1100" spc="2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.</a:t>
                      </a:r>
                      <a:r>
                        <a:rPr sz="1100" spc="4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1</a:t>
                      </a:r>
                      <a:r>
                        <a:rPr sz="1100" spc="-5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~</a:t>
                      </a:r>
                      <a:r>
                        <a:rPr sz="1100" spc="4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1</a:t>
                      </a:r>
                      <a:r>
                        <a:rPr sz="1100" spc="-6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2</a:t>
                      </a:r>
                      <a:r>
                        <a:rPr sz="1100" spc="4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1</a:t>
                      </a:r>
                      <a:r>
                        <a:rPr sz="1100" spc="-6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2</a:t>
                      </a:r>
                      <a:r>
                        <a:rPr sz="1100" spc="2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.</a:t>
                      </a:r>
                      <a:r>
                        <a:rPr sz="1100" spc="0">
                          <a:solidFill>
                            <a:srgbClr val="595959"/>
                          </a:solidFill>
                          <a:latin typeface="Calibri"/>
                          <a:cs typeface="Calibri"/>
                        </a:rPr>
                        <a:t>3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00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56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112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684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1661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R="13970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产品分类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R="26034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仪器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24130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试纸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2724">
                <a:tc>
                  <a:txBody>
                    <a:bodyPr vert="horz" wrap="square"/>
                    <a:lstStyle/>
                    <a:p>
                      <a:pPr marR="13970" algn="ctr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规格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205104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国产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90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元，进口</a:t>
                      </a:r>
                      <a:r>
                        <a:rPr sz="1000" spc="-9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1035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国产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</a:t>
                      </a:r>
                      <a:r>
                        <a:rPr sz="1000" spc="-3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/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条，进口</a:t>
                      </a:r>
                      <a:r>
                        <a:rPr sz="1000" spc="-9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</a:t>
                      </a:r>
                      <a:r>
                        <a:rPr sz="1000" spc="-3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/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条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3575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平均零售单价（元）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R="26034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160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26034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6115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年化使用量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R="2730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2413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180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3575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年化人均费用（元）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R="26034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2413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270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527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互联网血糖仪费用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小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计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亿元）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13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49720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18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32855">
                <a:tc>
                  <a:txBody>
                    <a:bodyPr vert="horz" wrap="square"/>
                    <a:lstStyle/>
                    <a:p>
                      <a:pPr marL="527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互联网血糖仪市场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规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模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亿元）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marR="2730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58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8" y="548837"/>
            <a:ext cx="5016500" cy="42062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1.6 市场规模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“互联网+糖尿病〞潜在市场千亿级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互联网医疗促进医疗效劳价值合理放大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我国移动医疗处于快速成长期。随着互联网逐渐向中高年群体渗 透，糖尿病患者使用移动医疗人数也会逐年增加。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糖尿病移动APP效劳连接医生、患者、医院、医药及保险五方参 与者，形成产业链闭环。未来移动糖尿病管理的将更加注重诊疗 的效果，以效劳质量为导向。而互联网也将进一步扩大医疗效劳 价值，或促使医疗效劳价格更加市场化。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我们预测到2021年糖尿病APP效劳市场规模约有162至271亿元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2021年糖尿病APP效劳市场规模预测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99156" y="8440587"/>
            <a:ext cx="4572000" cy="13239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434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1000" spc="25">
                <a:solidFill>
                  <a:srgbClr val="595959"/>
                </a:solidFill>
                <a:latin typeface="Microsoft YaHei UI"/>
                <a:cs typeface="Microsoft YaHei UI"/>
              </a:rPr>
              <a:t>D</a:t>
            </a:r>
            <a:r>
              <a:rPr sz="1000" spc="-45">
                <a:solidFill>
                  <a:srgbClr val="595959"/>
                </a:solidFill>
                <a:latin typeface="Microsoft YaHei UI"/>
                <a:cs typeface="Microsoft YaHei UI"/>
              </a:rPr>
              <a:t>F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、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36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研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究院 注释：糖尿病患者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化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增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速依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据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1000" spc="-75">
                <a:solidFill>
                  <a:srgbClr val="595959"/>
                </a:solidFill>
                <a:latin typeface="Microsoft YaHei UI"/>
                <a:cs typeface="Microsoft YaHei UI"/>
              </a:rPr>
              <a:t>D</a:t>
            </a:r>
            <a:r>
              <a:rPr sz="1000" spc="-45">
                <a:solidFill>
                  <a:srgbClr val="595959"/>
                </a:solidFill>
                <a:latin typeface="Microsoft YaHei UI"/>
                <a:cs typeface="Microsoft YaHei UI"/>
              </a:rPr>
              <a:t>F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预测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西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平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洋地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区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来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25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</a:t>
            </a:r>
            <a:r>
              <a:rPr sz="1000" spc="-100">
                <a:solidFill>
                  <a:srgbClr val="595959"/>
                </a:solidFill>
                <a:latin typeface="Microsoft YaHei UI"/>
                <a:cs typeface="Microsoft YaHei UI"/>
              </a:rPr>
              <a:t>2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.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5%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增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长估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算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，假 设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25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年西太平洋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地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区的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糖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尿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病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人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数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复合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增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长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率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不变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；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使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用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糖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尿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病</a:t>
            </a:r>
            <a:r>
              <a:rPr sz="1000" spc="-15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pp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渗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透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率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为根据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目 前各人群使用糖尿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病</a:t>
            </a:r>
            <a:r>
              <a:rPr sz="1000" spc="-15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pp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情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况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假设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与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美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国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使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用移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动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医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疗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人数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比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率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。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不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考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虑未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来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年 渗透率变化；平均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付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费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产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品客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单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价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依据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目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前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市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场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付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费</a:t>
            </a:r>
            <a:r>
              <a:rPr sz="1000" spc="-15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pp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平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均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价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格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假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设未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来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年 与现在价格不变；</a:t>
            </a:r>
            <a:endParaRPr sz="1000">
              <a:latin typeface="Microsoft YaHei UI"/>
              <a:cs typeface="Microsoft YaHei UI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864103" y="4847971"/>
          <a:ext cx="4646148" cy="313904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23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25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7427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人数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0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糖尿病患者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7047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2015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年糖尿病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患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数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人）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5715" algn="ctr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10965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047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未来</a:t>
                      </a: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年糖尿病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患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者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增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长率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2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37%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4220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年后糖尿病患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者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数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人）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5715" algn="ctr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11225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5337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年后使用糖尿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病</a:t>
                      </a:r>
                      <a:r>
                        <a:rPr sz="12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A</a:t>
                      </a:r>
                      <a:r>
                        <a:rPr sz="1200" spc="3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p</a:t>
                      </a:r>
                      <a:r>
                        <a:rPr sz="1200" spc="-7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p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渗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透率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27050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</a:t>
                      </a:r>
                      <a:r>
                        <a:rPr sz="1200" spc="3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%</a:t>
                      </a:r>
                      <a:r>
                        <a:rPr sz="12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50%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5337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年后使用糖尿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病</a:t>
                      </a:r>
                      <a:r>
                        <a:rPr sz="12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A</a:t>
                      </a:r>
                      <a:r>
                        <a:rPr sz="1200" spc="3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p</a:t>
                      </a:r>
                      <a:r>
                        <a:rPr sz="1200" spc="-7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p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数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）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88950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3367</a:t>
                      </a:r>
                      <a:r>
                        <a:rPr sz="12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5612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5337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年后在糖尿病</a:t>
                      </a:r>
                      <a:r>
                        <a:rPr sz="12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A</a:t>
                      </a:r>
                      <a:r>
                        <a:rPr sz="12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PP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中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付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费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数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人）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88950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1683</a:t>
                      </a:r>
                      <a:r>
                        <a:rPr sz="12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2806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1773">
                <a:tc grid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客单价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4843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付费糖尿病</a:t>
                      </a:r>
                      <a:r>
                        <a:rPr sz="12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A</a:t>
                      </a:r>
                      <a:r>
                        <a:rPr sz="12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PP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客单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价</a:t>
                      </a:r>
                      <a:r>
                        <a:rPr sz="1200" spc="-1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/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r>
                        <a:rPr sz="12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元）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5715" algn="ctr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965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5337">
                <a:tc gridSpan="2"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糖尿病</a:t>
                      </a:r>
                      <a:r>
                        <a:rPr sz="1200" b="1" spc="-5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A</a:t>
                      </a:r>
                      <a:r>
                        <a:rPr sz="1200" b="1" spc="1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PP</a:t>
                      </a:r>
                      <a:r>
                        <a:rPr sz="12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服</a:t>
                      </a:r>
                      <a:r>
                        <a:rPr sz="1200" b="1" spc="-10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务</a:t>
                      </a:r>
                      <a:r>
                        <a:rPr sz="12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市</a:t>
                      </a:r>
                      <a:r>
                        <a:rPr sz="1200" b="1" spc="-10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场</a:t>
                      </a:r>
                      <a:r>
                        <a:rPr sz="12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规</a:t>
                      </a:r>
                      <a:r>
                        <a:rPr sz="1200" b="1" spc="-10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模</a:t>
                      </a:r>
                      <a:r>
                        <a:rPr sz="12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预测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5337">
                <a:tc>
                  <a:txBody>
                    <a:bodyPr vert="horz" wrap="square"/>
                    <a:lstStyle/>
                    <a:p>
                      <a:pPr marL="81915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2020</a:t>
                      </a:r>
                      <a:r>
                        <a:rPr sz="12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年（亿元）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77850">
                        <a:lnSpc>
                          <a:spcPct val="100000"/>
                        </a:lnSpc>
                      </a:pP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162</a:t>
                      </a:r>
                      <a:r>
                        <a:rPr sz="12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200" spc="-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271</a:t>
                      </a:r>
                      <a:endParaRPr sz="12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23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23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8" y="548837"/>
            <a:ext cx="5067300" cy="36271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1.6 市场规模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“互联网+糖尿病〞潜在市场千亿级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医药电商：制度破冰在即，有望释放巨大市场空间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我国目前医药电商渗透率仅为3 .4%。其背后是巨大市场空间。目 前，处方药和医疗保险支付是医药电商的巨大阻力。随着互联网 销售药品政策的逐渐开放，以及网上购药医保报销试点扩大。网 络医药电商有望迈进万亿级市场的开展阶段。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由于糖尿病患病程长，治疗方案及药物相对固定，且多数是终身 服药，慢性病适用于网上购药。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2021年口服降糖药市场规模预测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84627" y="7412074"/>
            <a:ext cx="1524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60386" y="9586830"/>
            <a:ext cx="5842000" cy="6604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417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来源：IDF、长江证券、36氪研究院 注释：1〕糖尿病患者年化增速依据IDF预测西太平洋地区未来25年12.5%增长估算，假设25年西太平洋地区 的糖尿病人数复合增长率不变；2〕渗透率为根据目前各口服用药情况假设，不考虑未来5年渗透率变化；</a:t>
            </a: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070716" y="4201946"/>
          <a:ext cx="5924191" cy="5117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522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58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10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06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32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8121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4888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2292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1422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人数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gridSpan="7">
                  <a:txBody>
                    <a:bodyPr vert="horz" wrap="square"/>
                    <a:lstStyle/>
                    <a:p>
                      <a:pPr marR="40640" algn="ctr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糖尿病患者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422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201</a:t>
                      </a:r>
                      <a:r>
                        <a:rPr sz="1000" spc="-9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患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者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数（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tabLst>
                          <a:tab pos="2070100"/>
                        </a:tabLst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）	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10965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422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未来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年患者增长率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7">
                  <a:txBody>
                    <a:bodyPr vert="horz" wrap="square"/>
                    <a:lstStyle/>
                    <a:p>
                      <a:pPr marR="2730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37%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422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年后患者人数（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 vert="horz" wrap="square"/>
                    <a:lstStyle/>
                    <a:p>
                      <a:pPr marR="2413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11225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9764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降糖药类别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双胍类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4135" indent="-63500">
                        <a:lnSpc>
                          <a:spcPct val="100000"/>
                        </a:lnSpc>
                      </a:pPr>
                      <a:r>
                        <a:rPr sz="1000" spc="3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α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-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葡萄糖苷 酶抑制剂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03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磺脲类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格列奈类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噻唑烷二酮类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ct val="100000"/>
                        </a:lnSpc>
                      </a:pP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G</a:t>
                      </a:r>
                      <a:r>
                        <a:rPr sz="1000" spc="-1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LP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-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>
                        <a:lnSpc>
                          <a:spcPct val="100000"/>
                        </a:lnSpc>
                      </a:pPr>
                      <a:r>
                        <a:rPr sz="1000" spc="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D</a:t>
                      </a:r>
                      <a:r>
                        <a:rPr sz="1000" spc="-1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PP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-</a:t>
                      </a:r>
                      <a:r>
                        <a:rPr sz="1000" spc="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IV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6784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代表品种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二甲双胍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41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阿卡波糖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8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格列美脲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瑞格列奈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6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吡格列酮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3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艾塞那肽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西格列汀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1041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品牌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施贵宝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11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拜耳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03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赛诺菲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诺和诺德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6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北京大洋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3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阿斯利康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默沙东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317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商品名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格华止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6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拜唐苹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8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格列美脲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诺和龙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6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吡格列酮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8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百泌达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捷诺维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4221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最近中标省份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上海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11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海南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8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海南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海南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6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重庆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033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重庆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湖北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92525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最近中标规格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4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-4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g</a:t>
                      </a:r>
                      <a:r>
                        <a:rPr sz="1000" spc="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*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4635" marR="43815" indent="-2159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50</a:t>
                      </a:r>
                      <a:r>
                        <a:rPr sz="1000" spc="-4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mg</a:t>
                      </a:r>
                      <a:r>
                        <a:rPr sz="1000" spc="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*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 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6034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-4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mg</a:t>
                      </a:r>
                      <a:r>
                        <a:rPr sz="1000" spc="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*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</a:t>
                      </a:r>
                      <a:r>
                        <a:rPr sz="1000" spc="-4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mg</a:t>
                      </a:r>
                      <a:r>
                        <a:rPr sz="1000" spc="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*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87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</a:t>
                      </a:r>
                      <a:r>
                        <a:rPr sz="1000" spc="-4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mg</a:t>
                      </a:r>
                      <a:r>
                        <a:rPr sz="1000" spc="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*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14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9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</a:t>
                      </a:r>
                      <a:r>
                        <a:rPr sz="1000" spc="-2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u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g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4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50</a:t>
                      </a:r>
                      <a:r>
                        <a:rPr sz="1000" spc="-4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mg</a:t>
                      </a:r>
                      <a:r>
                        <a:rPr sz="1000" spc="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*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28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422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最近中标价格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524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22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530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52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57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67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74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7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49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165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40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59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41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1755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016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137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39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85644">
                <a:tc>
                  <a:txBody>
                    <a:bodyPr vert="horz" wrap="square"/>
                    <a:lstStyle/>
                    <a:p>
                      <a:pPr marL="381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起始用药量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00" marR="20955" indent="-635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每日两次， 一次一片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4135" marR="5715" indent="-635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每日三次， 一次一片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835" marR="22860" indent="-635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每日一次， 一次两片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0800" indent="-508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每日三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次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 一次一片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635" indent="-635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每日一次，</a:t>
                      </a:r>
                      <a:r>
                        <a:rPr sz="1000" spc="6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 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每 一次一片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62230" indent="10160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日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两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次 一次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-2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u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g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3020" marR="71755" indent="-106680">
                        <a:lnSpc>
                          <a:spcPct val="100000"/>
                        </a:lnSpc>
                      </a:pPr>
                      <a:r>
                        <a:rPr sz="1000" spc="-26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每日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一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次 一次两片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1422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最低日均费用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11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8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03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55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41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1755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14221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假设渗透率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84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15%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32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11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8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01%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43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14219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人群（万人）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2193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9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1644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657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329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397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329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6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84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54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92526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年费用小计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524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241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530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387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657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108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78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8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40335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70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780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19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6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1422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当前潜在空间（亿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7">
                  <a:txBody>
                    <a:bodyPr vert="horz" wrap="square"/>
                    <a:lstStyle/>
                    <a:p>
                      <a:pPr marR="4064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911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14220">
                <a:tc>
                  <a:txBody>
                    <a:bodyPr vert="horz" wrap="square"/>
                    <a:lstStyle/>
                    <a:p>
                      <a:pPr marL="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年后潜在空间（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亿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 vert="horz" wrap="square"/>
                    <a:lstStyle/>
                    <a:p>
                      <a:pPr marR="4064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1024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71118" y="548837"/>
            <a:ext cx="3822700" cy="13119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1.6 市场规模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“互联网+糖尿病〞潜在市场千亿级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2021年胰岛素市场规模预测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0716" y="6013357"/>
            <a:ext cx="5930900" cy="115951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来源：IDF、长江证券、36氪研究院</a:t>
            </a:r>
          </a:p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胰岛素表-注释：1)假设100%型，20%II型、50%III型糖尿病患者使用胰岛素；2〕50%患者使用三代胰岛素诺 和锐，50%患者使用二代胰岛素诺和灵30R；</a:t>
            </a:r>
          </a:p>
          <a:p>
            <a:pPr marL="12700">
              <a:lnSpc>
                <a:spcPct val="100000"/>
              </a:lnSpc>
            </a:pPr>
            <a:endParaRPr sz="1000" spc="-1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000" spc="-1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000" spc="-1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预计2021年糖尿病电商市场规模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30716" y="9012167"/>
            <a:ext cx="5918200" cy="6350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1000" spc="25">
                <a:solidFill>
                  <a:srgbClr val="595959"/>
                </a:solidFill>
                <a:latin typeface="Microsoft YaHei UI"/>
                <a:cs typeface="Microsoft YaHei UI"/>
              </a:rPr>
              <a:t>D</a:t>
            </a:r>
            <a:r>
              <a:rPr sz="1000" spc="-45">
                <a:solidFill>
                  <a:srgbClr val="595959"/>
                </a:solidFill>
                <a:latin typeface="Microsoft YaHei UI"/>
                <a:cs typeface="Microsoft YaHei UI"/>
              </a:rPr>
              <a:t>F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、长江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证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券、</a:t>
            </a:r>
            <a:r>
              <a:rPr sz="1000" spc="-100">
                <a:solidFill>
                  <a:srgbClr val="595959"/>
                </a:solidFill>
                <a:latin typeface="Microsoft YaHei UI"/>
                <a:cs typeface="Microsoft YaHei UI"/>
              </a:rPr>
              <a:t>3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6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氪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研究院</a:t>
            </a:r>
            <a:endParaRPr sz="1000">
              <a:latin typeface="Microsoft YaHei UI"/>
              <a:cs typeface="Microsoft YaHei UI"/>
            </a:endParaRPr>
          </a:p>
          <a:p>
            <a:pPr marL="12700" marR="12700">
              <a:lnSpc>
                <a:spcPct val="150000"/>
              </a:lnSpc>
              <a:spcBef>
                <a:spcPts val="100"/>
              </a:spcBef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电商表</a:t>
            </a:r>
            <a:r>
              <a:rPr sz="1000" spc="-40">
                <a:solidFill>
                  <a:srgbClr val="595959"/>
                </a:solidFill>
                <a:latin typeface="Microsoft YaHei UI"/>
                <a:cs typeface="Microsoft YaHei UI"/>
              </a:rPr>
              <a:t>-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注释：</a:t>
            </a:r>
            <a:r>
              <a:rPr sz="1000" spc="-100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电商渗透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率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参考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美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国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、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欧洲</a:t>
            </a:r>
            <a:r>
              <a:rPr sz="1000" spc="-100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及日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本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的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渗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透率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假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设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来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处方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药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、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医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保支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付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和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医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生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自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由执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业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等政 策开放。</a:t>
            </a:r>
            <a:endParaRPr sz="1000">
              <a:latin typeface="Microsoft YaHei UI"/>
              <a:cs typeface="Microsoft YaHei UI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62677" y="1899127"/>
          <a:ext cx="6033061" cy="40626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080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71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031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062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855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09318">
                <a:tc>
                  <a:txBody>
                    <a:bodyPr vert="horz" wrap="square"/>
                    <a:lstStyle/>
                    <a:p>
                      <a:pPr marR="13335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项目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6705">
                        <a:lnSpc>
                          <a:spcPct val="100000"/>
                        </a:lnSpc>
                      </a:pPr>
                      <a:r>
                        <a:rPr sz="1000" b="1" spc="2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0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型糖尿病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4470">
                        <a:lnSpc>
                          <a:spcPct val="100000"/>
                        </a:lnSpc>
                      </a:pPr>
                      <a:r>
                        <a:rPr sz="1000" b="1" spc="2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II</a:t>
                      </a:r>
                      <a:r>
                        <a:rPr sz="10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型糖尿病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07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妊娠及其他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700" algn="ctr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小计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患者占比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889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397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9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0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714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3204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100%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4582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人数（万人）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89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548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93370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9868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8770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548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30504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10965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4584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使用胰岛素人群比例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317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100%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825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20%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143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30504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4582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未来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年患者增长率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marR="2476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使用胰岛素人数（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万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人）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marR="2349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2862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胰岛素分类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R="8255" algn="ctr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三代胰岛素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5988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二代胰岛素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使用比例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R="1714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1079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4584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品牌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6108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诺和诺徳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-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诺和锐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5988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诺和灵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34582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规格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R="1841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300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000" spc="-2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U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：</a:t>
                      </a:r>
                      <a:r>
                        <a:rPr sz="1000" spc="-6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l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300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000" spc="-2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U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sz="1000" spc="-6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1000" spc="-35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l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中标价（上海，元）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R="2286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73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9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53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零售价（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15%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加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成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，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84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95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61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使用频次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5600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一天两次一次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15</a:t>
                      </a:r>
                      <a:r>
                        <a:rPr sz="1000" spc="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I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U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395605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一天两次一次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15</a:t>
                      </a:r>
                      <a:r>
                        <a:rPr sz="1000" spc="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I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U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年均使用支数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R="2667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36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2095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36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年化人均费用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3100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L="3810" algn="ctr">
                        <a:lnSpc>
                          <a:spcPct val="100000"/>
                        </a:lnSpc>
                      </a:pPr>
                      <a:r>
                        <a:rPr sz="1000" spc="4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2251</a:t>
                      </a:r>
                      <a:r>
                        <a:rPr sz="1000" spc="2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费用小计（万元）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443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 marR="381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322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34583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总计（亿元）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marR="2349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766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820114" y="7199964"/>
          <a:ext cx="6033061" cy="17240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636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94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7335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 b="1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预计</a:t>
                      </a:r>
                      <a:r>
                        <a:rPr sz="1000" b="1" spc="-2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b="1" spc="0">
                          <a:solidFill>
                            <a:srgbClr val="FFFFFF"/>
                          </a:solidFill>
                          <a:latin typeface="Microsoft YaHei UI"/>
                          <a:cs typeface="Microsoft YaHei UI"/>
                        </a:rPr>
                        <a:t>年后：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6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7335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口服降糖药市场规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模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亿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2540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1024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335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胰岛素市场规模（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亿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476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766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7335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年后糖尿病医药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市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场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规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模（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亿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25400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1790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7335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年后医药电商渗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透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率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206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23%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30%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7335">
                <a:tc>
                  <a:txBody>
                    <a:bodyPr vert="horz" wrap="square"/>
                    <a:lstStyle/>
                    <a:p>
                      <a:pPr marL="1270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年后糖尿病电商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市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场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规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模（</a:t>
                      </a:r>
                      <a:r>
                        <a:rPr sz="1000" spc="-10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亿</a:t>
                      </a:r>
                      <a:r>
                        <a:rPr sz="1000" spc="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元）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2065" algn="ctr">
                        <a:lnSpc>
                          <a:spcPct val="100000"/>
                        </a:lnSpc>
                      </a:pP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411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.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7</a:t>
                      </a:r>
                      <a:r>
                        <a:rPr sz="1000" spc="-45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~</a:t>
                      </a:r>
                      <a:r>
                        <a:rPr sz="1000" spc="10">
                          <a:solidFill>
                            <a:srgbClr val="595959"/>
                          </a:solidFill>
                          <a:latin typeface="Microsoft YaHei UI"/>
                          <a:cs typeface="Microsoft YaHei UI"/>
                        </a:rPr>
                        <a:t>537</a:t>
                      </a:r>
                      <a:endParaRPr sz="1000">
                        <a:latin typeface="Microsoft YaHei UI"/>
                        <a:cs typeface="Microsoft YaHei UI"/>
                      </a:endParaRPr>
                    </a:p>
                  </a:txBody>
                  <a:tcPr marL="0" marR="0" marT="0" marB="0">
                    <a:lnL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172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174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1606550" y="514350"/>
            <a:ext cx="0" cy="797515"/>
          </a:xfrm>
          <a:custGeom>
            <a:rect l="l" t="t" r="r" b="b"/>
            <a:pathLst>
              <a:path h="797515">
                <a:moveTo>
                  <a:pt x="0" y="0"/>
                </a:moveTo>
                <a:lnTo>
                  <a:pt x="0" y="797515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0200" y="508000"/>
            <a:ext cx="1206500" cy="368300"/>
          </a:xfrm>
          <a:custGeom>
            <a:rect l="l" t="t" r="r" b="b"/>
            <a:pathLst>
              <a:path w="1206500" h="368300">
                <a:moveTo>
                  <a:pt x="0" y="0"/>
                </a:moveTo>
                <a:lnTo>
                  <a:pt x="1206500" y="0"/>
                </a:lnTo>
                <a:lnTo>
                  <a:pt x="12065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930463" y="10190909"/>
            <a:ext cx="19177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来源：公开资料整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理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100">
                <a:solidFill>
                  <a:srgbClr val="595959"/>
                </a:solidFill>
                <a:latin typeface="Microsoft YaHei UI"/>
                <a:cs typeface="Microsoft YaHei UI"/>
              </a:rPr>
              <a:t>3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6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研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究院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02163" y="10190909"/>
            <a:ext cx="12827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截止时间：2021年5月</a:t>
            </a:r>
          </a:p>
        </p:txBody>
      </p:sp>
      <p:sp>
        <p:nvSpPr>
          <p:cNvPr id="8" name="object 8"/>
          <p:cNvSpPr/>
          <p:nvPr/>
        </p:nvSpPr>
        <p:spPr>
          <a:xfrm>
            <a:off x="2902031" y="7003817"/>
            <a:ext cx="254007" cy="114532"/>
          </a:xfrm>
          <a:custGeom>
            <a:rect l="l" t="t" r="r" b="b"/>
            <a:pathLst>
              <a:path w="254007" h="114532">
                <a:moveTo>
                  <a:pt x="254007" y="0"/>
                </a:moveTo>
                <a:lnTo>
                  <a:pt x="0" y="0"/>
                </a:lnTo>
                <a:lnTo>
                  <a:pt x="0" y="114532"/>
                </a:lnTo>
                <a:lnTo>
                  <a:pt x="254007" y="114532"/>
                </a:lnTo>
                <a:lnTo>
                  <a:pt x="254007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727556" y="6559332"/>
            <a:ext cx="254007" cy="559017"/>
          </a:xfrm>
          <a:custGeom>
            <a:rect l="l" t="t" r="r" b="b"/>
            <a:pathLst>
              <a:path w="254007" h="559017">
                <a:moveTo>
                  <a:pt x="254007" y="0"/>
                </a:moveTo>
                <a:lnTo>
                  <a:pt x="0" y="0"/>
                </a:lnTo>
                <a:lnTo>
                  <a:pt x="0" y="559017"/>
                </a:lnTo>
                <a:lnTo>
                  <a:pt x="254007" y="559017"/>
                </a:lnTo>
                <a:lnTo>
                  <a:pt x="254007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553080" y="6394239"/>
            <a:ext cx="254007" cy="724110"/>
          </a:xfrm>
          <a:custGeom>
            <a:rect l="l" t="t" r="r" b="b"/>
            <a:pathLst>
              <a:path w="254007" h="724110">
                <a:moveTo>
                  <a:pt x="254007" y="0"/>
                </a:moveTo>
                <a:lnTo>
                  <a:pt x="0" y="0"/>
                </a:lnTo>
                <a:lnTo>
                  <a:pt x="0" y="724110"/>
                </a:lnTo>
                <a:lnTo>
                  <a:pt x="254007" y="724110"/>
                </a:lnTo>
                <a:lnTo>
                  <a:pt x="254007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378605" y="6800625"/>
            <a:ext cx="254007" cy="317724"/>
          </a:xfrm>
          <a:custGeom>
            <a:rect l="l" t="t" r="r" b="b"/>
            <a:pathLst>
              <a:path w="254007" h="317724">
                <a:moveTo>
                  <a:pt x="254007" y="0"/>
                </a:moveTo>
                <a:lnTo>
                  <a:pt x="0" y="0"/>
                </a:lnTo>
                <a:lnTo>
                  <a:pt x="0" y="317724"/>
                </a:lnTo>
                <a:lnTo>
                  <a:pt x="254007" y="317724"/>
                </a:lnTo>
                <a:lnTo>
                  <a:pt x="254007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902031" y="7003817"/>
            <a:ext cx="254007" cy="114532"/>
          </a:xfrm>
          <a:custGeom>
            <a:rect l="l" t="t" r="r" b="b"/>
            <a:pathLst>
              <a:path w="254007" h="114532">
                <a:moveTo>
                  <a:pt x="0" y="0"/>
                </a:moveTo>
                <a:lnTo>
                  <a:pt x="254007" y="0"/>
                </a:lnTo>
                <a:lnTo>
                  <a:pt x="254007" y="114532"/>
                </a:lnTo>
                <a:lnTo>
                  <a:pt x="0" y="114532"/>
                </a:lnTo>
                <a:lnTo>
                  <a:pt x="0" y="0"/>
                </a:lnTo>
                <a:close/>
              </a:path>
            </a:pathLst>
          </a:custGeom>
          <a:ln w="12702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727556" y="6559332"/>
            <a:ext cx="254007" cy="559016"/>
          </a:xfrm>
          <a:custGeom>
            <a:rect l="l" t="t" r="r" b="b"/>
            <a:pathLst>
              <a:path w="254007" h="559016">
                <a:moveTo>
                  <a:pt x="0" y="0"/>
                </a:moveTo>
                <a:lnTo>
                  <a:pt x="254007" y="0"/>
                </a:lnTo>
                <a:lnTo>
                  <a:pt x="254007" y="559016"/>
                </a:lnTo>
                <a:lnTo>
                  <a:pt x="0" y="559016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553080" y="6394238"/>
            <a:ext cx="254007" cy="724110"/>
          </a:xfrm>
          <a:custGeom>
            <a:rect l="l" t="t" r="r" b="b"/>
            <a:pathLst>
              <a:path w="254007" h="724110">
                <a:moveTo>
                  <a:pt x="0" y="0"/>
                </a:moveTo>
                <a:lnTo>
                  <a:pt x="254007" y="0"/>
                </a:lnTo>
                <a:lnTo>
                  <a:pt x="254007" y="724110"/>
                </a:lnTo>
                <a:lnTo>
                  <a:pt x="0" y="72411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378605" y="6800624"/>
            <a:ext cx="254007" cy="317725"/>
          </a:xfrm>
          <a:custGeom>
            <a:rect l="l" t="t" r="r" b="b"/>
            <a:pathLst>
              <a:path w="254007" h="317725">
                <a:moveTo>
                  <a:pt x="0" y="0"/>
                </a:moveTo>
                <a:lnTo>
                  <a:pt x="254007" y="0"/>
                </a:lnTo>
                <a:lnTo>
                  <a:pt x="254007" y="317725"/>
                </a:lnTo>
                <a:lnTo>
                  <a:pt x="0" y="317725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 flipH="1">
            <a:off x="2609850" y="5581650"/>
            <a:ext cx="0" cy="1536699"/>
          </a:xfrm>
          <a:custGeom>
            <a:rect l="l" t="t" r="r" b="b"/>
            <a:pathLst>
              <a:path h="1536699">
                <a:moveTo>
                  <a:pt x="0" y="1536699"/>
                </a:moveTo>
                <a:lnTo>
                  <a:pt x="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609850" y="7118350"/>
            <a:ext cx="3314700" cy="0"/>
          </a:xfrm>
          <a:custGeom>
            <a:rect l="l" t="t" r="r" b="b"/>
            <a:pathLst>
              <a:path w="3314700">
                <a:moveTo>
                  <a:pt x="0" y="0"/>
                </a:moveTo>
                <a:lnTo>
                  <a:pt x="3314700" y="0"/>
                </a:lnTo>
              </a:path>
            </a:pathLst>
          </a:custGeom>
          <a:ln w="12702">
            <a:solidFill>
              <a:srgbClr val="D9D9D9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022600" y="5651500"/>
            <a:ext cx="2489200" cy="571499"/>
          </a:xfrm>
          <a:custGeom>
            <a:rect l="l" t="t" r="r" b="b"/>
            <a:pathLst>
              <a:path w="2489200" h="571499">
                <a:moveTo>
                  <a:pt x="0" y="507795"/>
                </a:moveTo>
                <a:lnTo>
                  <a:pt x="825610" y="571499"/>
                </a:lnTo>
                <a:lnTo>
                  <a:pt x="1651134" y="0"/>
                </a:lnTo>
                <a:lnTo>
                  <a:pt x="2489200" y="571499"/>
                </a:lnTo>
              </a:path>
            </a:pathLst>
          </a:custGeom>
          <a:ln w="25403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008263" y="6135597"/>
            <a:ext cx="49708" cy="47801"/>
          </a:xfrm>
          <a:custGeom>
            <a:rect l="l" t="t" r="r" b="b"/>
            <a:pathLst>
              <a:path w="49708" h="47801">
                <a:moveTo>
                  <a:pt x="20505" y="0"/>
                </a:moveTo>
                <a:lnTo>
                  <a:pt x="9540" y="4932"/>
                </a:lnTo>
                <a:lnTo>
                  <a:pt x="2162" y="15773"/>
                </a:lnTo>
                <a:lnTo>
                  <a:pt x="0" y="32264"/>
                </a:lnTo>
                <a:lnTo>
                  <a:pt x="6118" y="41439"/>
                </a:lnTo>
                <a:lnTo>
                  <a:pt x="17917" y="47088"/>
                </a:lnTo>
                <a:lnTo>
                  <a:pt x="35731" y="47801"/>
                </a:lnTo>
                <a:lnTo>
                  <a:pt x="45829" y="38607"/>
                </a:lnTo>
                <a:lnTo>
                  <a:pt x="49708" y="25109"/>
                </a:lnTo>
                <a:lnTo>
                  <a:pt x="49694" y="24254"/>
                </a:lnTo>
                <a:lnTo>
                  <a:pt x="45807" y="11844"/>
                </a:lnTo>
                <a:lnTo>
                  <a:pt x="35735" y="3133"/>
                </a:lnTo>
                <a:lnTo>
                  <a:pt x="20505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008263" y="6135597"/>
            <a:ext cx="49709" cy="47801"/>
          </a:xfrm>
          <a:custGeom>
            <a:rect l="l" t="t" r="r" b="b"/>
            <a:pathLst>
              <a:path w="49709" h="47801">
                <a:moveTo>
                  <a:pt x="49709" y="25109"/>
                </a:moveTo>
                <a:lnTo>
                  <a:pt x="45829" y="38607"/>
                </a:lnTo>
                <a:lnTo>
                  <a:pt x="35732" y="47801"/>
                </a:lnTo>
                <a:lnTo>
                  <a:pt x="17918" y="47089"/>
                </a:lnTo>
                <a:lnTo>
                  <a:pt x="6119" y="41439"/>
                </a:lnTo>
                <a:lnTo>
                  <a:pt x="0" y="32265"/>
                </a:lnTo>
                <a:lnTo>
                  <a:pt x="2161" y="15774"/>
                </a:lnTo>
                <a:lnTo>
                  <a:pt x="9539" y="4932"/>
                </a:lnTo>
                <a:lnTo>
                  <a:pt x="20503" y="0"/>
                </a:lnTo>
                <a:lnTo>
                  <a:pt x="35735" y="3133"/>
                </a:lnTo>
                <a:lnTo>
                  <a:pt x="45807" y="11844"/>
                </a:lnTo>
                <a:lnTo>
                  <a:pt x="49695" y="24253"/>
                </a:lnTo>
                <a:lnTo>
                  <a:pt x="49709" y="25109"/>
                </a:lnTo>
                <a:close/>
              </a:path>
            </a:pathLst>
          </a:custGeom>
          <a:ln w="12701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833762" y="6199096"/>
            <a:ext cx="49709" cy="47802"/>
          </a:xfrm>
          <a:custGeom>
            <a:rect l="l" t="t" r="r" b="b"/>
            <a:pathLst>
              <a:path w="49709" h="47802">
                <a:moveTo>
                  <a:pt x="20502" y="0"/>
                </a:moveTo>
                <a:lnTo>
                  <a:pt x="9539" y="4933"/>
                </a:lnTo>
                <a:lnTo>
                  <a:pt x="2161" y="15775"/>
                </a:lnTo>
                <a:lnTo>
                  <a:pt x="0" y="32266"/>
                </a:lnTo>
                <a:lnTo>
                  <a:pt x="6119" y="41440"/>
                </a:lnTo>
                <a:lnTo>
                  <a:pt x="17919" y="47089"/>
                </a:lnTo>
                <a:lnTo>
                  <a:pt x="35733" y="47802"/>
                </a:lnTo>
                <a:lnTo>
                  <a:pt x="45830" y="38607"/>
                </a:lnTo>
                <a:lnTo>
                  <a:pt x="49709" y="25109"/>
                </a:lnTo>
                <a:lnTo>
                  <a:pt x="49695" y="24251"/>
                </a:lnTo>
                <a:lnTo>
                  <a:pt x="45807" y="11843"/>
                </a:lnTo>
                <a:lnTo>
                  <a:pt x="35734" y="3132"/>
                </a:lnTo>
                <a:lnTo>
                  <a:pt x="20502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833762" y="6199097"/>
            <a:ext cx="49709" cy="47801"/>
          </a:xfrm>
          <a:custGeom>
            <a:rect l="l" t="t" r="r" b="b"/>
            <a:pathLst>
              <a:path w="49709" h="47801">
                <a:moveTo>
                  <a:pt x="49709" y="25109"/>
                </a:moveTo>
                <a:lnTo>
                  <a:pt x="45829" y="38607"/>
                </a:lnTo>
                <a:lnTo>
                  <a:pt x="35732" y="47801"/>
                </a:lnTo>
                <a:lnTo>
                  <a:pt x="17918" y="47089"/>
                </a:lnTo>
                <a:lnTo>
                  <a:pt x="6119" y="41439"/>
                </a:lnTo>
                <a:lnTo>
                  <a:pt x="0" y="32265"/>
                </a:lnTo>
                <a:lnTo>
                  <a:pt x="2161" y="15774"/>
                </a:lnTo>
                <a:lnTo>
                  <a:pt x="9539" y="4932"/>
                </a:lnTo>
                <a:lnTo>
                  <a:pt x="20503" y="0"/>
                </a:lnTo>
                <a:lnTo>
                  <a:pt x="35735" y="3133"/>
                </a:lnTo>
                <a:lnTo>
                  <a:pt x="45807" y="11844"/>
                </a:lnTo>
                <a:lnTo>
                  <a:pt x="49695" y="24253"/>
                </a:lnTo>
                <a:lnTo>
                  <a:pt x="49709" y="25109"/>
                </a:lnTo>
                <a:close/>
              </a:path>
            </a:pathLst>
          </a:custGeom>
          <a:ln w="12701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4659263" y="5614897"/>
            <a:ext cx="49708" cy="47801"/>
          </a:xfrm>
          <a:custGeom>
            <a:rect l="l" t="t" r="r" b="b"/>
            <a:pathLst>
              <a:path w="49708" h="47801">
                <a:moveTo>
                  <a:pt x="20505" y="0"/>
                </a:moveTo>
                <a:lnTo>
                  <a:pt x="9540" y="4932"/>
                </a:lnTo>
                <a:lnTo>
                  <a:pt x="2162" y="15773"/>
                </a:lnTo>
                <a:lnTo>
                  <a:pt x="0" y="32264"/>
                </a:lnTo>
                <a:lnTo>
                  <a:pt x="6118" y="41439"/>
                </a:lnTo>
                <a:lnTo>
                  <a:pt x="17917" y="47088"/>
                </a:lnTo>
                <a:lnTo>
                  <a:pt x="35731" y="47801"/>
                </a:lnTo>
                <a:lnTo>
                  <a:pt x="45829" y="38607"/>
                </a:lnTo>
                <a:lnTo>
                  <a:pt x="49708" y="25109"/>
                </a:lnTo>
                <a:lnTo>
                  <a:pt x="49694" y="24254"/>
                </a:lnTo>
                <a:lnTo>
                  <a:pt x="45807" y="11845"/>
                </a:lnTo>
                <a:lnTo>
                  <a:pt x="35735" y="3133"/>
                </a:lnTo>
                <a:lnTo>
                  <a:pt x="20505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659263" y="5614898"/>
            <a:ext cx="49709" cy="47801"/>
          </a:xfrm>
          <a:custGeom>
            <a:rect l="l" t="t" r="r" b="b"/>
            <a:pathLst>
              <a:path w="49709" h="47801">
                <a:moveTo>
                  <a:pt x="49709" y="25109"/>
                </a:moveTo>
                <a:lnTo>
                  <a:pt x="45829" y="38607"/>
                </a:lnTo>
                <a:lnTo>
                  <a:pt x="35732" y="47801"/>
                </a:lnTo>
                <a:lnTo>
                  <a:pt x="17918" y="47089"/>
                </a:lnTo>
                <a:lnTo>
                  <a:pt x="6119" y="41439"/>
                </a:lnTo>
                <a:lnTo>
                  <a:pt x="0" y="32265"/>
                </a:lnTo>
                <a:lnTo>
                  <a:pt x="2161" y="15774"/>
                </a:lnTo>
                <a:lnTo>
                  <a:pt x="9539" y="4932"/>
                </a:lnTo>
                <a:lnTo>
                  <a:pt x="20503" y="0"/>
                </a:lnTo>
                <a:lnTo>
                  <a:pt x="35735" y="3133"/>
                </a:lnTo>
                <a:lnTo>
                  <a:pt x="45807" y="11844"/>
                </a:lnTo>
                <a:lnTo>
                  <a:pt x="49695" y="24253"/>
                </a:lnTo>
                <a:lnTo>
                  <a:pt x="49709" y="25109"/>
                </a:lnTo>
                <a:close/>
              </a:path>
            </a:pathLst>
          </a:custGeom>
          <a:ln w="12701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5484763" y="6199096"/>
            <a:ext cx="49708" cy="47802"/>
          </a:xfrm>
          <a:custGeom>
            <a:rect l="l" t="t" r="r" b="b"/>
            <a:pathLst>
              <a:path w="49708" h="47802">
                <a:moveTo>
                  <a:pt x="20503" y="0"/>
                </a:moveTo>
                <a:lnTo>
                  <a:pt x="9539" y="4932"/>
                </a:lnTo>
                <a:lnTo>
                  <a:pt x="2161" y="15774"/>
                </a:lnTo>
                <a:lnTo>
                  <a:pt x="0" y="32266"/>
                </a:lnTo>
                <a:lnTo>
                  <a:pt x="6119" y="41440"/>
                </a:lnTo>
                <a:lnTo>
                  <a:pt x="17918" y="47089"/>
                </a:lnTo>
                <a:lnTo>
                  <a:pt x="35731" y="47802"/>
                </a:lnTo>
                <a:lnTo>
                  <a:pt x="45829" y="38607"/>
                </a:lnTo>
                <a:lnTo>
                  <a:pt x="49708" y="25109"/>
                </a:lnTo>
                <a:lnTo>
                  <a:pt x="49694" y="24253"/>
                </a:lnTo>
                <a:lnTo>
                  <a:pt x="45806" y="11844"/>
                </a:lnTo>
                <a:lnTo>
                  <a:pt x="35734" y="3133"/>
                </a:lnTo>
                <a:lnTo>
                  <a:pt x="20503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5484764" y="6199097"/>
            <a:ext cx="49709" cy="47801"/>
          </a:xfrm>
          <a:custGeom>
            <a:rect l="l" t="t" r="r" b="b"/>
            <a:pathLst>
              <a:path w="49709" h="47801">
                <a:moveTo>
                  <a:pt x="49709" y="25109"/>
                </a:moveTo>
                <a:lnTo>
                  <a:pt x="45829" y="38607"/>
                </a:lnTo>
                <a:lnTo>
                  <a:pt x="35732" y="47801"/>
                </a:lnTo>
                <a:lnTo>
                  <a:pt x="17918" y="47089"/>
                </a:lnTo>
                <a:lnTo>
                  <a:pt x="6119" y="41439"/>
                </a:lnTo>
                <a:lnTo>
                  <a:pt x="0" y="32265"/>
                </a:lnTo>
                <a:lnTo>
                  <a:pt x="2161" y="15774"/>
                </a:lnTo>
                <a:lnTo>
                  <a:pt x="9539" y="4932"/>
                </a:lnTo>
                <a:lnTo>
                  <a:pt x="20503" y="0"/>
                </a:lnTo>
                <a:lnTo>
                  <a:pt x="35735" y="3133"/>
                </a:lnTo>
                <a:lnTo>
                  <a:pt x="45807" y="11844"/>
                </a:lnTo>
                <a:lnTo>
                  <a:pt x="49695" y="24253"/>
                </a:lnTo>
                <a:lnTo>
                  <a:pt x="49709" y="25109"/>
                </a:lnTo>
                <a:close/>
              </a:path>
            </a:pathLst>
          </a:custGeom>
          <a:ln w="12701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1671118" y="548837"/>
            <a:ext cx="5029200" cy="48920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1.7 资本趋势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互联网+糖尿病管理受到资本青睐，投资集中在 早期工程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金额及笔数：2021年至2021年5月，互联网+糖尿病领域总投资 交易数量达26次。糖尿病APP产品在2021年开始受到资本青睐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，交易数量上涨225%，投资金额增长了28.6%。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轮次：观察资本投资趋势，互联网+ 糖尿病投资阶段主要集中在 早期天使轮和A轮，占总投资的83.4%。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一级市场：我们预测未来几年，移动糖尿病管理市场将从早期兴 起阶段进入到快速成长阶段。企业间竞争日益剧烈。我们预测， 2021下半年，“互联网+糖尿病〞投资交易增速趋于缓慢。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二级市场：医药、器械集团会更多布局完整其产业链，丰富产品 多样化。我们预测未来几年，医药集团创立自有移动管理品牌和 对互联网医疗初创公司的并购将成为趋势。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互联网+糖尿病投资交易及金额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2935577" y="6006537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797846" y="605705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775736" y="5567895"/>
            <a:ext cx="1778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404040"/>
                </a:solidFill>
                <a:latin typeface="Microsoft YaHei UI"/>
                <a:cs typeface="Microsoft YaHei UI"/>
              </a:rPr>
              <a:t>13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605178" y="6145208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4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096876" y="6427452"/>
            <a:ext cx="3568700" cy="19792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40000</a:t>
            </a:r>
          </a:p>
          <a:p>
            <a:pPr marL="12700">
              <a:lnSpc>
                <a:spcPct val="100000"/>
              </a:lnSpc>
            </a:pPr>
            <a:endParaRPr sz="1000" spc="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20000</a:t>
            </a:r>
          </a:p>
          <a:p>
            <a:pPr marL="12700">
              <a:lnSpc>
                <a:spcPct val="100000"/>
              </a:lnSpc>
            </a:pPr>
            <a:endParaRPr sz="1000" spc="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</a:p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2021	2021	2021	2021</a:t>
            </a:r>
          </a:p>
          <a:p>
            <a:pPr marL="12700">
              <a:lnSpc>
                <a:spcPct val="100000"/>
              </a:lnSpc>
            </a:pPr>
            <a:endParaRPr sz="1000" spc="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交易金额〔万人民币〕	交易数量</a:t>
            </a:r>
          </a:p>
          <a:p>
            <a:pPr marL="12700">
              <a:lnSpc>
                <a:spcPct val="100000"/>
              </a:lnSpc>
            </a:pPr>
            <a:endParaRPr sz="1000" spc="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000" spc="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2021-2021年5月</a:t>
            </a:r>
          </a:p>
          <a:p>
            <a:pPr marL="12700">
              <a:lnSpc>
                <a:spcPct val="100000"/>
              </a:lnSpc>
            </a:pPr>
            <a:endParaRPr sz="1000" spc="0">
              <a:solidFill>
                <a:srgbClr val="595959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互联网+糖尿病整体获投轮次比例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2096876" y="6119550"/>
            <a:ext cx="4064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60000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096876" y="5811650"/>
            <a:ext cx="4064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80000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022941" y="5503750"/>
            <a:ext cx="4826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100000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830475" y="6099344"/>
            <a:ext cx="165100" cy="534035"/>
          </a:xfrm>
          <a:prstGeom prst="rect">
            <a:avLst/>
          </a:prstGeom>
        </p:spPr>
        <p:txBody>
          <a:bodyPr vert="vert270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>
                <a:solidFill>
                  <a:srgbClr val="595959"/>
                </a:solidFill>
                <a:latin typeface="Microsoft YaHei UI"/>
                <a:cs typeface="Microsoft YaHei UI"/>
              </a:rPr>
              <a:t>融资金额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2927350" y="7562850"/>
            <a:ext cx="228600" cy="76200"/>
          </a:xfrm>
          <a:custGeom>
            <a:rect l="l" t="t" r="r" b="b"/>
            <a:pathLst>
              <a:path w="228600" h="76200">
                <a:moveTo>
                  <a:pt x="0" y="0"/>
                </a:moveTo>
                <a:lnTo>
                  <a:pt x="228600" y="0"/>
                </a:lnTo>
                <a:lnTo>
                  <a:pt x="2286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2927350" y="7562850"/>
            <a:ext cx="228600" cy="76199"/>
          </a:xfrm>
          <a:custGeom>
            <a:rect l="l" t="t" r="r" b="b"/>
            <a:pathLst>
              <a:path w="228600" h="76199">
                <a:moveTo>
                  <a:pt x="0" y="0"/>
                </a:moveTo>
                <a:lnTo>
                  <a:pt x="228600" y="0"/>
                </a:lnTo>
                <a:lnTo>
                  <a:pt x="2286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ln w="12702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4775200" y="7607300"/>
            <a:ext cx="228600" cy="0"/>
          </a:xfrm>
          <a:custGeom>
            <a:rect l="l" t="t" r="r" b="b"/>
            <a:pathLst>
              <a:path w="228600">
                <a:moveTo>
                  <a:pt x="0" y="0"/>
                </a:moveTo>
                <a:lnTo>
                  <a:pt x="228600" y="0"/>
                </a:lnTo>
              </a:path>
            </a:pathLst>
          </a:custGeom>
          <a:ln w="25403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4862831" y="7583526"/>
            <a:ext cx="40634" cy="47627"/>
          </a:xfrm>
          <a:custGeom>
            <a:rect l="l" t="t" r="r" b="b"/>
            <a:pathLst>
              <a:path w="40634" h="47627">
                <a:moveTo>
                  <a:pt x="13153" y="0"/>
                </a:moveTo>
                <a:lnTo>
                  <a:pt x="3694" y="9233"/>
                </a:lnTo>
                <a:lnTo>
                  <a:pt x="0" y="24071"/>
                </a:lnTo>
                <a:lnTo>
                  <a:pt x="3118" y="36693"/>
                </a:lnTo>
                <a:lnTo>
                  <a:pt x="12222" y="45289"/>
                </a:lnTo>
                <a:lnTo>
                  <a:pt x="27316" y="47627"/>
                </a:lnTo>
                <a:lnTo>
                  <a:pt x="36893" y="38470"/>
                </a:lnTo>
                <a:lnTo>
                  <a:pt x="40562" y="24071"/>
                </a:lnTo>
                <a:lnTo>
                  <a:pt x="40634" y="23285"/>
                </a:lnTo>
                <a:lnTo>
                  <a:pt x="37455" y="10756"/>
                </a:lnTo>
                <a:lnTo>
                  <a:pt x="28309" y="2254"/>
                </a:lnTo>
                <a:lnTo>
                  <a:pt x="13153" y="0"/>
                </a:lnTo>
                <a:close/>
              </a:path>
            </a:pathLst>
          </a:custGeom>
          <a:solidFill>
            <a:srgbClr val="E0BF04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4862831" y="7583526"/>
            <a:ext cx="40638" cy="47626"/>
          </a:xfrm>
          <a:custGeom>
            <a:rect l="l" t="t" r="r" b="b"/>
            <a:pathLst>
              <a:path w="40638" h="47626">
                <a:moveTo>
                  <a:pt x="40638" y="23773"/>
                </a:moveTo>
                <a:lnTo>
                  <a:pt x="36892" y="38470"/>
                </a:lnTo>
                <a:lnTo>
                  <a:pt x="27316" y="47626"/>
                </a:lnTo>
                <a:lnTo>
                  <a:pt x="12222" y="45288"/>
                </a:lnTo>
                <a:lnTo>
                  <a:pt x="3118" y="36692"/>
                </a:lnTo>
                <a:lnTo>
                  <a:pt x="0" y="24070"/>
                </a:lnTo>
                <a:lnTo>
                  <a:pt x="3694" y="9232"/>
                </a:lnTo>
                <a:lnTo>
                  <a:pt x="13154" y="0"/>
                </a:lnTo>
                <a:lnTo>
                  <a:pt x="28309" y="2255"/>
                </a:lnTo>
                <a:lnTo>
                  <a:pt x="37455" y="10757"/>
                </a:lnTo>
                <a:lnTo>
                  <a:pt x="40634" y="23287"/>
                </a:lnTo>
                <a:lnTo>
                  <a:pt x="40638" y="23773"/>
                </a:lnTo>
                <a:close/>
              </a:path>
            </a:pathLst>
          </a:custGeom>
          <a:ln w="12701">
            <a:solidFill>
              <a:srgbClr val="E0BF04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095391" y="8499978"/>
            <a:ext cx="707378" cy="821436"/>
          </a:xfrm>
          <a:custGeom>
            <a:rect l="l" t="t" r="r" b="b"/>
            <a:pathLst>
              <a:path w="707378" h="821436">
                <a:moveTo>
                  <a:pt x="0" y="0"/>
                </a:moveTo>
                <a:lnTo>
                  <a:pt x="10867" y="353914"/>
                </a:lnTo>
                <a:lnTo>
                  <a:pt x="23566" y="354533"/>
                </a:lnTo>
                <a:lnTo>
                  <a:pt x="36232" y="355608"/>
                </a:lnTo>
                <a:lnTo>
                  <a:pt x="89780" y="365314"/>
                </a:lnTo>
                <a:lnTo>
                  <a:pt x="143336" y="384008"/>
                </a:lnTo>
                <a:lnTo>
                  <a:pt x="192170" y="410409"/>
                </a:lnTo>
                <a:lnTo>
                  <a:pt x="235693" y="443673"/>
                </a:lnTo>
                <a:lnTo>
                  <a:pt x="273313" y="482957"/>
                </a:lnTo>
                <a:lnTo>
                  <a:pt x="304439" y="527418"/>
                </a:lnTo>
                <a:lnTo>
                  <a:pt x="328481" y="576210"/>
                </a:lnTo>
                <a:lnTo>
                  <a:pt x="344849" y="628492"/>
                </a:lnTo>
                <a:lnTo>
                  <a:pt x="352951" y="683418"/>
                </a:lnTo>
                <a:lnTo>
                  <a:pt x="353718" y="711609"/>
                </a:lnTo>
                <a:lnTo>
                  <a:pt x="352197" y="740146"/>
                </a:lnTo>
                <a:lnTo>
                  <a:pt x="348315" y="768921"/>
                </a:lnTo>
                <a:lnTo>
                  <a:pt x="698144" y="821436"/>
                </a:lnTo>
                <a:lnTo>
                  <a:pt x="703269" y="783638"/>
                </a:lnTo>
                <a:lnTo>
                  <a:pt x="706350" y="745630"/>
                </a:lnTo>
                <a:lnTo>
                  <a:pt x="707378" y="707494"/>
                </a:lnTo>
                <a:lnTo>
                  <a:pt x="705033" y="649468"/>
                </a:lnTo>
                <a:lnTo>
                  <a:pt x="698120" y="592734"/>
                </a:lnTo>
                <a:lnTo>
                  <a:pt x="686820" y="537475"/>
                </a:lnTo>
                <a:lnTo>
                  <a:pt x="671315" y="483871"/>
                </a:lnTo>
                <a:lnTo>
                  <a:pt x="651789" y="432105"/>
                </a:lnTo>
                <a:lnTo>
                  <a:pt x="628422" y="382359"/>
                </a:lnTo>
                <a:lnTo>
                  <a:pt x="601396" y="334816"/>
                </a:lnTo>
                <a:lnTo>
                  <a:pt x="570895" y="289657"/>
                </a:lnTo>
                <a:lnTo>
                  <a:pt x="537099" y="247064"/>
                </a:lnTo>
                <a:lnTo>
                  <a:pt x="500191" y="207220"/>
                </a:lnTo>
                <a:lnTo>
                  <a:pt x="460354" y="170306"/>
                </a:lnTo>
                <a:lnTo>
                  <a:pt x="417768" y="136505"/>
                </a:lnTo>
                <a:lnTo>
                  <a:pt x="372616" y="105998"/>
                </a:lnTo>
                <a:lnTo>
                  <a:pt x="325080" y="78969"/>
                </a:lnTo>
                <a:lnTo>
                  <a:pt x="275343" y="55598"/>
                </a:lnTo>
                <a:lnTo>
                  <a:pt x="223586" y="36068"/>
                </a:lnTo>
                <a:lnTo>
                  <a:pt x="169990" y="20561"/>
                </a:lnTo>
                <a:lnTo>
                  <a:pt x="114740" y="9259"/>
                </a:lnTo>
                <a:lnTo>
                  <a:pt x="58015" y="2345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4095391" y="8499978"/>
            <a:ext cx="707378" cy="821436"/>
          </a:xfrm>
          <a:custGeom>
            <a:rect l="l" t="t" r="r" b="b"/>
            <a:pathLst>
              <a:path w="707378" h="821436">
                <a:moveTo>
                  <a:pt x="0" y="0"/>
                </a:moveTo>
                <a:lnTo>
                  <a:pt x="58016" y="2345"/>
                </a:lnTo>
                <a:lnTo>
                  <a:pt x="114740" y="9259"/>
                </a:lnTo>
                <a:lnTo>
                  <a:pt x="169991" y="20561"/>
                </a:lnTo>
                <a:lnTo>
                  <a:pt x="223586" y="36068"/>
                </a:lnTo>
                <a:lnTo>
                  <a:pt x="275343" y="55598"/>
                </a:lnTo>
                <a:lnTo>
                  <a:pt x="325081" y="78969"/>
                </a:lnTo>
                <a:lnTo>
                  <a:pt x="372616" y="105998"/>
                </a:lnTo>
                <a:lnTo>
                  <a:pt x="417768" y="136505"/>
                </a:lnTo>
                <a:lnTo>
                  <a:pt x="460354" y="170306"/>
                </a:lnTo>
                <a:lnTo>
                  <a:pt x="500192" y="207220"/>
                </a:lnTo>
                <a:lnTo>
                  <a:pt x="537099" y="247064"/>
                </a:lnTo>
                <a:lnTo>
                  <a:pt x="570895" y="289657"/>
                </a:lnTo>
                <a:lnTo>
                  <a:pt x="601397" y="334816"/>
                </a:lnTo>
                <a:lnTo>
                  <a:pt x="628422" y="382359"/>
                </a:lnTo>
                <a:lnTo>
                  <a:pt x="651789" y="432105"/>
                </a:lnTo>
                <a:lnTo>
                  <a:pt x="671315" y="483871"/>
                </a:lnTo>
                <a:lnTo>
                  <a:pt x="686820" y="537475"/>
                </a:lnTo>
                <a:lnTo>
                  <a:pt x="698120" y="592735"/>
                </a:lnTo>
                <a:lnTo>
                  <a:pt x="705033" y="649468"/>
                </a:lnTo>
                <a:lnTo>
                  <a:pt x="707378" y="707494"/>
                </a:lnTo>
                <a:lnTo>
                  <a:pt x="707264" y="720215"/>
                </a:lnTo>
                <a:lnTo>
                  <a:pt x="705551" y="758318"/>
                </a:lnTo>
                <a:lnTo>
                  <a:pt x="701788" y="796265"/>
                </a:lnTo>
                <a:lnTo>
                  <a:pt x="698144" y="821436"/>
                </a:lnTo>
                <a:lnTo>
                  <a:pt x="348315" y="768921"/>
                </a:lnTo>
                <a:lnTo>
                  <a:pt x="352198" y="740146"/>
                </a:lnTo>
                <a:lnTo>
                  <a:pt x="353719" y="711610"/>
                </a:lnTo>
                <a:lnTo>
                  <a:pt x="349971" y="655677"/>
                </a:lnTo>
                <a:lnTo>
                  <a:pt x="337662" y="601968"/>
                </a:lnTo>
                <a:lnTo>
                  <a:pt x="317383" y="551325"/>
                </a:lnTo>
                <a:lnTo>
                  <a:pt x="289725" y="504593"/>
                </a:lnTo>
                <a:lnTo>
                  <a:pt x="255278" y="462615"/>
                </a:lnTo>
                <a:lnTo>
                  <a:pt x="214633" y="426235"/>
                </a:lnTo>
                <a:lnTo>
                  <a:pt x="168381" y="396297"/>
                </a:lnTo>
                <a:lnTo>
                  <a:pt x="117112" y="373644"/>
                </a:lnTo>
                <a:lnTo>
                  <a:pt x="61417" y="359121"/>
                </a:lnTo>
                <a:lnTo>
                  <a:pt x="23566" y="354533"/>
                </a:lnTo>
                <a:lnTo>
                  <a:pt x="10868" y="353914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4401694" y="9277364"/>
            <a:ext cx="390329" cy="280004"/>
          </a:xfrm>
          <a:custGeom>
            <a:rect l="l" t="t" r="r" b="b"/>
            <a:pathLst>
              <a:path w="390329" h="280004">
                <a:moveTo>
                  <a:pt x="40413" y="0"/>
                </a:moveTo>
                <a:lnTo>
                  <a:pt x="30833" y="37057"/>
                </a:lnTo>
                <a:lnTo>
                  <a:pt x="17324" y="72823"/>
                </a:lnTo>
                <a:lnTo>
                  <a:pt x="0" y="106981"/>
                </a:lnTo>
                <a:lnTo>
                  <a:pt x="308511" y="280004"/>
                </a:lnTo>
                <a:lnTo>
                  <a:pt x="326559" y="246181"/>
                </a:lnTo>
                <a:lnTo>
                  <a:pt x="342725" y="211484"/>
                </a:lnTo>
                <a:lnTo>
                  <a:pt x="356980" y="175993"/>
                </a:lnTo>
                <a:lnTo>
                  <a:pt x="369296" y="139786"/>
                </a:lnTo>
                <a:lnTo>
                  <a:pt x="379643" y="102942"/>
                </a:lnTo>
                <a:lnTo>
                  <a:pt x="387994" y="65540"/>
                </a:lnTo>
                <a:lnTo>
                  <a:pt x="390329" y="52963"/>
                </a:lnTo>
                <a:lnTo>
                  <a:pt x="40413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4401695" y="9277363"/>
            <a:ext cx="390328" cy="280004"/>
          </a:xfrm>
          <a:custGeom>
            <a:rect l="l" t="t" r="r" b="b"/>
            <a:pathLst>
              <a:path w="390328" h="280004">
                <a:moveTo>
                  <a:pt x="390328" y="52963"/>
                </a:moveTo>
                <a:lnTo>
                  <a:pt x="382650" y="90533"/>
                </a:lnTo>
                <a:lnTo>
                  <a:pt x="372964" y="127572"/>
                </a:lnTo>
                <a:lnTo>
                  <a:pt x="361301" y="164000"/>
                </a:lnTo>
                <a:lnTo>
                  <a:pt x="347689" y="199739"/>
                </a:lnTo>
                <a:lnTo>
                  <a:pt x="332157" y="234709"/>
                </a:lnTo>
                <a:lnTo>
                  <a:pt x="314733" y="268832"/>
                </a:lnTo>
                <a:lnTo>
                  <a:pt x="308510" y="280004"/>
                </a:lnTo>
                <a:lnTo>
                  <a:pt x="0" y="106982"/>
                </a:lnTo>
                <a:lnTo>
                  <a:pt x="6191" y="95794"/>
                </a:lnTo>
                <a:lnTo>
                  <a:pt x="11967" y="84404"/>
                </a:lnTo>
                <a:lnTo>
                  <a:pt x="26761" y="49139"/>
                </a:lnTo>
                <a:lnTo>
                  <a:pt x="37663" y="12476"/>
                </a:lnTo>
                <a:lnTo>
                  <a:pt x="40412" y="0"/>
                </a:lnTo>
                <a:lnTo>
                  <a:pt x="390328" y="52963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3388362" y="8668356"/>
            <a:ext cx="1319636" cy="1246365"/>
          </a:xfrm>
          <a:custGeom>
            <a:rect l="l" t="t" r="r" b="b"/>
            <a:pathLst>
              <a:path w="1319636" h="1246365">
                <a:moveTo>
                  <a:pt x="248954" y="0"/>
                </a:moveTo>
                <a:lnTo>
                  <a:pt x="220426" y="25610"/>
                </a:lnTo>
                <a:lnTo>
                  <a:pt x="193368" y="52685"/>
                </a:lnTo>
                <a:lnTo>
                  <a:pt x="167834" y="81161"/>
                </a:lnTo>
                <a:lnTo>
                  <a:pt x="143878" y="110973"/>
                </a:lnTo>
                <a:lnTo>
                  <a:pt x="121554" y="142056"/>
                </a:lnTo>
                <a:lnTo>
                  <a:pt x="100917" y="174347"/>
                </a:lnTo>
                <a:lnTo>
                  <a:pt x="67444" y="236793"/>
                </a:lnTo>
                <a:lnTo>
                  <a:pt x="45069" y="289383"/>
                </a:lnTo>
                <a:lnTo>
                  <a:pt x="27230" y="342890"/>
                </a:lnTo>
                <a:lnTo>
                  <a:pt x="13859" y="397066"/>
                </a:lnTo>
                <a:lnTo>
                  <a:pt x="4891" y="451661"/>
                </a:lnTo>
                <a:lnTo>
                  <a:pt x="259" y="506428"/>
                </a:lnTo>
                <a:lnTo>
                  <a:pt x="0" y="562587"/>
                </a:lnTo>
                <a:lnTo>
                  <a:pt x="3735" y="615479"/>
                </a:lnTo>
                <a:lnTo>
                  <a:pt x="11710" y="669266"/>
                </a:lnTo>
                <a:lnTo>
                  <a:pt x="23754" y="722229"/>
                </a:lnTo>
                <a:lnTo>
                  <a:pt x="39801" y="774119"/>
                </a:lnTo>
                <a:lnTo>
                  <a:pt x="59783" y="824688"/>
                </a:lnTo>
                <a:lnTo>
                  <a:pt x="83635" y="873687"/>
                </a:lnTo>
                <a:lnTo>
                  <a:pt x="111290" y="920867"/>
                </a:lnTo>
                <a:lnTo>
                  <a:pt x="142680" y="965980"/>
                </a:lnTo>
                <a:lnTo>
                  <a:pt x="177740" y="1008776"/>
                </a:lnTo>
                <a:lnTo>
                  <a:pt x="216402" y="1049007"/>
                </a:lnTo>
                <a:lnTo>
                  <a:pt x="258601" y="1086425"/>
                </a:lnTo>
                <a:lnTo>
                  <a:pt x="304269" y="1120780"/>
                </a:lnTo>
                <a:lnTo>
                  <a:pt x="353340" y="1151824"/>
                </a:lnTo>
                <a:lnTo>
                  <a:pt x="404756" y="1178805"/>
                </a:lnTo>
                <a:lnTo>
                  <a:pt x="457337" y="1201184"/>
                </a:lnTo>
                <a:lnTo>
                  <a:pt x="510836" y="1219026"/>
                </a:lnTo>
                <a:lnTo>
                  <a:pt x="565003" y="1232399"/>
                </a:lnTo>
                <a:lnTo>
                  <a:pt x="619589" y="1241368"/>
                </a:lnTo>
                <a:lnTo>
                  <a:pt x="674347" y="1246002"/>
                </a:lnTo>
                <a:lnTo>
                  <a:pt x="729026" y="1246365"/>
                </a:lnTo>
                <a:lnTo>
                  <a:pt x="783379" y="1242525"/>
                </a:lnTo>
                <a:lnTo>
                  <a:pt x="837158" y="1234549"/>
                </a:lnTo>
                <a:lnTo>
                  <a:pt x="890112" y="1222503"/>
                </a:lnTo>
                <a:lnTo>
                  <a:pt x="941994" y="1206453"/>
                </a:lnTo>
                <a:lnTo>
                  <a:pt x="992555" y="1186468"/>
                </a:lnTo>
                <a:lnTo>
                  <a:pt x="1041546" y="1162612"/>
                </a:lnTo>
                <a:lnTo>
                  <a:pt x="1088718" y="1134953"/>
                </a:lnTo>
                <a:lnTo>
                  <a:pt x="1133823" y="1103557"/>
                </a:lnTo>
                <a:lnTo>
                  <a:pt x="1176612" y="1068492"/>
                </a:lnTo>
                <a:lnTo>
                  <a:pt x="1216837" y="1029823"/>
                </a:lnTo>
                <a:lnTo>
                  <a:pt x="1254248" y="987617"/>
                </a:lnTo>
                <a:lnTo>
                  <a:pt x="1288598" y="941942"/>
                </a:lnTo>
                <a:lnTo>
                  <a:pt x="1319636" y="892863"/>
                </a:lnTo>
                <a:lnTo>
                  <a:pt x="703323" y="892849"/>
                </a:lnTo>
                <a:lnTo>
                  <a:pt x="676202" y="891516"/>
                </a:lnTo>
                <a:lnTo>
                  <a:pt x="622631" y="882668"/>
                </a:lnTo>
                <a:lnTo>
                  <a:pt x="570808" y="865653"/>
                </a:lnTo>
                <a:lnTo>
                  <a:pt x="521759" y="840560"/>
                </a:lnTo>
                <a:lnTo>
                  <a:pt x="476510" y="807479"/>
                </a:lnTo>
                <a:lnTo>
                  <a:pt x="436087" y="766500"/>
                </a:lnTo>
                <a:lnTo>
                  <a:pt x="402756" y="719568"/>
                </a:lnTo>
                <a:lnTo>
                  <a:pt x="378041" y="669255"/>
                </a:lnTo>
                <a:lnTo>
                  <a:pt x="361850" y="616586"/>
                </a:lnTo>
                <a:lnTo>
                  <a:pt x="354095" y="562587"/>
                </a:lnTo>
                <a:lnTo>
                  <a:pt x="353353" y="535409"/>
                </a:lnTo>
                <a:lnTo>
                  <a:pt x="354686" y="508284"/>
                </a:lnTo>
                <a:lnTo>
                  <a:pt x="363532" y="454704"/>
                </a:lnTo>
                <a:lnTo>
                  <a:pt x="380545" y="402872"/>
                </a:lnTo>
                <a:lnTo>
                  <a:pt x="405634" y="353815"/>
                </a:lnTo>
                <a:lnTo>
                  <a:pt x="438710" y="308559"/>
                </a:lnTo>
                <a:lnTo>
                  <a:pt x="479682" y="268129"/>
                </a:lnTo>
                <a:lnTo>
                  <a:pt x="248954" y="0"/>
                </a:lnTo>
                <a:close/>
              </a:path>
              <a:path w="1319636" h="1246365">
                <a:moveTo>
                  <a:pt x="1008939" y="723391"/>
                </a:moveTo>
                <a:lnTo>
                  <a:pt x="987264" y="754939"/>
                </a:lnTo>
                <a:lnTo>
                  <a:pt x="962337" y="783928"/>
                </a:lnTo>
                <a:lnTo>
                  <a:pt x="934375" y="810101"/>
                </a:lnTo>
                <a:lnTo>
                  <a:pt x="887452" y="843437"/>
                </a:lnTo>
                <a:lnTo>
                  <a:pt x="837147" y="868157"/>
                </a:lnTo>
                <a:lnTo>
                  <a:pt x="784486" y="884351"/>
                </a:lnTo>
                <a:lnTo>
                  <a:pt x="730496" y="892107"/>
                </a:lnTo>
                <a:lnTo>
                  <a:pt x="703323" y="892849"/>
                </a:lnTo>
                <a:lnTo>
                  <a:pt x="1319612" y="892849"/>
                </a:lnTo>
                <a:lnTo>
                  <a:pt x="1008939" y="723391"/>
                </a:lnTo>
                <a:close/>
              </a:path>
            </a:pathLst>
          </a:custGeom>
          <a:solidFill>
            <a:srgbClr val="3BC258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3388258" y="8668356"/>
            <a:ext cx="1319741" cy="1246365"/>
          </a:xfrm>
          <a:custGeom>
            <a:rect l="l" t="t" r="r" b="b"/>
            <a:pathLst>
              <a:path w="1319741" h="1246365">
                <a:moveTo>
                  <a:pt x="1319741" y="892863"/>
                </a:moveTo>
                <a:lnTo>
                  <a:pt x="1288702" y="941942"/>
                </a:lnTo>
                <a:lnTo>
                  <a:pt x="1254353" y="987617"/>
                </a:lnTo>
                <a:lnTo>
                  <a:pt x="1216941" y="1029823"/>
                </a:lnTo>
                <a:lnTo>
                  <a:pt x="1176717" y="1068492"/>
                </a:lnTo>
                <a:lnTo>
                  <a:pt x="1133928" y="1103557"/>
                </a:lnTo>
                <a:lnTo>
                  <a:pt x="1088822" y="1134953"/>
                </a:lnTo>
                <a:lnTo>
                  <a:pt x="1041650" y="1162612"/>
                </a:lnTo>
                <a:lnTo>
                  <a:pt x="992659" y="1186467"/>
                </a:lnTo>
                <a:lnTo>
                  <a:pt x="942098" y="1206453"/>
                </a:lnTo>
                <a:lnTo>
                  <a:pt x="890216" y="1222503"/>
                </a:lnTo>
                <a:lnTo>
                  <a:pt x="837262" y="1234549"/>
                </a:lnTo>
                <a:lnTo>
                  <a:pt x="783484" y="1242525"/>
                </a:lnTo>
                <a:lnTo>
                  <a:pt x="729130" y="1246365"/>
                </a:lnTo>
                <a:lnTo>
                  <a:pt x="674451" y="1246001"/>
                </a:lnTo>
                <a:lnTo>
                  <a:pt x="619693" y="1241368"/>
                </a:lnTo>
                <a:lnTo>
                  <a:pt x="565107" y="1232399"/>
                </a:lnTo>
                <a:lnTo>
                  <a:pt x="510940" y="1219026"/>
                </a:lnTo>
                <a:lnTo>
                  <a:pt x="457441" y="1201184"/>
                </a:lnTo>
                <a:lnTo>
                  <a:pt x="404860" y="1178805"/>
                </a:lnTo>
                <a:lnTo>
                  <a:pt x="353444" y="1151823"/>
                </a:lnTo>
                <a:lnTo>
                  <a:pt x="304373" y="1120779"/>
                </a:lnTo>
                <a:lnTo>
                  <a:pt x="258705" y="1086424"/>
                </a:lnTo>
                <a:lnTo>
                  <a:pt x="216506" y="1049007"/>
                </a:lnTo>
                <a:lnTo>
                  <a:pt x="177844" y="1008775"/>
                </a:lnTo>
                <a:lnTo>
                  <a:pt x="142784" y="965979"/>
                </a:lnTo>
                <a:lnTo>
                  <a:pt x="111393" y="920867"/>
                </a:lnTo>
                <a:lnTo>
                  <a:pt x="83739" y="873687"/>
                </a:lnTo>
                <a:lnTo>
                  <a:pt x="59887" y="824688"/>
                </a:lnTo>
                <a:lnTo>
                  <a:pt x="39904" y="774119"/>
                </a:lnTo>
                <a:lnTo>
                  <a:pt x="23858" y="722228"/>
                </a:lnTo>
                <a:lnTo>
                  <a:pt x="11814" y="669265"/>
                </a:lnTo>
                <a:lnTo>
                  <a:pt x="3839" y="615478"/>
                </a:lnTo>
                <a:lnTo>
                  <a:pt x="0" y="561116"/>
                </a:lnTo>
                <a:lnTo>
                  <a:pt x="363" y="506427"/>
                </a:lnTo>
                <a:lnTo>
                  <a:pt x="4995" y="451661"/>
                </a:lnTo>
                <a:lnTo>
                  <a:pt x="13963" y="397066"/>
                </a:lnTo>
                <a:lnTo>
                  <a:pt x="27334" y="342890"/>
                </a:lnTo>
                <a:lnTo>
                  <a:pt x="45173" y="289383"/>
                </a:lnTo>
                <a:lnTo>
                  <a:pt x="67548" y="236793"/>
                </a:lnTo>
                <a:lnTo>
                  <a:pt x="94525" y="185368"/>
                </a:lnTo>
                <a:lnTo>
                  <a:pt x="114589" y="152689"/>
                </a:lnTo>
                <a:lnTo>
                  <a:pt x="136357" y="121196"/>
                </a:lnTo>
                <a:lnTo>
                  <a:pt x="159775" y="90953"/>
                </a:lnTo>
                <a:lnTo>
                  <a:pt x="184789" y="62024"/>
                </a:lnTo>
                <a:lnTo>
                  <a:pt x="211345" y="34475"/>
                </a:lnTo>
                <a:lnTo>
                  <a:pt x="239388" y="8369"/>
                </a:lnTo>
                <a:lnTo>
                  <a:pt x="249057" y="0"/>
                </a:lnTo>
                <a:lnTo>
                  <a:pt x="479786" y="268129"/>
                </a:lnTo>
                <a:lnTo>
                  <a:pt x="458318" y="287676"/>
                </a:lnTo>
                <a:lnTo>
                  <a:pt x="438814" y="308559"/>
                </a:lnTo>
                <a:lnTo>
                  <a:pt x="405738" y="353815"/>
                </a:lnTo>
                <a:lnTo>
                  <a:pt x="380649" y="402872"/>
                </a:lnTo>
                <a:lnTo>
                  <a:pt x="363636" y="454704"/>
                </a:lnTo>
                <a:lnTo>
                  <a:pt x="354790" y="508284"/>
                </a:lnTo>
                <a:lnTo>
                  <a:pt x="353457" y="535409"/>
                </a:lnTo>
                <a:lnTo>
                  <a:pt x="354199" y="562587"/>
                </a:lnTo>
                <a:lnTo>
                  <a:pt x="361954" y="616585"/>
                </a:lnTo>
                <a:lnTo>
                  <a:pt x="378145" y="669255"/>
                </a:lnTo>
                <a:lnTo>
                  <a:pt x="402861" y="719568"/>
                </a:lnTo>
                <a:lnTo>
                  <a:pt x="436192" y="766499"/>
                </a:lnTo>
                <a:lnTo>
                  <a:pt x="476615" y="807479"/>
                </a:lnTo>
                <a:lnTo>
                  <a:pt x="521864" y="840560"/>
                </a:lnTo>
                <a:lnTo>
                  <a:pt x="570913" y="865653"/>
                </a:lnTo>
                <a:lnTo>
                  <a:pt x="622736" y="882668"/>
                </a:lnTo>
                <a:lnTo>
                  <a:pt x="676307" y="891516"/>
                </a:lnTo>
                <a:lnTo>
                  <a:pt x="703428" y="892849"/>
                </a:lnTo>
                <a:lnTo>
                  <a:pt x="730601" y="892107"/>
                </a:lnTo>
                <a:lnTo>
                  <a:pt x="784591" y="884350"/>
                </a:lnTo>
                <a:lnTo>
                  <a:pt x="837251" y="868157"/>
                </a:lnTo>
                <a:lnTo>
                  <a:pt x="887556" y="843437"/>
                </a:lnTo>
                <a:lnTo>
                  <a:pt x="934480" y="810101"/>
                </a:lnTo>
                <a:lnTo>
                  <a:pt x="962442" y="783928"/>
                </a:lnTo>
                <a:lnTo>
                  <a:pt x="987369" y="754938"/>
                </a:lnTo>
                <a:lnTo>
                  <a:pt x="1009044" y="723391"/>
                </a:lnTo>
                <a:lnTo>
                  <a:pt x="1319741" y="892863"/>
                </a:lnTo>
                <a:close/>
              </a:path>
            </a:pathLst>
          </a:custGeom>
          <a:ln w="12701">
            <a:solidFill>
              <a:srgbClr val="3BC258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3640698" y="8544166"/>
            <a:ext cx="333724" cy="386869"/>
          </a:xfrm>
          <a:custGeom>
            <a:rect l="l" t="t" r="r" b="b"/>
            <a:pathLst>
              <a:path w="333724" h="386869">
                <a:moveTo>
                  <a:pt x="208614" y="0"/>
                </a:moveTo>
                <a:lnTo>
                  <a:pt x="173047" y="14307"/>
                </a:lnTo>
                <a:lnTo>
                  <a:pt x="138360" y="30494"/>
                </a:lnTo>
                <a:lnTo>
                  <a:pt x="104627" y="48519"/>
                </a:lnTo>
                <a:lnTo>
                  <a:pt x="71919" y="68339"/>
                </a:lnTo>
                <a:lnTo>
                  <a:pt x="40310" y="89913"/>
                </a:lnTo>
                <a:lnTo>
                  <a:pt x="9872" y="113197"/>
                </a:lnTo>
                <a:lnTo>
                  <a:pt x="0" y="121332"/>
                </a:lnTo>
                <a:lnTo>
                  <a:pt x="234000" y="386869"/>
                </a:lnTo>
                <a:lnTo>
                  <a:pt x="244126" y="379078"/>
                </a:lnTo>
                <a:lnTo>
                  <a:pt x="254516" y="371665"/>
                </a:lnTo>
                <a:lnTo>
                  <a:pt x="287159" y="351759"/>
                </a:lnTo>
                <a:lnTo>
                  <a:pt x="321789" y="335481"/>
                </a:lnTo>
                <a:lnTo>
                  <a:pt x="333724" y="330891"/>
                </a:lnTo>
                <a:lnTo>
                  <a:pt x="208614" y="0"/>
                </a:lnTo>
                <a:close/>
              </a:path>
            </a:pathLst>
          </a:custGeom>
          <a:solidFill>
            <a:srgbClr val="FF702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3640698" y="8544166"/>
            <a:ext cx="333724" cy="386870"/>
          </a:xfrm>
          <a:custGeom>
            <a:rect l="l" t="t" r="r" b="b"/>
            <a:pathLst>
              <a:path w="333724" h="386870">
                <a:moveTo>
                  <a:pt x="0" y="121332"/>
                </a:moveTo>
                <a:lnTo>
                  <a:pt x="30030" y="97486"/>
                </a:lnTo>
                <a:lnTo>
                  <a:pt x="61257" y="75337"/>
                </a:lnTo>
                <a:lnTo>
                  <a:pt x="93606" y="54928"/>
                </a:lnTo>
                <a:lnTo>
                  <a:pt x="127006" y="36300"/>
                </a:lnTo>
                <a:lnTo>
                  <a:pt x="161383" y="19496"/>
                </a:lnTo>
                <a:lnTo>
                  <a:pt x="196665" y="4557"/>
                </a:lnTo>
                <a:lnTo>
                  <a:pt x="208614" y="0"/>
                </a:lnTo>
                <a:lnTo>
                  <a:pt x="333724" y="330891"/>
                </a:lnTo>
                <a:lnTo>
                  <a:pt x="321789" y="335482"/>
                </a:lnTo>
                <a:lnTo>
                  <a:pt x="310043" y="340494"/>
                </a:lnTo>
                <a:lnTo>
                  <a:pt x="276043" y="358000"/>
                </a:lnTo>
                <a:lnTo>
                  <a:pt x="244126" y="379079"/>
                </a:lnTo>
                <a:lnTo>
                  <a:pt x="234000" y="386870"/>
                </a:lnTo>
                <a:lnTo>
                  <a:pt x="0" y="121332"/>
                </a:lnTo>
                <a:close/>
              </a:path>
            </a:pathLst>
          </a:custGeom>
          <a:ln w="12701">
            <a:solidFill>
              <a:srgbClr val="FF702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3853453" y="8499992"/>
            <a:ext cx="241938" cy="372223"/>
          </a:xfrm>
          <a:custGeom>
            <a:rect l="l" t="t" r="r" b="b"/>
            <a:pathLst>
              <a:path w="241938" h="372223">
                <a:moveTo>
                  <a:pt x="237533" y="0"/>
                </a:moveTo>
                <a:lnTo>
                  <a:pt x="199217" y="1277"/>
                </a:lnTo>
                <a:lnTo>
                  <a:pt x="161086" y="4622"/>
                </a:lnTo>
                <a:lnTo>
                  <a:pt x="123221" y="10020"/>
                </a:lnTo>
                <a:lnTo>
                  <a:pt x="85707" y="17457"/>
                </a:lnTo>
                <a:lnTo>
                  <a:pt x="48625" y="26917"/>
                </a:lnTo>
                <a:lnTo>
                  <a:pt x="12059" y="38386"/>
                </a:lnTo>
                <a:lnTo>
                  <a:pt x="0" y="42653"/>
                </a:lnTo>
                <a:lnTo>
                  <a:pt x="129083" y="372223"/>
                </a:lnTo>
                <a:lnTo>
                  <a:pt x="141262" y="368365"/>
                </a:lnTo>
                <a:lnTo>
                  <a:pt x="153560" y="364953"/>
                </a:lnTo>
                <a:lnTo>
                  <a:pt x="191044" y="357413"/>
                </a:lnTo>
                <a:lnTo>
                  <a:pt x="229153" y="353963"/>
                </a:lnTo>
                <a:lnTo>
                  <a:pt x="241938" y="353732"/>
                </a:lnTo>
                <a:lnTo>
                  <a:pt x="237533" y="0"/>
                </a:lnTo>
                <a:close/>
              </a:path>
            </a:pathLst>
          </a:custGeom>
          <a:solidFill>
            <a:srgbClr val="FFA3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853453" y="8499992"/>
            <a:ext cx="241938" cy="372224"/>
          </a:xfrm>
          <a:custGeom>
            <a:rect l="l" t="t" r="r" b="b"/>
            <a:pathLst>
              <a:path w="241938" h="372224">
                <a:moveTo>
                  <a:pt x="0" y="42653"/>
                </a:moveTo>
                <a:lnTo>
                  <a:pt x="36375" y="30517"/>
                </a:lnTo>
                <a:lnTo>
                  <a:pt x="73294" y="20386"/>
                </a:lnTo>
                <a:lnTo>
                  <a:pt x="110673" y="12273"/>
                </a:lnTo>
                <a:lnTo>
                  <a:pt x="148430" y="6194"/>
                </a:lnTo>
                <a:lnTo>
                  <a:pt x="186482" y="2163"/>
                </a:lnTo>
                <a:lnTo>
                  <a:pt x="224746" y="195"/>
                </a:lnTo>
                <a:lnTo>
                  <a:pt x="237533" y="0"/>
                </a:lnTo>
                <a:lnTo>
                  <a:pt x="241938" y="353732"/>
                </a:lnTo>
                <a:lnTo>
                  <a:pt x="229153" y="353963"/>
                </a:lnTo>
                <a:lnTo>
                  <a:pt x="216401" y="354655"/>
                </a:lnTo>
                <a:lnTo>
                  <a:pt x="178463" y="359476"/>
                </a:lnTo>
                <a:lnTo>
                  <a:pt x="141262" y="368366"/>
                </a:lnTo>
                <a:lnTo>
                  <a:pt x="129082" y="372224"/>
                </a:lnTo>
                <a:lnTo>
                  <a:pt x="0" y="42653"/>
                </a:lnTo>
                <a:close/>
              </a:path>
            </a:pathLst>
          </a:custGeom>
          <a:ln w="12700">
            <a:solidFill>
              <a:srgbClr val="FFA30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4290007" y="8788300"/>
            <a:ext cx="408305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27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8%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2813050" y="10013950"/>
            <a:ext cx="76200" cy="76199"/>
          </a:xfrm>
          <a:custGeom>
            <a:rect l="l" t="t" r="r" b="b"/>
            <a:pathLst>
              <a:path w="76200" h="76199">
                <a:moveTo>
                  <a:pt x="0" y="0"/>
                </a:moveTo>
                <a:lnTo>
                  <a:pt x="76200" y="0"/>
                </a:lnTo>
                <a:lnTo>
                  <a:pt x="762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813050" y="10013950"/>
            <a:ext cx="76199" cy="76199"/>
          </a:xfrm>
          <a:custGeom>
            <a:rect l="l" t="t" r="r" b="b"/>
            <a:pathLst>
              <a:path w="76199" h="76199">
                <a:moveTo>
                  <a:pt x="0" y="0"/>
                </a:moveTo>
                <a:lnTo>
                  <a:pt x="76199" y="0"/>
                </a:lnTo>
                <a:lnTo>
                  <a:pt x="76199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3397250" y="10013950"/>
            <a:ext cx="76200" cy="76199"/>
          </a:xfrm>
          <a:custGeom>
            <a:rect l="l" t="t" r="r" b="b"/>
            <a:pathLst>
              <a:path w="76200" h="76199">
                <a:moveTo>
                  <a:pt x="0" y="0"/>
                </a:moveTo>
                <a:lnTo>
                  <a:pt x="76200" y="0"/>
                </a:lnTo>
                <a:lnTo>
                  <a:pt x="762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3397250" y="10013950"/>
            <a:ext cx="76199" cy="76199"/>
          </a:xfrm>
          <a:custGeom>
            <a:rect l="l" t="t" r="r" b="b"/>
            <a:pathLst>
              <a:path w="76199" h="76199">
                <a:moveTo>
                  <a:pt x="0" y="0"/>
                </a:moveTo>
                <a:lnTo>
                  <a:pt x="76199" y="0"/>
                </a:lnTo>
                <a:lnTo>
                  <a:pt x="76199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4070350" y="10013950"/>
            <a:ext cx="63500" cy="76199"/>
          </a:xfrm>
          <a:custGeom>
            <a:rect l="l" t="t" r="r" b="b"/>
            <a:pathLst>
              <a:path w="63500" h="76199">
                <a:moveTo>
                  <a:pt x="0" y="0"/>
                </a:moveTo>
                <a:lnTo>
                  <a:pt x="63500" y="0"/>
                </a:lnTo>
                <a:lnTo>
                  <a:pt x="635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solidFill>
            <a:srgbClr val="3BC258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4070350" y="10013950"/>
            <a:ext cx="63500" cy="76199"/>
          </a:xfrm>
          <a:custGeom>
            <a:rect l="l" t="t" r="r" b="b"/>
            <a:pathLst>
              <a:path w="63500" h="76199">
                <a:moveTo>
                  <a:pt x="0" y="0"/>
                </a:moveTo>
                <a:lnTo>
                  <a:pt x="63500" y="0"/>
                </a:lnTo>
                <a:lnTo>
                  <a:pt x="635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3BC258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4489450" y="10013950"/>
            <a:ext cx="76200" cy="76199"/>
          </a:xfrm>
          <a:custGeom>
            <a:rect l="l" t="t" r="r" b="b"/>
            <a:pathLst>
              <a:path w="76200" h="76199">
                <a:moveTo>
                  <a:pt x="0" y="0"/>
                </a:moveTo>
                <a:lnTo>
                  <a:pt x="76200" y="0"/>
                </a:lnTo>
                <a:lnTo>
                  <a:pt x="762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solidFill>
            <a:srgbClr val="FF702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4489450" y="10013950"/>
            <a:ext cx="76200" cy="76199"/>
          </a:xfrm>
          <a:custGeom>
            <a:rect l="l" t="t" r="r" b="b"/>
            <a:pathLst>
              <a:path w="76200" h="76199">
                <a:moveTo>
                  <a:pt x="0" y="0"/>
                </a:moveTo>
                <a:lnTo>
                  <a:pt x="76200" y="0"/>
                </a:lnTo>
                <a:lnTo>
                  <a:pt x="762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FF702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4908550" y="10013950"/>
            <a:ext cx="76200" cy="76199"/>
          </a:xfrm>
          <a:custGeom>
            <a:rect l="l" t="t" r="r" b="b"/>
            <a:pathLst>
              <a:path w="76200" h="76199">
                <a:moveTo>
                  <a:pt x="0" y="0"/>
                </a:moveTo>
                <a:lnTo>
                  <a:pt x="76200" y="0"/>
                </a:lnTo>
                <a:lnTo>
                  <a:pt x="762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solidFill>
            <a:srgbClr val="FFA3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4908550" y="10013950"/>
            <a:ext cx="76200" cy="76199"/>
          </a:xfrm>
          <a:custGeom>
            <a:rect l="l" t="t" r="r" b="b"/>
            <a:pathLst>
              <a:path w="76200" h="76199">
                <a:moveTo>
                  <a:pt x="0" y="0"/>
                </a:moveTo>
                <a:lnTo>
                  <a:pt x="76200" y="0"/>
                </a:lnTo>
                <a:lnTo>
                  <a:pt x="76200" y="76199"/>
                </a:lnTo>
                <a:lnTo>
                  <a:pt x="0" y="76199"/>
                </a:lnTo>
                <a:lnTo>
                  <a:pt x="0" y="0"/>
                </a:lnTo>
                <a:close/>
              </a:path>
            </a:pathLst>
          </a:custGeom>
          <a:ln w="12701">
            <a:solidFill>
              <a:srgbClr val="FFA30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object 63"/>
          <p:cNvSpPr txBox="1"/>
          <p:nvPr/>
        </p:nvSpPr>
        <p:spPr>
          <a:xfrm>
            <a:off x="2903843" y="9310944"/>
            <a:ext cx="2336800" cy="8261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29080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5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6%</a:t>
            </a:r>
            <a:endParaRPr sz="1000">
              <a:latin typeface="Microsoft YaHei UI"/>
              <a:cs typeface="Microsoft YaHei UI"/>
            </a:endParaRPr>
          </a:p>
          <a:p>
            <a:pPr>
              <a:lnSpc>
                <a:spcPts val="550"/>
              </a:lnSpc>
              <a:spcBef>
                <a:spcPts val="21"/>
              </a:spcBef>
            </a:pPr>
            <a:endParaRPr sz="550"/>
          </a:p>
          <a:p>
            <a:pPr marL="650875">
              <a:lnSpc>
                <a:spcPct val="10000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55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6%</a:t>
            </a:r>
            <a:endParaRPr sz="1000">
              <a:latin typeface="Microsoft YaHei UI"/>
              <a:cs typeface="Microsoft YaHei UI"/>
            </a:endParaRPr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200"/>
              </a:lnSpc>
              <a:spcBef>
                <a:spcPts val="32"/>
              </a:spcBef>
            </a:pPr>
            <a:endParaRPr sz="1200"/>
          </a:p>
          <a:p>
            <a:pPr marL="12700">
              <a:lnSpc>
                <a:spcPct val="100000"/>
              </a:lnSpc>
              <a:tabLst>
                <a:tab pos="596265"/>
                <a:tab pos="1265555"/>
                <a:tab pos="1691005"/>
                <a:tab pos="2107565"/>
              </a:tabLst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天使轮	</a:t>
            </a:r>
            <a:r>
              <a:rPr sz="1000" spc="-25">
                <a:solidFill>
                  <a:srgbClr val="595959"/>
                </a:solidFill>
                <a:latin typeface="Microsoft YaHei UI"/>
                <a:cs typeface="Microsoft YaHei UI"/>
              </a:rPr>
              <a:t>P</a:t>
            </a:r>
            <a:r>
              <a:rPr sz="1000" spc="10">
                <a:solidFill>
                  <a:srgbClr val="595959"/>
                </a:solidFill>
                <a:latin typeface="Microsoft YaHei UI"/>
                <a:cs typeface="Microsoft YaHei UI"/>
              </a:rPr>
              <a:t>r</a:t>
            </a:r>
            <a:r>
              <a:rPr sz="1000" spc="20">
                <a:solidFill>
                  <a:srgbClr val="595959"/>
                </a:solidFill>
                <a:latin typeface="Microsoft YaHei UI"/>
                <a:cs typeface="Microsoft YaHei UI"/>
              </a:rPr>
              <a:t>e</a:t>
            </a:r>
            <a:r>
              <a:rPr sz="1000" spc="-40">
                <a:solidFill>
                  <a:srgbClr val="595959"/>
                </a:solidFill>
                <a:latin typeface="Microsoft YaHei UI"/>
                <a:cs typeface="Microsoft YaHei UI"/>
              </a:rPr>
              <a:t>-</a:t>
            </a:r>
            <a:r>
              <a:rPr sz="1000" spc="-15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轮	</a:t>
            </a:r>
            <a:r>
              <a:rPr sz="1000" spc="-15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轮	</a:t>
            </a:r>
            <a:r>
              <a:rPr sz="1000" spc="-40">
                <a:solidFill>
                  <a:srgbClr val="595959"/>
                </a:solidFill>
                <a:latin typeface="Microsoft YaHei UI"/>
                <a:cs typeface="Microsoft YaHei UI"/>
              </a:rPr>
              <a:t>B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轮	</a:t>
            </a:r>
            <a:r>
              <a:rPr sz="1000" spc="20">
                <a:solidFill>
                  <a:srgbClr val="595959"/>
                </a:solidFill>
                <a:latin typeface="Microsoft YaHei UI"/>
                <a:cs typeface="Microsoft YaHei UI"/>
              </a:rPr>
              <a:t>C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轮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3656459" y="8555826"/>
            <a:ext cx="550545" cy="2794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30504">
              <a:lnSpc>
                <a:spcPts val="115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5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6%</a:t>
            </a:r>
            <a:endParaRPr sz="1000">
              <a:latin typeface="Microsoft YaHei UI"/>
              <a:cs typeface="Microsoft YaHei UI"/>
            </a:endParaRPr>
          </a:p>
          <a:p>
            <a:pPr marL="12700">
              <a:lnSpc>
                <a:spcPts val="950"/>
              </a:lnSpc>
            </a:pP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5</a:t>
            </a:r>
            <a:r>
              <a:rPr sz="1000" b="1" spc="5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000" b="1" spc="-30">
                <a:solidFill>
                  <a:srgbClr val="FFFFFF"/>
                </a:solidFill>
                <a:latin typeface="Microsoft YaHei UI"/>
                <a:cs typeface="Microsoft YaHei UI"/>
              </a:rPr>
              <a:t>6%</a:t>
            </a:r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388101" y="622300"/>
            <a:ext cx="736599" cy="3937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874206" y="10270438"/>
            <a:ext cx="127635" cy="11874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700" spc="10">
                <a:solidFill>
                  <a:srgbClr val="BFBFBF"/>
                </a:solidFill>
                <a:latin typeface="Arial"/>
                <a:cs typeface="Arial"/>
              </a:rPr>
              <a:t>19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14399" y="3810000"/>
            <a:ext cx="1574800" cy="342900"/>
          </a:xfrm>
          <a:custGeom>
            <a:rect l="l" t="t" r="r" b="b"/>
            <a:pathLst>
              <a:path w="1574800" h="342900">
                <a:moveTo>
                  <a:pt x="0" y="0"/>
                </a:moveTo>
                <a:lnTo>
                  <a:pt x="1574800" y="0"/>
                </a:lnTo>
                <a:lnTo>
                  <a:pt x="1574800" y="342900"/>
                </a:lnTo>
                <a:lnTo>
                  <a:pt x="0" y="3429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995286" y="3858406"/>
            <a:ext cx="6077585" cy="76644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700" spc="-55">
                <a:solidFill>
                  <a:srgbClr val="F2F2F2"/>
                </a:solidFill>
                <a:latin typeface="Microsoft YaHei UI"/>
                <a:cs typeface="Microsoft YaHei UI"/>
              </a:rPr>
              <a:t>C</a:t>
            </a:r>
            <a:r>
              <a:rPr sz="1700" spc="-30">
                <a:solidFill>
                  <a:srgbClr val="F2F2F2"/>
                </a:solidFill>
                <a:latin typeface="Microsoft YaHei UI"/>
                <a:cs typeface="Microsoft YaHei UI"/>
              </a:rPr>
              <a:t>H</a:t>
            </a:r>
            <a:r>
              <a:rPr sz="1700" spc="-15">
                <a:solidFill>
                  <a:srgbClr val="F2F2F2"/>
                </a:solidFill>
                <a:latin typeface="Microsoft YaHei UI"/>
                <a:cs typeface="Microsoft YaHei UI"/>
              </a:rPr>
              <a:t>A</a:t>
            </a:r>
            <a:r>
              <a:rPr sz="1700" spc="-60">
                <a:solidFill>
                  <a:srgbClr val="F2F2F2"/>
                </a:solidFill>
                <a:latin typeface="Microsoft YaHei UI"/>
                <a:cs typeface="Microsoft YaHei UI"/>
              </a:rPr>
              <a:t>P</a:t>
            </a:r>
            <a:r>
              <a:rPr sz="1700" spc="15">
                <a:solidFill>
                  <a:srgbClr val="F2F2F2"/>
                </a:solidFill>
                <a:latin typeface="Microsoft YaHei UI"/>
                <a:cs typeface="Microsoft YaHei UI"/>
              </a:rPr>
              <a:t>T</a:t>
            </a:r>
            <a:r>
              <a:rPr sz="1700" spc="-50">
                <a:solidFill>
                  <a:srgbClr val="F2F2F2"/>
                </a:solidFill>
                <a:latin typeface="Microsoft YaHei UI"/>
                <a:cs typeface="Microsoft YaHei UI"/>
              </a:rPr>
              <a:t>E</a:t>
            </a:r>
            <a:r>
              <a:rPr sz="1700" spc="-15">
                <a:solidFill>
                  <a:srgbClr val="F2F2F2"/>
                </a:solidFill>
                <a:latin typeface="Microsoft YaHei UI"/>
                <a:cs typeface="Microsoft YaHei UI"/>
              </a:rPr>
              <a:t>R</a:t>
            </a:r>
            <a:r>
              <a:rPr sz="1700" spc="185">
                <a:solidFill>
                  <a:srgbClr val="F2F2F2"/>
                </a:solidFill>
                <a:latin typeface="Microsoft YaHei UI"/>
                <a:cs typeface="Microsoft YaHei UI"/>
              </a:rPr>
              <a:t> </a:t>
            </a:r>
            <a:r>
              <a:rPr sz="1700" spc="-10">
                <a:solidFill>
                  <a:srgbClr val="F2F2F2"/>
                </a:solidFill>
                <a:latin typeface="Microsoft YaHei UI"/>
                <a:cs typeface="Microsoft YaHei UI"/>
              </a:rPr>
              <a:t>2</a:t>
            </a:r>
            <a:endParaRPr sz="1700">
              <a:latin typeface="Microsoft YaHei UI"/>
              <a:cs typeface="Microsoft YaHei UI"/>
            </a:endParaRPr>
          </a:p>
          <a:p>
            <a:pPr>
              <a:lnSpc>
                <a:spcPts val="1100"/>
              </a:lnSpc>
              <a:spcBef>
                <a:spcPts val="37"/>
              </a:spcBef>
            </a:pPr>
            <a:endParaRPr sz="1100"/>
          </a:p>
          <a:p>
            <a:pPr marL="12700">
              <a:lnSpc>
                <a:spcPct val="100000"/>
              </a:lnSpc>
              <a:tabLst>
                <a:tab pos="6064250"/>
              </a:tabLst>
            </a:pPr>
            <a:r>
              <a:rPr sz="2300" u="heavy" spc="-25">
                <a:solidFill>
                  <a:srgbClr val="0076D0"/>
                </a:solidFill>
                <a:latin typeface="Microsoft YaHei UI"/>
                <a:cs typeface="Microsoft YaHei UI"/>
              </a:rPr>
              <a:t>国内外二级市场公司及互联网公司布局研究</a:t>
            </a:r>
            <a:r>
              <a:rPr sz="2300" u="heavy" spc="915">
                <a:solidFill>
                  <a:srgbClr val="0076D0"/>
                </a:solidFill>
                <a:latin typeface="Microsoft YaHei UI"/>
                <a:cs typeface="Microsoft YaHei UI"/>
              </a:rPr>
              <a:t> 	</a:t>
            </a:r>
            <a:endParaRPr sz="23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9700" y="190500"/>
            <a:ext cx="1031846" cy="1371601"/>
          </a:xfrm>
          <a:custGeom>
            <a:rect l="l" t="t" r="r" b="b"/>
            <a:pathLst>
              <a:path w="1031846" h="1371601">
                <a:moveTo>
                  <a:pt x="1031846" y="0"/>
                </a:moveTo>
                <a:lnTo>
                  <a:pt x="0" y="0"/>
                </a:lnTo>
                <a:lnTo>
                  <a:pt x="0" y="1371601"/>
                </a:lnTo>
                <a:lnTo>
                  <a:pt x="103184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39700" y="190500"/>
            <a:ext cx="1367418" cy="1028699"/>
          </a:xfrm>
          <a:custGeom>
            <a:rect l="l" t="t" r="r" b="b"/>
            <a:pathLst>
              <a:path w="1367418" h="1028699">
                <a:moveTo>
                  <a:pt x="1367418" y="0"/>
                </a:moveTo>
                <a:lnTo>
                  <a:pt x="0" y="0"/>
                </a:lnTo>
                <a:lnTo>
                  <a:pt x="0" y="1028699"/>
                </a:lnTo>
                <a:lnTo>
                  <a:pt x="136741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 flipH="1">
            <a:off x="1606550" y="514350"/>
            <a:ext cx="0" cy="0"/>
          </a:xfrm>
          <a:custGeom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ln w="12702">
            <a:solidFill>
              <a:srgbClr val="B0D12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06550" y="514350"/>
            <a:ext cx="1" cy="1089598"/>
          </a:xfrm>
          <a:custGeom>
            <a:rect l="l" t="t" r="r" b="b"/>
            <a:pathLst>
              <a:path w="1" h="1089598">
                <a:moveTo>
                  <a:pt x="0" y="0"/>
                </a:moveTo>
                <a:lnTo>
                  <a:pt x="1" y="1089598"/>
                </a:lnTo>
              </a:path>
            </a:pathLst>
          </a:custGeom>
          <a:ln w="12700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600200" y="508000"/>
            <a:ext cx="1905000" cy="368300"/>
          </a:xfrm>
          <a:custGeom>
            <a:rect l="l" t="t" r="r" b="b"/>
            <a:pathLst>
              <a:path w="1905000" h="368300">
                <a:moveTo>
                  <a:pt x="0" y="0"/>
                </a:moveTo>
                <a:lnTo>
                  <a:pt x="1905000" y="0"/>
                </a:lnTo>
                <a:lnTo>
                  <a:pt x="19050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1671118" y="548837"/>
            <a:ext cx="5118100" cy="71088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2.1 国内上市公司布局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国内：器械和胰岛素类公司的布局已深入到电 商效劳，口服降糖药企缺席糖尿病移动管理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器械公司：争相投资一级市场，主诉求在推动器械耗材业绩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器械公司主诉求在促进监测设备渗透和增加器械耗材销量，主要 通过投资参股一级市场的血糖管理应用切入，重点开发健康数据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、血糖指导和器械耗材电商功能；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推出血糖管理应用的当年，其器械耗材业绩有所增加；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口服降糖药公司：多数企业未切入糖尿病移动管理领域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个别公司已开始切入，布局药品在线销售，目前主要通过投资参 股一级市场APP切入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如果网购药品报销政策进一步放开，预计口服降糖药公司将会有 更多布局，看好具有大量用户、电商较成熟的APP；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胰岛素公司：龙头投巨资全面布局，拓展分级诊疗的基层增量市场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外资垄断胰岛素市场，外乡参与者较少，国内龙头已开始全面布 局慢病管理领域，助力拓展基层增量市场和替代外资胰岛素；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通化东宝通过投资建立提供健康数据、控糖指导、医生效劳、药 品电商效劳为主的红倍心血糖管理公司进行切入，目前还未开发 胰岛素智能管理效劳功能；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未来针对基层医师和患者的胰岛素相关效劳功能是胰岛素企业未 来的开展重点之一；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5243" y="9934232"/>
            <a:ext cx="5791200" cy="4445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417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来源：网上公开资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企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业公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开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资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C</a:t>
            </a:r>
            <a:r>
              <a:rPr sz="1000" spc="-30">
                <a:solidFill>
                  <a:srgbClr val="7F7F7F"/>
                </a:solidFill>
                <a:latin typeface="Microsoft YaHei UI"/>
                <a:cs typeface="Microsoft YaHei UI"/>
              </a:rPr>
              <a:t>h</a:t>
            </a:r>
            <a:r>
              <a:rPr sz="1000" spc="-50">
                <a:solidFill>
                  <a:srgbClr val="7F7F7F"/>
                </a:solidFill>
                <a:latin typeface="Microsoft YaHei UI"/>
                <a:cs typeface="Microsoft YaHei UI"/>
              </a:rPr>
              <a:t>o</a:t>
            </a:r>
            <a:r>
              <a:rPr sz="1000" spc="25">
                <a:solidFill>
                  <a:srgbClr val="7F7F7F"/>
                </a:solidFill>
                <a:latin typeface="Microsoft YaHei UI"/>
                <a:cs typeface="Microsoft YaHei UI"/>
              </a:rPr>
              <a:t>i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c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e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114">
                <a:solidFill>
                  <a:srgbClr val="7F7F7F"/>
                </a:solidFill>
                <a:latin typeface="Microsoft YaHei UI"/>
                <a:cs typeface="Microsoft YaHei UI"/>
              </a:rPr>
              <a:t>A</a:t>
            </a:r>
            <a:r>
              <a:rPr sz="1000" spc="-25">
                <a:solidFill>
                  <a:srgbClr val="7F7F7F"/>
                </a:solidFill>
                <a:latin typeface="Microsoft YaHei UI"/>
                <a:cs typeface="Microsoft YaHei UI"/>
              </a:rPr>
              <a:t>P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P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 </a:t>
            </a:r>
            <a:r>
              <a:rPr sz="1000" spc="-15">
                <a:solidFill>
                  <a:srgbClr val="7F7F7F"/>
                </a:solidFill>
                <a:latin typeface="Microsoft YaHei UI"/>
                <a:cs typeface="Microsoft YaHei UI"/>
              </a:rPr>
              <a:t>A</a:t>
            </a:r>
            <a:r>
              <a:rPr sz="1000" spc="-30">
                <a:solidFill>
                  <a:srgbClr val="7F7F7F"/>
                </a:solidFill>
                <a:latin typeface="Microsoft YaHei UI"/>
                <a:cs typeface="Microsoft YaHei UI"/>
              </a:rPr>
              <a:t>nn</a:t>
            </a:r>
            <a:r>
              <a:rPr sz="1000" spc="25">
                <a:solidFill>
                  <a:srgbClr val="7F7F7F"/>
                </a:solidFill>
                <a:latin typeface="Microsoft YaHei UI"/>
                <a:cs typeface="Microsoft YaHei UI"/>
              </a:rPr>
              <a:t>i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e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0">
                <a:solidFill>
                  <a:srgbClr val="7F7F7F"/>
                </a:solidFill>
                <a:latin typeface="Microsoft YaHei UI"/>
                <a:cs typeface="Microsoft YaHei UI"/>
              </a:rPr>
              <a:t>3</a:t>
            </a:r>
            <a:r>
              <a:rPr sz="1000" spc="-100">
                <a:solidFill>
                  <a:srgbClr val="7F7F7F"/>
                </a:solidFill>
                <a:latin typeface="Microsoft YaHei UI"/>
                <a:cs typeface="Microsoft YaHei UI"/>
              </a:rPr>
              <a:t>6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氪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研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究院 注释：销售额和净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利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润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变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化是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二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级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公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司布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局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糖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尿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病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移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动管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理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领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域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当年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的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年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报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数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据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与上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年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同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期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年报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数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据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相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比。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81000" y="7772400"/>
            <a:ext cx="6794498" cy="21208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9700" y="190500"/>
            <a:ext cx="1031846" cy="1371601"/>
          </a:xfrm>
          <a:custGeom>
            <a:rect l="l" t="t" r="r" b="b"/>
            <a:pathLst>
              <a:path w="1031846" h="1371601">
                <a:moveTo>
                  <a:pt x="1031846" y="0"/>
                </a:moveTo>
                <a:lnTo>
                  <a:pt x="0" y="0"/>
                </a:lnTo>
                <a:lnTo>
                  <a:pt x="0" y="1371601"/>
                </a:lnTo>
                <a:lnTo>
                  <a:pt x="103184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39700" y="190500"/>
            <a:ext cx="1367418" cy="1028699"/>
          </a:xfrm>
          <a:custGeom>
            <a:rect l="l" t="t" r="r" b="b"/>
            <a:pathLst>
              <a:path w="1367418" h="1028699">
                <a:moveTo>
                  <a:pt x="1367418" y="0"/>
                </a:moveTo>
                <a:lnTo>
                  <a:pt x="0" y="0"/>
                </a:lnTo>
                <a:lnTo>
                  <a:pt x="0" y="1028699"/>
                </a:lnTo>
                <a:lnTo>
                  <a:pt x="136741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600200" y="508000"/>
            <a:ext cx="1905000" cy="330200"/>
          </a:xfrm>
          <a:custGeom>
            <a:rect l="l" t="t" r="r" b="b"/>
            <a:pathLst>
              <a:path w="1905000" h="330200">
                <a:moveTo>
                  <a:pt x="0" y="0"/>
                </a:moveTo>
                <a:lnTo>
                  <a:pt x="1905000" y="0"/>
                </a:lnTo>
                <a:lnTo>
                  <a:pt x="1905000" y="330200"/>
                </a:lnTo>
                <a:lnTo>
                  <a:pt x="0" y="3302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671118" y="548837"/>
            <a:ext cx="5118100" cy="64103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2.2 国外上市公司布局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国外：器械厂商看重自我管理类应用，药品厂 商偏好药品效劳类应用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器械公司：以自建配套血糖仪的自我管理类应用为主，旨在优化硬 件使用感，推动器械耗材业绩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多数国外器械巨头都已布局糖尿病移动管理领域，目的是为了通 过优化用户体验来提升血糖器械及耗材的销量并积累数据；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主要通过自建血糖仪配套应用的方式切入，以硬件导入用户，看 重健康数据和控糖指导两项功能；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推出血糖管理应用的当年，其器械耗材业绩得到推动，多数公司 股价也有所上涨〔原因不仅限于APP推出〕；</a:t>
            </a:r>
          </a:p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药品公司：自建胰岛素指导类应用，为提升药品销量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国外药品巨头如赛诺菲、诺和诺德、礼来等争相布局糖尿病移动 管理领域，旨在通过胰岛素智能管理功能提升胰岛素销量，特别 是基层市场；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运营方式以自建和合作开发为主，重点开展针对基层医师或患者 的胰岛素智能管理效劳功能；</a:t>
            </a:r>
          </a:p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•	推出血糖管理APP的当年，其药品销售都得到提升，局部厂商的 股价也有上涨〔原因不仅限于APP推出〕  ；</a:t>
            </a:r>
          </a:p>
        </p:txBody>
      </p:sp>
      <p:sp>
        <p:nvSpPr>
          <p:cNvPr id="8" name="object 8"/>
          <p:cNvSpPr/>
          <p:nvPr/>
        </p:nvSpPr>
        <p:spPr>
          <a:xfrm flipH="1">
            <a:off x="1606550" y="514350"/>
            <a:ext cx="0" cy="807728"/>
          </a:xfrm>
          <a:custGeom>
            <a:rect l="l" t="t" r="r" b="b"/>
            <a:pathLst>
              <a:path h="807728">
                <a:moveTo>
                  <a:pt x="0" y="0"/>
                </a:moveTo>
                <a:lnTo>
                  <a:pt x="0" y="807728"/>
                </a:lnTo>
              </a:path>
            </a:pathLst>
          </a:custGeom>
          <a:ln w="12700">
            <a:solidFill>
              <a:srgbClr val="4A7EBB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23249" y="10080056"/>
            <a:ext cx="57912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注释：销售额和净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利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润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变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化是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二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级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公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司布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局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糖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尿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病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移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动管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理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领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域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当年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的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年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报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数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据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与上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年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同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期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年报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数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据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相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比。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17500" y="7035801"/>
            <a:ext cx="6934198" cy="300989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264894" y="10270083"/>
            <a:ext cx="1778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21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23249" y="10295990"/>
            <a:ext cx="40132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来源：网上公开资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企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业公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开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资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C</a:t>
            </a:r>
            <a:r>
              <a:rPr sz="1000" spc="-30">
                <a:solidFill>
                  <a:srgbClr val="7F7F7F"/>
                </a:solidFill>
                <a:latin typeface="Microsoft YaHei UI"/>
                <a:cs typeface="Microsoft YaHei UI"/>
              </a:rPr>
              <a:t>h</a:t>
            </a:r>
            <a:r>
              <a:rPr sz="1000" spc="-50">
                <a:solidFill>
                  <a:srgbClr val="7F7F7F"/>
                </a:solidFill>
                <a:latin typeface="Microsoft YaHei UI"/>
                <a:cs typeface="Microsoft YaHei UI"/>
              </a:rPr>
              <a:t>o</a:t>
            </a:r>
            <a:r>
              <a:rPr sz="1000" spc="25">
                <a:solidFill>
                  <a:srgbClr val="7F7F7F"/>
                </a:solidFill>
                <a:latin typeface="Microsoft YaHei UI"/>
                <a:cs typeface="Microsoft YaHei UI"/>
              </a:rPr>
              <a:t>i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c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e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114">
                <a:solidFill>
                  <a:srgbClr val="7F7F7F"/>
                </a:solidFill>
                <a:latin typeface="Microsoft YaHei UI"/>
                <a:cs typeface="Microsoft YaHei UI"/>
              </a:rPr>
              <a:t>A</a:t>
            </a:r>
            <a:r>
              <a:rPr sz="1000" spc="-25">
                <a:solidFill>
                  <a:srgbClr val="7F7F7F"/>
                </a:solidFill>
                <a:latin typeface="Microsoft YaHei UI"/>
                <a:cs typeface="Microsoft YaHei UI"/>
              </a:rPr>
              <a:t>P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P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 </a:t>
            </a:r>
            <a:r>
              <a:rPr sz="1000" spc="-15">
                <a:solidFill>
                  <a:srgbClr val="7F7F7F"/>
                </a:solidFill>
                <a:latin typeface="Microsoft YaHei UI"/>
                <a:cs typeface="Microsoft YaHei UI"/>
              </a:rPr>
              <a:t>A</a:t>
            </a:r>
            <a:r>
              <a:rPr sz="1000" spc="-30">
                <a:solidFill>
                  <a:srgbClr val="7F7F7F"/>
                </a:solidFill>
                <a:latin typeface="Microsoft YaHei UI"/>
                <a:cs typeface="Microsoft YaHei UI"/>
              </a:rPr>
              <a:t>nn</a:t>
            </a:r>
            <a:r>
              <a:rPr sz="1000" spc="25">
                <a:solidFill>
                  <a:srgbClr val="7F7F7F"/>
                </a:solidFill>
                <a:latin typeface="Microsoft YaHei UI"/>
                <a:cs typeface="Microsoft YaHei UI"/>
              </a:rPr>
              <a:t>i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e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0">
                <a:solidFill>
                  <a:srgbClr val="7F7F7F"/>
                </a:solidFill>
                <a:latin typeface="Microsoft YaHei UI"/>
                <a:cs typeface="Microsoft YaHei UI"/>
              </a:rPr>
              <a:t>3</a:t>
            </a:r>
            <a:r>
              <a:rPr sz="1000" spc="-100">
                <a:solidFill>
                  <a:srgbClr val="7F7F7F"/>
                </a:solidFill>
                <a:latin typeface="Microsoft YaHei UI"/>
                <a:cs typeface="Microsoft YaHei UI"/>
              </a:rPr>
              <a:t>6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氪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研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究院</a:t>
            </a:r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9700" y="190500"/>
            <a:ext cx="1031846" cy="1371601"/>
          </a:xfrm>
          <a:custGeom>
            <a:rect l="l" t="t" r="r" b="b"/>
            <a:pathLst>
              <a:path w="1031846" h="1371601">
                <a:moveTo>
                  <a:pt x="1031846" y="0"/>
                </a:moveTo>
                <a:lnTo>
                  <a:pt x="0" y="0"/>
                </a:lnTo>
                <a:lnTo>
                  <a:pt x="0" y="1371601"/>
                </a:lnTo>
                <a:lnTo>
                  <a:pt x="103184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39700" y="190500"/>
            <a:ext cx="1367418" cy="1028699"/>
          </a:xfrm>
          <a:custGeom>
            <a:rect l="l" t="t" r="r" b="b"/>
            <a:pathLst>
              <a:path w="1367418" h="1028699">
                <a:moveTo>
                  <a:pt x="1367418" y="0"/>
                </a:moveTo>
                <a:lnTo>
                  <a:pt x="0" y="0"/>
                </a:lnTo>
                <a:lnTo>
                  <a:pt x="0" y="1028699"/>
                </a:lnTo>
                <a:lnTo>
                  <a:pt x="136741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600200" y="508000"/>
            <a:ext cx="1765300" cy="368300"/>
          </a:xfrm>
          <a:custGeom>
            <a:rect l="l" t="t" r="r" b="b"/>
            <a:pathLst>
              <a:path w="1765300" h="368300">
                <a:moveTo>
                  <a:pt x="0" y="0"/>
                </a:moveTo>
                <a:lnTo>
                  <a:pt x="1765300" y="0"/>
                </a:lnTo>
                <a:lnTo>
                  <a:pt x="1765300" y="368300"/>
                </a:lnTo>
                <a:lnTo>
                  <a:pt x="0" y="3683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671118" y="548837"/>
            <a:ext cx="5144135" cy="58064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endParaRPr sz="1300" spc="25">
              <a:solidFill>
                <a:srgbClr val="FFFFFF"/>
              </a:solidFill>
              <a:latin typeface="Microsoft YaHei UI"/>
              <a:cs typeface="Microsoft YaHei UI"/>
            </a:endParaRPr>
          </a:p>
        </p:txBody>
      </p:sp>
      <p:sp>
        <p:nvSpPr>
          <p:cNvPr id="8" name="object 8"/>
          <p:cNvSpPr/>
          <p:nvPr/>
        </p:nvSpPr>
        <p:spPr>
          <a:xfrm flipH="1">
            <a:off x="1606550" y="514350"/>
            <a:ext cx="0" cy="807728"/>
          </a:xfrm>
          <a:custGeom>
            <a:rect l="l" t="t" r="r" b="b"/>
            <a:pathLst>
              <a:path h="807728">
                <a:moveTo>
                  <a:pt x="0" y="0"/>
                </a:moveTo>
                <a:lnTo>
                  <a:pt x="0" y="807728"/>
                </a:lnTo>
              </a:path>
            </a:pathLst>
          </a:custGeom>
          <a:ln w="12700">
            <a:solidFill>
              <a:srgbClr val="4A7EBB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65243" y="10032174"/>
            <a:ext cx="40132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来源：网上公开资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企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业公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开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资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C</a:t>
            </a:r>
            <a:r>
              <a:rPr sz="1000" spc="-30">
                <a:solidFill>
                  <a:srgbClr val="7F7F7F"/>
                </a:solidFill>
                <a:latin typeface="Microsoft YaHei UI"/>
                <a:cs typeface="Microsoft YaHei UI"/>
              </a:rPr>
              <a:t>h</a:t>
            </a:r>
            <a:r>
              <a:rPr sz="1000" spc="-50">
                <a:solidFill>
                  <a:srgbClr val="7F7F7F"/>
                </a:solidFill>
                <a:latin typeface="Microsoft YaHei UI"/>
                <a:cs typeface="Microsoft YaHei UI"/>
              </a:rPr>
              <a:t>o</a:t>
            </a:r>
            <a:r>
              <a:rPr sz="1000" spc="25">
                <a:solidFill>
                  <a:srgbClr val="7F7F7F"/>
                </a:solidFill>
                <a:latin typeface="Microsoft YaHei UI"/>
                <a:cs typeface="Microsoft YaHei UI"/>
              </a:rPr>
              <a:t>i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c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e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114">
                <a:solidFill>
                  <a:srgbClr val="7F7F7F"/>
                </a:solidFill>
                <a:latin typeface="Microsoft YaHei UI"/>
                <a:cs typeface="Microsoft YaHei UI"/>
              </a:rPr>
              <a:t>A</a:t>
            </a:r>
            <a:r>
              <a:rPr sz="1000" spc="-25">
                <a:solidFill>
                  <a:srgbClr val="7F7F7F"/>
                </a:solidFill>
                <a:latin typeface="Microsoft YaHei UI"/>
                <a:cs typeface="Microsoft YaHei UI"/>
              </a:rPr>
              <a:t>P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P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 </a:t>
            </a:r>
            <a:r>
              <a:rPr sz="1000" spc="-15">
                <a:solidFill>
                  <a:srgbClr val="7F7F7F"/>
                </a:solidFill>
                <a:latin typeface="Microsoft YaHei UI"/>
                <a:cs typeface="Microsoft YaHei UI"/>
              </a:rPr>
              <a:t>A</a:t>
            </a:r>
            <a:r>
              <a:rPr sz="1000" spc="-30">
                <a:solidFill>
                  <a:srgbClr val="7F7F7F"/>
                </a:solidFill>
                <a:latin typeface="Microsoft YaHei UI"/>
                <a:cs typeface="Microsoft YaHei UI"/>
              </a:rPr>
              <a:t>nn</a:t>
            </a:r>
            <a:r>
              <a:rPr sz="1000" spc="25">
                <a:solidFill>
                  <a:srgbClr val="7F7F7F"/>
                </a:solidFill>
                <a:latin typeface="Microsoft YaHei UI"/>
                <a:cs typeface="Microsoft YaHei UI"/>
              </a:rPr>
              <a:t>i</a:t>
            </a:r>
            <a:r>
              <a:rPr sz="1000" spc="-80">
                <a:solidFill>
                  <a:srgbClr val="7F7F7F"/>
                </a:solidFill>
                <a:latin typeface="Microsoft YaHei UI"/>
                <a:cs typeface="Microsoft YaHei UI"/>
              </a:rPr>
              <a:t>e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0">
                <a:solidFill>
                  <a:srgbClr val="7F7F7F"/>
                </a:solidFill>
                <a:latin typeface="Microsoft YaHei UI"/>
                <a:cs typeface="Microsoft YaHei UI"/>
              </a:rPr>
              <a:t>3</a:t>
            </a:r>
            <a:r>
              <a:rPr sz="1000" spc="-100">
                <a:solidFill>
                  <a:srgbClr val="7F7F7F"/>
                </a:solidFill>
                <a:latin typeface="Microsoft YaHei UI"/>
                <a:cs typeface="Microsoft YaHei UI"/>
              </a:rPr>
              <a:t>6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氪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研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究院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81000" y="6464300"/>
            <a:ext cx="6718299" cy="35305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65243" y="10248110"/>
            <a:ext cx="57912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注释：销售额和净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利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润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变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化是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二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级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公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司布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局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糖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尿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病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移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动管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理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领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域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当年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的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年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报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数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据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与上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年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同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期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年报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数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据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相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比。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22</a:t>
            </a:fld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9700" y="190500"/>
            <a:ext cx="1031846" cy="1371601"/>
          </a:xfrm>
          <a:custGeom>
            <a:rect l="l" t="t" r="r" b="b"/>
            <a:pathLst>
              <a:path w="1031846" h="1371601">
                <a:moveTo>
                  <a:pt x="1031846" y="0"/>
                </a:moveTo>
                <a:lnTo>
                  <a:pt x="0" y="0"/>
                </a:lnTo>
                <a:lnTo>
                  <a:pt x="0" y="1371601"/>
                </a:lnTo>
                <a:lnTo>
                  <a:pt x="103184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39700" y="190500"/>
            <a:ext cx="1367418" cy="1028699"/>
          </a:xfrm>
          <a:custGeom>
            <a:rect l="l" t="t" r="r" b="b"/>
            <a:pathLst>
              <a:path w="1367418" h="1028699">
                <a:moveTo>
                  <a:pt x="1367418" y="0"/>
                </a:moveTo>
                <a:lnTo>
                  <a:pt x="0" y="0"/>
                </a:lnTo>
                <a:lnTo>
                  <a:pt x="0" y="1028699"/>
                </a:lnTo>
                <a:lnTo>
                  <a:pt x="136741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600200" y="508000"/>
            <a:ext cx="1689100" cy="355600"/>
          </a:xfrm>
          <a:custGeom>
            <a:rect l="l" t="t" r="r" b="b"/>
            <a:pathLst>
              <a:path w="1689100" h="355600">
                <a:moveTo>
                  <a:pt x="0" y="0"/>
                </a:moveTo>
                <a:lnTo>
                  <a:pt x="1689100" y="0"/>
                </a:lnTo>
                <a:lnTo>
                  <a:pt x="1689100" y="355600"/>
                </a:lnTo>
                <a:lnTo>
                  <a:pt x="0" y="3556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946400" y="9372286"/>
            <a:ext cx="1663832" cy="76197"/>
          </a:xfrm>
          <a:custGeom>
            <a:rect l="l" t="t" r="r" b="b"/>
            <a:pathLst>
              <a:path w="1663832" h="76197">
                <a:moveTo>
                  <a:pt x="1663832" y="0"/>
                </a:moveTo>
                <a:lnTo>
                  <a:pt x="0" y="0"/>
                </a:lnTo>
                <a:lnTo>
                  <a:pt x="0" y="76197"/>
                </a:lnTo>
                <a:lnTo>
                  <a:pt x="1663832" y="76197"/>
                </a:lnTo>
                <a:lnTo>
                  <a:pt x="1663832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946400" y="9118295"/>
            <a:ext cx="1663832" cy="76197"/>
          </a:xfrm>
          <a:custGeom>
            <a:rect l="l" t="t" r="r" b="b"/>
            <a:pathLst>
              <a:path w="1663832" h="76197">
                <a:moveTo>
                  <a:pt x="1663832" y="0"/>
                </a:moveTo>
                <a:lnTo>
                  <a:pt x="0" y="0"/>
                </a:lnTo>
                <a:lnTo>
                  <a:pt x="0" y="76197"/>
                </a:lnTo>
                <a:lnTo>
                  <a:pt x="1663832" y="76197"/>
                </a:lnTo>
                <a:lnTo>
                  <a:pt x="1663832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946400" y="8877003"/>
            <a:ext cx="1663832" cy="63498"/>
          </a:xfrm>
          <a:custGeom>
            <a:rect l="l" t="t" r="r" b="b"/>
            <a:pathLst>
              <a:path w="1663832" h="63498">
                <a:moveTo>
                  <a:pt x="1663832" y="0"/>
                </a:moveTo>
                <a:lnTo>
                  <a:pt x="0" y="0"/>
                </a:lnTo>
                <a:lnTo>
                  <a:pt x="0" y="63498"/>
                </a:lnTo>
                <a:lnTo>
                  <a:pt x="1663832" y="63498"/>
                </a:lnTo>
                <a:lnTo>
                  <a:pt x="1663832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946400" y="8623011"/>
            <a:ext cx="927210" cy="63497"/>
          </a:xfrm>
          <a:custGeom>
            <a:rect l="l" t="t" r="r" b="b"/>
            <a:pathLst>
              <a:path w="927210" h="63496">
                <a:moveTo>
                  <a:pt x="927210" y="0"/>
                </a:moveTo>
                <a:lnTo>
                  <a:pt x="0" y="0"/>
                </a:lnTo>
                <a:lnTo>
                  <a:pt x="0" y="63497"/>
                </a:lnTo>
                <a:lnTo>
                  <a:pt x="927210" y="63497"/>
                </a:lnTo>
                <a:lnTo>
                  <a:pt x="92721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946400" y="8369020"/>
            <a:ext cx="1473327" cy="76197"/>
          </a:xfrm>
          <a:custGeom>
            <a:rect l="l" t="t" r="r" b="b"/>
            <a:pathLst>
              <a:path w="1473327" h="76197">
                <a:moveTo>
                  <a:pt x="1473327" y="0"/>
                </a:moveTo>
                <a:lnTo>
                  <a:pt x="0" y="0"/>
                </a:lnTo>
                <a:lnTo>
                  <a:pt x="0" y="76197"/>
                </a:lnTo>
                <a:lnTo>
                  <a:pt x="1473327" y="76197"/>
                </a:lnTo>
                <a:lnTo>
                  <a:pt x="1473327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946400" y="8115029"/>
            <a:ext cx="1663832" cy="76197"/>
          </a:xfrm>
          <a:custGeom>
            <a:rect l="l" t="t" r="r" b="b"/>
            <a:pathLst>
              <a:path w="1663832" h="76197">
                <a:moveTo>
                  <a:pt x="1663832" y="0"/>
                </a:moveTo>
                <a:lnTo>
                  <a:pt x="0" y="0"/>
                </a:lnTo>
                <a:lnTo>
                  <a:pt x="0" y="76197"/>
                </a:lnTo>
                <a:lnTo>
                  <a:pt x="1663832" y="76197"/>
                </a:lnTo>
                <a:lnTo>
                  <a:pt x="1663832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946400" y="7861038"/>
            <a:ext cx="190588" cy="76197"/>
          </a:xfrm>
          <a:custGeom>
            <a:rect l="l" t="t" r="r" b="b"/>
            <a:pathLst>
              <a:path w="190588" h="76197">
                <a:moveTo>
                  <a:pt x="190588" y="0"/>
                </a:moveTo>
                <a:lnTo>
                  <a:pt x="0" y="0"/>
                </a:lnTo>
                <a:lnTo>
                  <a:pt x="0" y="76197"/>
                </a:lnTo>
                <a:lnTo>
                  <a:pt x="190588" y="76197"/>
                </a:lnTo>
                <a:lnTo>
                  <a:pt x="19058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946400" y="7619745"/>
            <a:ext cx="190588" cy="63497"/>
          </a:xfrm>
          <a:custGeom>
            <a:rect l="l" t="t" r="r" b="b"/>
            <a:pathLst>
              <a:path w="190588" h="63496">
                <a:moveTo>
                  <a:pt x="190588" y="0"/>
                </a:moveTo>
                <a:lnTo>
                  <a:pt x="0" y="0"/>
                </a:lnTo>
                <a:lnTo>
                  <a:pt x="0" y="63497"/>
                </a:lnTo>
                <a:lnTo>
                  <a:pt x="190588" y="63497"/>
                </a:lnTo>
                <a:lnTo>
                  <a:pt x="19058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946400" y="9296089"/>
            <a:ext cx="3137076" cy="76197"/>
          </a:xfrm>
          <a:custGeom>
            <a:rect l="l" t="t" r="r" b="b"/>
            <a:pathLst>
              <a:path w="3137076" h="76197">
                <a:moveTo>
                  <a:pt x="3137076" y="0"/>
                </a:moveTo>
                <a:lnTo>
                  <a:pt x="0" y="0"/>
                </a:lnTo>
                <a:lnTo>
                  <a:pt x="0" y="76197"/>
                </a:lnTo>
                <a:lnTo>
                  <a:pt x="3137076" y="76197"/>
                </a:lnTo>
                <a:lnTo>
                  <a:pt x="3137076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946400" y="9054797"/>
            <a:ext cx="2400453" cy="63497"/>
          </a:xfrm>
          <a:custGeom>
            <a:rect l="l" t="t" r="r" b="b"/>
            <a:pathLst>
              <a:path w="2400453" h="63496">
                <a:moveTo>
                  <a:pt x="2400453" y="0"/>
                </a:moveTo>
                <a:lnTo>
                  <a:pt x="0" y="0"/>
                </a:lnTo>
                <a:lnTo>
                  <a:pt x="0" y="63497"/>
                </a:lnTo>
                <a:lnTo>
                  <a:pt x="2400453" y="63497"/>
                </a:lnTo>
                <a:lnTo>
                  <a:pt x="2400453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946400" y="8800805"/>
            <a:ext cx="927210" cy="76197"/>
          </a:xfrm>
          <a:custGeom>
            <a:rect l="l" t="t" r="r" b="b"/>
            <a:pathLst>
              <a:path w="927210" h="76197">
                <a:moveTo>
                  <a:pt x="927210" y="0"/>
                </a:moveTo>
                <a:lnTo>
                  <a:pt x="0" y="0"/>
                </a:lnTo>
                <a:lnTo>
                  <a:pt x="0" y="76197"/>
                </a:lnTo>
                <a:lnTo>
                  <a:pt x="927210" y="76197"/>
                </a:lnTo>
                <a:lnTo>
                  <a:pt x="92721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946400" y="8546813"/>
            <a:ext cx="558899" cy="76197"/>
          </a:xfrm>
          <a:custGeom>
            <a:rect l="l" t="t" r="r" b="b"/>
            <a:pathLst>
              <a:path w="558899" h="76197">
                <a:moveTo>
                  <a:pt x="558899" y="0"/>
                </a:moveTo>
                <a:lnTo>
                  <a:pt x="0" y="0"/>
                </a:lnTo>
                <a:lnTo>
                  <a:pt x="0" y="76197"/>
                </a:lnTo>
                <a:lnTo>
                  <a:pt x="558899" y="76197"/>
                </a:lnTo>
                <a:lnTo>
                  <a:pt x="558899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946400" y="8292823"/>
            <a:ext cx="190588" cy="76197"/>
          </a:xfrm>
          <a:custGeom>
            <a:rect l="l" t="t" r="r" b="b"/>
            <a:pathLst>
              <a:path w="190588" h="76197">
                <a:moveTo>
                  <a:pt x="190588" y="0"/>
                </a:moveTo>
                <a:lnTo>
                  <a:pt x="0" y="0"/>
                </a:lnTo>
                <a:lnTo>
                  <a:pt x="0" y="76197"/>
                </a:lnTo>
                <a:lnTo>
                  <a:pt x="190588" y="76197"/>
                </a:lnTo>
                <a:lnTo>
                  <a:pt x="190588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946400" y="7797539"/>
            <a:ext cx="190588" cy="63498"/>
          </a:xfrm>
          <a:custGeom>
            <a:rect l="l" t="t" r="r" b="b"/>
            <a:pathLst>
              <a:path w="190588" h="63498">
                <a:moveTo>
                  <a:pt x="190588" y="0"/>
                </a:moveTo>
                <a:lnTo>
                  <a:pt x="0" y="0"/>
                </a:lnTo>
                <a:lnTo>
                  <a:pt x="0" y="63498"/>
                </a:lnTo>
                <a:lnTo>
                  <a:pt x="190588" y="63498"/>
                </a:lnTo>
                <a:lnTo>
                  <a:pt x="190588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946400" y="7543548"/>
            <a:ext cx="927210" cy="76197"/>
          </a:xfrm>
          <a:custGeom>
            <a:rect l="l" t="t" r="r" b="b"/>
            <a:pathLst>
              <a:path w="927210" h="76197">
                <a:moveTo>
                  <a:pt x="927210" y="0"/>
                </a:moveTo>
                <a:lnTo>
                  <a:pt x="0" y="0"/>
                </a:lnTo>
                <a:lnTo>
                  <a:pt x="0" y="76197"/>
                </a:lnTo>
                <a:lnTo>
                  <a:pt x="927210" y="76197"/>
                </a:lnTo>
                <a:lnTo>
                  <a:pt x="92721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974850" y="9493250"/>
            <a:ext cx="4660900" cy="0"/>
          </a:xfrm>
          <a:custGeom>
            <a:rect l="l" t="t" r="r" b="b"/>
            <a:pathLst>
              <a:path w="4660900">
                <a:moveTo>
                  <a:pt x="0" y="0"/>
                </a:moveTo>
                <a:lnTo>
                  <a:pt x="4660900" y="0"/>
                </a:lnTo>
              </a:path>
            </a:pathLst>
          </a:custGeom>
          <a:ln w="12703">
            <a:solidFill>
              <a:srgbClr val="7F7F7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 flipH="1">
            <a:off x="2952750" y="7486650"/>
            <a:ext cx="0" cy="2006599"/>
          </a:xfrm>
          <a:custGeom>
            <a:rect l="l" t="t" r="r" b="b"/>
            <a:pathLst>
              <a:path h="2006599">
                <a:moveTo>
                  <a:pt x="0" y="2006599"/>
                </a:moveTo>
                <a:lnTo>
                  <a:pt x="0" y="0"/>
                </a:lnTo>
              </a:path>
            </a:pathLst>
          </a:custGeom>
          <a:ln w="12700">
            <a:solidFill>
              <a:srgbClr val="7F7F7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974850" y="8997650"/>
            <a:ext cx="977899" cy="0"/>
          </a:xfrm>
          <a:custGeom>
            <a:rect l="l" t="t" r="r" b="b"/>
            <a:pathLst>
              <a:path w="977899">
                <a:moveTo>
                  <a:pt x="0" y="0"/>
                </a:moveTo>
                <a:lnTo>
                  <a:pt x="977899" y="0"/>
                </a:lnTo>
              </a:path>
            </a:pathLst>
          </a:custGeom>
          <a:ln w="12702">
            <a:solidFill>
              <a:srgbClr val="7F7F7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974850" y="8489667"/>
            <a:ext cx="977899" cy="0"/>
          </a:xfrm>
          <a:custGeom>
            <a:rect l="l" t="t" r="r" b="b"/>
            <a:pathLst>
              <a:path w="977899">
                <a:moveTo>
                  <a:pt x="0" y="0"/>
                </a:moveTo>
                <a:lnTo>
                  <a:pt x="977899" y="0"/>
                </a:lnTo>
              </a:path>
            </a:pathLst>
          </a:custGeom>
          <a:ln w="12702">
            <a:solidFill>
              <a:srgbClr val="7F7F7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974850" y="7486650"/>
            <a:ext cx="977899" cy="0"/>
          </a:xfrm>
          <a:custGeom>
            <a:rect l="l" t="t" r="r" b="b"/>
            <a:pathLst>
              <a:path w="977899">
                <a:moveTo>
                  <a:pt x="0" y="0"/>
                </a:moveTo>
                <a:lnTo>
                  <a:pt x="977899" y="0"/>
                </a:lnTo>
              </a:path>
            </a:pathLst>
          </a:custGeom>
          <a:ln w="12702">
            <a:solidFill>
              <a:srgbClr val="7F7F7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4680165" y="9331118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680165" y="908001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680165" y="8828913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942542" y="8577811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495759" y="832670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8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680165" y="8075604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3130550" y="7829550"/>
            <a:ext cx="165100" cy="0"/>
          </a:xfrm>
          <a:custGeom>
            <a:rect l="l" t="t" r="r" b="b"/>
            <a:pathLst>
              <a:path w="165100">
                <a:moveTo>
                  <a:pt x="0" y="0"/>
                </a:moveTo>
                <a:lnTo>
                  <a:pt x="114392" y="0"/>
                </a:lnTo>
                <a:lnTo>
                  <a:pt x="165100" y="0"/>
                </a:lnTo>
              </a:path>
            </a:pathLst>
          </a:custGeom>
          <a:ln w="12702">
            <a:solidFill>
              <a:srgbClr val="A6A6A6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6153150" y="9259375"/>
            <a:ext cx="1778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404040"/>
                </a:solidFill>
                <a:latin typeface="Microsoft YaHei UI"/>
                <a:cs typeface="Microsoft YaHei UI"/>
              </a:rPr>
              <a:t>17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415525" y="9008272"/>
            <a:ext cx="1778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404040"/>
                </a:solidFill>
                <a:latin typeface="Microsoft YaHei UI"/>
                <a:cs typeface="Microsoft YaHei UI"/>
              </a:rPr>
              <a:t>13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942542" y="8757167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573729" y="850606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204916" y="8254962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020510" y="8003860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2889963" y="9612031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3619500" y="9906000"/>
            <a:ext cx="63500" cy="76200"/>
          </a:xfrm>
          <a:custGeom>
            <a:rect l="l" t="t" r="r" b="b"/>
            <a:pathLst>
              <a:path w="63500" h="76200">
                <a:moveTo>
                  <a:pt x="0" y="0"/>
                </a:moveTo>
                <a:lnTo>
                  <a:pt x="63500" y="0"/>
                </a:lnTo>
                <a:lnTo>
                  <a:pt x="635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4343400" y="9906000"/>
            <a:ext cx="76200" cy="76200"/>
          </a:xfrm>
          <a:custGeom>
            <a:rect l="l" t="t" r="r" b="b"/>
            <a:pathLst>
              <a:path w="76200" h="76200">
                <a:moveTo>
                  <a:pt x="0" y="0"/>
                </a:moveTo>
                <a:lnTo>
                  <a:pt x="76200" y="0"/>
                </a:lnTo>
                <a:lnTo>
                  <a:pt x="762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object 43"/>
          <p:cNvSpPr txBox="1"/>
          <p:nvPr/>
        </p:nvSpPr>
        <p:spPr>
          <a:xfrm>
            <a:off x="3706269" y="9612031"/>
            <a:ext cx="1266825" cy="4210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350" algn="ctr">
              <a:lnSpc>
                <a:spcPct val="100000"/>
              </a:lnSpc>
              <a:tabLst>
                <a:tab pos="890269"/>
              </a:tabLst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5	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10</a:t>
            </a:r>
            <a:endParaRPr sz="1000">
              <a:latin typeface="Microsoft YaHei UI"/>
              <a:cs typeface="Microsoft YaHei UI"/>
            </a:endParaRPr>
          </a:p>
          <a:p>
            <a:pPr>
              <a:lnSpc>
                <a:spcPts val="800"/>
              </a:lnSpc>
              <a:spcBef>
                <a:spcPts val="15"/>
              </a:spcBef>
            </a:pPr>
            <a:endParaRPr sz="800"/>
          </a:p>
          <a:p>
            <a:pPr algn="ctr">
              <a:lnSpc>
                <a:spcPct val="100000"/>
              </a:lnSpc>
              <a:tabLst>
                <a:tab pos="732790"/>
              </a:tabLst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国外计数	国内计数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617926" y="9612031"/>
            <a:ext cx="1778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539956" y="9612031"/>
            <a:ext cx="1778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20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309926" y="8945389"/>
            <a:ext cx="533400" cy="5149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648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控糖指导 健康数据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309926" y="8443184"/>
            <a:ext cx="533400" cy="51498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648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糖友社交 医生咨询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017140" y="8477252"/>
            <a:ext cx="165100" cy="1036319"/>
          </a:xfrm>
          <a:prstGeom prst="rect">
            <a:avLst/>
          </a:prstGeom>
        </p:spPr>
        <p:txBody>
          <a:bodyPr vert="vert270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>
                <a:solidFill>
                  <a:srgbClr val="595959"/>
                </a:solidFill>
                <a:latin typeface="Microsoft YaHei UI"/>
                <a:cs typeface="Microsoft YaHei UI"/>
              </a:rPr>
              <a:t>自我管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理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沟通管理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2017140" y="7670093"/>
            <a:ext cx="165100" cy="661035"/>
          </a:xfrm>
          <a:prstGeom prst="rect">
            <a:avLst/>
          </a:prstGeom>
        </p:spPr>
        <p:txBody>
          <a:bodyPr vert="vert270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>
                <a:solidFill>
                  <a:srgbClr val="595959"/>
                </a:solidFill>
                <a:latin typeface="Microsoft YaHei UI"/>
                <a:cs typeface="Microsoft YaHei UI"/>
              </a:rPr>
              <a:t>第三方效劳</a:t>
            </a:r>
          </a:p>
        </p:txBody>
      </p:sp>
      <p:sp>
        <p:nvSpPr>
          <p:cNvPr id="50" name="object 50"/>
          <p:cNvSpPr/>
          <p:nvPr/>
        </p:nvSpPr>
        <p:spPr>
          <a:xfrm>
            <a:off x="2171700" y="4279760"/>
            <a:ext cx="2184525" cy="0"/>
          </a:xfrm>
          <a:custGeom>
            <a:rect l="l" t="t" r="r" b="b"/>
            <a:pathLst>
              <a:path w="2184525">
                <a:moveTo>
                  <a:pt x="0" y="0"/>
                </a:moveTo>
                <a:lnTo>
                  <a:pt x="2184525" y="0"/>
                </a:lnTo>
              </a:path>
            </a:pathLst>
          </a:custGeom>
          <a:ln w="52068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2171700" y="4101966"/>
            <a:ext cx="431873" cy="0"/>
          </a:xfrm>
          <a:custGeom>
            <a:rect l="l" t="t" r="r" b="b"/>
            <a:pathLst>
              <a:path w="431873">
                <a:moveTo>
                  <a:pt x="0" y="0"/>
                </a:moveTo>
                <a:lnTo>
                  <a:pt x="431873" y="0"/>
                </a:lnTo>
              </a:path>
            </a:pathLst>
          </a:custGeom>
          <a:ln w="52067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2171700" y="3924172"/>
            <a:ext cx="2184525" cy="0"/>
          </a:xfrm>
          <a:custGeom>
            <a:rect l="l" t="t" r="r" b="b"/>
            <a:pathLst>
              <a:path w="2184525">
                <a:moveTo>
                  <a:pt x="0" y="0"/>
                </a:moveTo>
                <a:lnTo>
                  <a:pt x="2184525" y="0"/>
                </a:lnTo>
              </a:path>
            </a:pathLst>
          </a:custGeom>
          <a:ln w="52067">
            <a:solidFill>
              <a:srgbClr val="0076D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2171700" y="4228962"/>
            <a:ext cx="1308199" cy="0"/>
          </a:xfrm>
          <a:custGeom>
            <a:rect l="l" t="t" r="r" b="b"/>
            <a:pathLst>
              <a:path w="1308199">
                <a:moveTo>
                  <a:pt x="0" y="0"/>
                </a:moveTo>
                <a:lnTo>
                  <a:pt x="1308199" y="0"/>
                </a:lnTo>
              </a:path>
            </a:pathLst>
          </a:custGeom>
          <a:ln w="52068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171700" y="4051168"/>
            <a:ext cx="3937176" cy="0"/>
          </a:xfrm>
          <a:custGeom>
            <a:rect l="l" t="t" r="r" b="b"/>
            <a:pathLst>
              <a:path w="3937176">
                <a:moveTo>
                  <a:pt x="0" y="0"/>
                </a:moveTo>
                <a:lnTo>
                  <a:pt x="3937176" y="0"/>
                </a:lnTo>
              </a:path>
            </a:pathLst>
          </a:custGeom>
          <a:ln w="52068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2171700" y="3873374"/>
            <a:ext cx="3060851" cy="0"/>
          </a:xfrm>
          <a:custGeom>
            <a:rect l="l" t="t" r="r" b="b"/>
            <a:pathLst>
              <a:path w="3060851">
                <a:moveTo>
                  <a:pt x="0" y="0"/>
                </a:moveTo>
                <a:lnTo>
                  <a:pt x="3060851" y="0"/>
                </a:lnTo>
              </a:path>
            </a:pathLst>
          </a:custGeom>
          <a:ln w="52068">
            <a:solidFill>
              <a:srgbClr val="43A8E0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2165350" y="4349750"/>
            <a:ext cx="4381499" cy="0"/>
          </a:xfrm>
          <a:custGeom>
            <a:rect l="l" t="t" r="r" b="b"/>
            <a:pathLst>
              <a:path w="4381499">
                <a:moveTo>
                  <a:pt x="0" y="0"/>
                </a:moveTo>
                <a:lnTo>
                  <a:pt x="4381499" y="0"/>
                </a:lnTo>
              </a:path>
            </a:pathLst>
          </a:custGeom>
          <a:ln w="12702">
            <a:solidFill>
              <a:srgbClr val="7F7F7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 flipH="1">
            <a:off x="2165350" y="3816350"/>
            <a:ext cx="0" cy="533399"/>
          </a:xfrm>
          <a:custGeom>
            <a:rect l="l" t="t" r="r" b="b"/>
            <a:pathLst>
              <a:path h="533399">
                <a:moveTo>
                  <a:pt x="0" y="533399"/>
                </a:moveTo>
                <a:lnTo>
                  <a:pt x="0" y="0"/>
                </a:lnTo>
              </a:path>
            </a:pathLst>
          </a:custGeom>
          <a:ln w="12700">
            <a:solidFill>
              <a:srgbClr val="7F7F7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 txBox="1"/>
          <p:nvPr/>
        </p:nvSpPr>
        <p:spPr>
          <a:xfrm>
            <a:off x="1671118" y="548837"/>
            <a:ext cx="5118100" cy="305435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</a:t>
            </a:r>
            <a:r>
              <a:rPr sz="1300" spc="-20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300" spc="-10">
                <a:solidFill>
                  <a:srgbClr val="FFFFFF"/>
                </a:solidFill>
                <a:latin typeface="Microsoft YaHei UI"/>
                <a:cs typeface="Microsoft YaHei UI"/>
              </a:rPr>
              <a:t>4</a:t>
            </a:r>
            <a:r>
              <a:rPr sz="1300" spc="50">
                <a:solidFill>
                  <a:srgbClr val="FFFFFF"/>
                </a:solidFill>
                <a:latin typeface="Microsoft YaHei UI"/>
                <a:cs typeface="Microsoft YaHei UI"/>
              </a:rPr>
              <a:t> </a:t>
            </a:r>
            <a:r>
              <a:rPr sz="1300" spc="-15">
                <a:solidFill>
                  <a:srgbClr val="FFFFFF"/>
                </a:solidFill>
                <a:latin typeface="Microsoft YaHei UI"/>
                <a:cs typeface="Microsoft YaHei UI"/>
              </a:rPr>
              <a:t>国内外布局梳理</a:t>
            </a:r>
            <a:endParaRPr sz="1300">
              <a:latin typeface="Microsoft YaHei UI"/>
              <a:cs typeface="Microsoft YaHei UI"/>
            </a:endParaRPr>
          </a:p>
          <a:p>
            <a:pPr>
              <a:lnSpc>
                <a:spcPts val="1200"/>
              </a:lnSpc>
              <a:spcBef>
                <a:spcPts val="52"/>
              </a:spcBef>
            </a:pPr>
            <a:endParaRPr sz="1200"/>
          </a:p>
          <a:p>
            <a:pPr marL="12700">
              <a:lnSpc>
                <a:spcPct val="100000"/>
              </a:lnSpc>
            </a:pPr>
            <a:r>
              <a:rPr sz="1900" spc="-20">
                <a:solidFill>
                  <a:srgbClr val="0076D0"/>
                </a:solidFill>
                <a:latin typeface="Microsoft YaHei UI"/>
                <a:cs typeface="Microsoft YaHei UI"/>
              </a:rPr>
              <a:t>国内外二级市场公司自建或投资</a:t>
            </a:r>
            <a:r>
              <a:rPr sz="1900" spc="-55">
                <a:solidFill>
                  <a:srgbClr val="0076D0"/>
                </a:solidFill>
                <a:latin typeface="Microsoft YaHei UI"/>
                <a:cs typeface="Microsoft YaHei UI"/>
              </a:rPr>
              <a:t>A</a:t>
            </a:r>
            <a:r>
              <a:rPr sz="1900" spc="20">
                <a:solidFill>
                  <a:srgbClr val="0076D0"/>
                </a:solidFill>
                <a:latin typeface="Microsoft YaHei UI"/>
                <a:cs typeface="Microsoft YaHei UI"/>
              </a:rPr>
              <a:t>PP</a:t>
            </a:r>
            <a:r>
              <a:rPr sz="1900" spc="-20">
                <a:solidFill>
                  <a:srgbClr val="0076D0"/>
                </a:solidFill>
                <a:latin typeface="Microsoft YaHei UI"/>
                <a:cs typeface="Microsoft YaHei UI"/>
              </a:rPr>
              <a:t>分析</a:t>
            </a:r>
            <a:endParaRPr sz="1900">
              <a:latin typeface="Microsoft YaHei UI"/>
              <a:cs typeface="Microsoft YaHei UI"/>
            </a:endParaRPr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400"/>
              </a:lnSpc>
              <a:spcBef>
                <a:spcPts val="22"/>
              </a:spcBef>
            </a:pPr>
            <a:endParaRPr sz="1400"/>
          </a:p>
          <a:p>
            <a:pPr marL="12700">
              <a:lnSpc>
                <a:spcPct val="100000"/>
              </a:lnSpc>
            </a:pP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运营模式</a:t>
            </a:r>
            <a:endParaRPr sz="1300">
              <a:latin typeface="Microsoft YaHei UI"/>
              <a:cs typeface="Microsoft YaHei UI"/>
            </a:endParaRPr>
          </a:p>
          <a:p>
            <a:pPr marL="292100" marR="12700" indent="-279400">
              <a:lnSpc>
                <a:spcPct val="160300"/>
              </a:lnSpc>
              <a:spcBef>
                <a:spcPts val="200"/>
              </a:spcBef>
              <a:tabLst>
                <a:tab pos="291465"/>
              </a:tabLst>
            </a:pPr>
            <a:r>
              <a:rPr sz="1300">
                <a:solidFill>
                  <a:srgbClr val="595959"/>
                </a:solidFill>
                <a:latin typeface="Arial"/>
                <a:cs typeface="Arial"/>
              </a:rPr>
              <a:t>•	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国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内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二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级市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场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主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要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通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过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投资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或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与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一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级市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场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合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作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两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种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方式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运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营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血糖</a:t>
            </a:r>
            <a:r>
              <a:rPr sz="1300" spc="-10">
                <a:solidFill>
                  <a:srgbClr val="595959"/>
                </a:solidFill>
                <a:latin typeface="Microsoft YaHei UI"/>
                <a:cs typeface="Microsoft YaHei UI"/>
              </a:rPr>
              <a:t> 管理</a:t>
            </a:r>
            <a:r>
              <a:rPr sz="1300" spc="-30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PP，存在二级市场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公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司收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购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一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级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市场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标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的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趋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势；</a:t>
            </a:r>
            <a:endParaRPr sz="1300">
              <a:latin typeface="Microsoft YaHei UI"/>
              <a:cs typeface="Microsoft YaHei UI"/>
            </a:endParaRPr>
          </a:p>
          <a:p>
            <a:pPr marL="292100" marR="12700" indent="-279400">
              <a:lnSpc>
                <a:spcPct val="153900"/>
              </a:lnSpc>
              <a:spcBef>
                <a:spcPts val="300"/>
              </a:spcBef>
              <a:tabLst>
                <a:tab pos="291465"/>
              </a:tabLst>
            </a:pPr>
            <a:r>
              <a:rPr sz="1300">
                <a:solidFill>
                  <a:srgbClr val="595959"/>
                </a:solidFill>
                <a:latin typeface="Arial"/>
                <a:cs typeface="Arial"/>
              </a:rPr>
              <a:t>•	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国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外二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级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市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场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公司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主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要以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自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主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开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发</a:t>
            </a:r>
            <a:r>
              <a:rPr sz="1300" spc="-30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300" spc="90">
                <a:solidFill>
                  <a:srgbClr val="595959"/>
                </a:solidFill>
                <a:latin typeface="Microsoft YaHei UI"/>
                <a:cs typeface="Microsoft YaHei UI"/>
              </a:rPr>
              <a:t>P</a:t>
            </a:r>
            <a:r>
              <a:rPr sz="1300" spc="-10">
                <a:solidFill>
                  <a:srgbClr val="595959"/>
                </a:solidFill>
                <a:latin typeface="Microsoft YaHei UI"/>
                <a:cs typeface="Microsoft YaHei UI"/>
              </a:rPr>
              <a:t>P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为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主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，并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购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趋势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发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生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的可 能性小于国内市场；</a:t>
            </a:r>
            <a:endParaRPr sz="1300">
              <a:latin typeface="Microsoft YaHei UI"/>
              <a:cs typeface="Microsoft YaHei UI"/>
            </a:endParaRPr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  <a:spcBef>
                <a:spcPts val="10"/>
              </a:spcBef>
            </a:pPr>
            <a:endParaRPr sz="1000"/>
          </a:p>
          <a:p>
            <a:pPr marL="1223645">
              <a:lnSpc>
                <a:spcPct val="100000"/>
              </a:lnSpc>
            </a:pP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国内外二级市场所投</a:t>
            </a:r>
            <a:r>
              <a:rPr sz="1300" b="1" spc="10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300" b="1" spc="35">
                <a:solidFill>
                  <a:srgbClr val="595959"/>
                </a:solidFill>
                <a:latin typeface="Microsoft YaHei UI"/>
                <a:cs typeface="Microsoft YaHei UI"/>
              </a:rPr>
              <a:t>PP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的运营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方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式</a:t>
            </a:r>
            <a:endParaRPr sz="1300">
              <a:latin typeface="Microsoft YaHei UI"/>
              <a:cs typeface="Microsoft YaHei U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671120" y="5022626"/>
            <a:ext cx="5118100" cy="234569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来源：网上公开资料，APP Annie，36氪研究院</a:t>
            </a:r>
          </a:p>
          <a:p>
            <a:pPr marL="115570">
              <a:lnSpc>
                <a:spcPct val="100000"/>
              </a:lnSpc>
            </a:pPr>
            <a:endParaRPr sz="1000" spc="-10">
              <a:solidFill>
                <a:srgbClr val="7F7F7F"/>
              </a:solidFill>
              <a:latin typeface="Microsoft YaHei UI"/>
              <a:cs typeface="Microsoft YaHei UI"/>
            </a:endParaRPr>
          </a:p>
          <a:p>
            <a:pPr marL="115570">
              <a:lnSpc>
                <a:spcPct val="100000"/>
              </a:lnSpc>
            </a:pPr>
            <a:endParaRPr sz="1000" spc="-10">
              <a:solidFill>
                <a:srgbClr val="7F7F7F"/>
              </a:solidFill>
              <a:latin typeface="Microsoft YaHei UI"/>
              <a:cs typeface="Microsoft YaHei UI"/>
            </a:endParaRPr>
          </a:p>
          <a:p>
            <a:pPr marL="11557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功能偏好</a:t>
            </a:r>
          </a:p>
          <a:p>
            <a:pPr marL="11557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•	国内二级市场所投APP集中在自我管理和沟通管理类，其TOP5 功能排序是健康数据、控糖指导、医生咨询、器械、健康效劳；</a:t>
            </a:r>
          </a:p>
          <a:p>
            <a:pPr marL="11557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•	国外二级市场所投APP重在自我管理和药品效劳类，其TOP5功 能排序是健康数据、控糖指导、医生咨询、胰岛素、糖友社交；</a:t>
            </a:r>
          </a:p>
          <a:p>
            <a:pPr marL="115570">
              <a:lnSpc>
                <a:spcPct val="100000"/>
              </a:lnSpc>
            </a:pPr>
            <a:endParaRPr sz="1000" spc="-10">
              <a:solidFill>
                <a:srgbClr val="7F7F7F"/>
              </a:solidFill>
              <a:latin typeface="Microsoft YaHei UI"/>
              <a:cs typeface="Microsoft YaHei UI"/>
            </a:endParaRPr>
          </a:p>
          <a:p>
            <a:pPr marL="115570">
              <a:lnSpc>
                <a:spcPct val="100000"/>
              </a:lnSpc>
            </a:pPr>
            <a:endParaRPr sz="1000" spc="-10">
              <a:solidFill>
                <a:srgbClr val="7F7F7F"/>
              </a:solidFill>
              <a:latin typeface="Microsoft YaHei UI"/>
              <a:cs typeface="Microsoft YaHei UI"/>
            </a:endParaRPr>
          </a:p>
          <a:p>
            <a:pPr marL="11557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国内外二级市场所投血糖管理APP功能统计</a:t>
            </a:r>
          </a:p>
        </p:txBody>
      </p:sp>
      <p:sp>
        <p:nvSpPr>
          <p:cNvPr id="60" name="object 60"/>
          <p:cNvSpPr txBox="1"/>
          <p:nvPr/>
        </p:nvSpPr>
        <p:spPr>
          <a:xfrm>
            <a:off x="3204916" y="7752757"/>
            <a:ext cx="210185" cy="23685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500" spc="-15" baseline="-30555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r>
              <a:rPr sz="1500" spc="-30" baseline="-30555">
                <a:solidFill>
                  <a:srgbClr val="404040"/>
                </a:solidFill>
                <a:latin typeface="Microsoft YaHei UI"/>
                <a:cs typeface="Microsoft YaHei UI"/>
              </a:rPr>
              <a:t> </a:t>
            </a: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3204916" y="7573398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3942542" y="7501655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2309926" y="7438773"/>
            <a:ext cx="533400" cy="101726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 indent="124460" algn="r">
              <a:lnSpc>
                <a:spcPct val="1648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胰岛素 口服药 健康效劳 器械耗材</a:t>
            </a:r>
          </a:p>
        </p:txBody>
      </p:sp>
      <p:sp>
        <p:nvSpPr>
          <p:cNvPr id="64" name="object 64"/>
          <p:cNvSpPr txBox="1"/>
          <p:nvPr/>
        </p:nvSpPr>
        <p:spPr>
          <a:xfrm>
            <a:off x="4430784" y="4202715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2679802" y="4024974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1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4430784" y="3847234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5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3555293" y="4151932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3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6181765" y="3974190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9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306274" y="3796450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404040"/>
                </a:solidFill>
                <a:latin typeface="Microsoft YaHei UI"/>
                <a:cs typeface="Microsoft YaHei UI"/>
              </a:rPr>
              <a:t>7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2103658" y="445742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2979149" y="445742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2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3854639" y="445742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4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4730130" y="445742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6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5605621" y="4457426"/>
            <a:ext cx="10033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8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443042" y="4457426"/>
            <a:ext cx="1778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10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781709" y="3812613"/>
            <a:ext cx="279400" cy="546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 algn="just">
              <a:lnSpc>
                <a:spcPct val="116599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合作 自建 投资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3619500" y="4813300"/>
            <a:ext cx="76200" cy="76200"/>
          </a:xfrm>
          <a:custGeom>
            <a:rect l="l" t="t" r="r" b="b"/>
            <a:pathLst>
              <a:path w="76200" h="76200">
                <a:moveTo>
                  <a:pt x="0" y="0"/>
                </a:moveTo>
                <a:lnTo>
                  <a:pt x="76200" y="0"/>
                </a:lnTo>
                <a:lnTo>
                  <a:pt x="762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8" name="object 78"/>
          <p:cNvSpPr txBox="1"/>
          <p:nvPr/>
        </p:nvSpPr>
        <p:spPr>
          <a:xfrm>
            <a:off x="3709942" y="4776854"/>
            <a:ext cx="5334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国外计数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4343400" y="4813300"/>
            <a:ext cx="63500" cy="76200"/>
          </a:xfrm>
          <a:custGeom>
            <a:rect l="l" t="t" r="r" b="b"/>
            <a:pathLst>
              <a:path w="63500" h="76200">
                <a:moveTo>
                  <a:pt x="0" y="0"/>
                </a:moveTo>
                <a:lnTo>
                  <a:pt x="63500" y="0"/>
                </a:lnTo>
                <a:lnTo>
                  <a:pt x="63500" y="76200"/>
                </a:lnTo>
                <a:lnTo>
                  <a:pt x="0" y="762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0" name="object 80"/>
          <p:cNvSpPr txBox="1"/>
          <p:nvPr/>
        </p:nvSpPr>
        <p:spPr>
          <a:xfrm>
            <a:off x="4428996" y="4776854"/>
            <a:ext cx="5334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国内计数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81" name="object 81"/>
          <p:cNvSpPr/>
          <p:nvPr/>
        </p:nvSpPr>
        <p:spPr>
          <a:xfrm flipH="1">
            <a:off x="1606550" y="514350"/>
            <a:ext cx="0" cy="807728"/>
          </a:xfrm>
          <a:custGeom>
            <a:rect l="l" t="t" r="r" b="b"/>
            <a:pathLst>
              <a:path h="807728">
                <a:moveTo>
                  <a:pt x="0" y="0"/>
                </a:moveTo>
                <a:lnTo>
                  <a:pt x="0" y="807728"/>
                </a:lnTo>
              </a:path>
            </a:pathLst>
          </a:custGeom>
          <a:ln w="12700">
            <a:solidFill>
              <a:srgbClr val="4A7EBB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2" name="object 82"/>
          <p:cNvSpPr txBox="1"/>
          <p:nvPr/>
        </p:nvSpPr>
        <p:spPr>
          <a:xfrm>
            <a:off x="1774771" y="10158199"/>
            <a:ext cx="2641600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来源：网上公开资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-15">
                <a:solidFill>
                  <a:srgbClr val="7F7F7F"/>
                </a:solidFill>
                <a:latin typeface="Microsoft YaHei UI"/>
                <a:cs typeface="Microsoft YaHei UI"/>
              </a:rPr>
              <a:t>A</a:t>
            </a:r>
            <a:r>
              <a:rPr sz="1000" spc="-125">
                <a:solidFill>
                  <a:srgbClr val="7F7F7F"/>
                </a:solidFill>
                <a:latin typeface="Microsoft YaHei UI"/>
                <a:cs typeface="Microsoft YaHei UI"/>
              </a:rPr>
              <a:t>P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P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 </a:t>
            </a:r>
            <a:r>
              <a:rPr sz="1000" spc="-15">
                <a:solidFill>
                  <a:srgbClr val="7F7F7F"/>
                </a:solidFill>
                <a:latin typeface="Microsoft YaHei UI"/>
                <a:cs typeface="Microsoft YaHei UI"/>
              </a:rPr>
              <a:t>A</a:t>
            </a:r>
            <a:r>
              <a:rPr sz="1000" spc="-30">
                <a:solidFill>
                  <a:srgbClr val="7F7F7F"/>
                </a:solidFill>
                <a:latin typeface="Microsoft YaHei UI"/>
                <a:cs typeface="Microsoft YaHei UI"/>
              </a:rPr>
              <a:t>nn</a:t>
            </a:r>
            <a:r>
              <a:rPr sz="1000" spc="25">
                <a:solidFill>
                  <a:srgbClr val="7F7F7F"/>
                </a:solidFill>
                <a:latin typeface="Microsoft YaHei UI"/>
                <a:cs typeface="Microsoft YaHei UI"/>
              </a:rPr>
              <a:t>i</a:t>
            </a:r>
            <a:r>
              <a:rPr sz="1000" spc="20">
                <a:solidFill>
                  <a:srgbClr val="7F7F7F"/>
                </a:solidFill>
                <a:latin typeface="Microsoft YaHei UI"/>
                <a:cs typeface="Microsoft YaHei UI"/>
              </a:rPr>
              <a:t>e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，</a:t>
            </a:r>
            <a:r>
              <a:rPr sz="1000" spc="0">
                <a:solidFill>
                  <a:srgbClr val="7F7F7F"/>
                </a:solidFill>
                <a:latin typeface="Microsoft YaHei UI"/>
                <a:cs typeface="Microsoft YaHei UI"/>
              </a:rPr>
              <a:t>3</a:t>
            </a:r>
            <a:r>
              <a:rPr sz="1000" spc="-100">
                <a:solidFill>
                  <a:srgbClr val="7F7F7F"/>
                </a:solidFill>
                <a:latin typeface="Microsoft YaHei UI"/>
                <a:cs typeface="Microsoft YaHei UI"/>
              </a:rPr>
              <a:t>6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氪研</a:t>
            </a:r>
            <a:r>
              <a:rPr sz="1000" spc="-110">
                <a:solidFill>
                  <a:srgbClr val="7F7F7F"/>
                </a:solidFill>
                <a:latin typeface="Microsoft YaHei UI"/>
                <a:cs typeface="Microsoft YaHei UI"/>
              </a:rPr>
              <a:t>究</a:t>
            </a:r>
            <a:r>
              <a:rPr sz="1000" spc="-10">
                <a:solidFill>
                  <a:srgbClr val="7F7F7F"/>
                </a:solidFill>
                <a:latin typeface="Microsoft YaHei UI"/>
                <a:cs typeface="Microsoft YaHei UI"/>
              </a:rPr>
              <a:t>院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83" name="object 8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23</a:t>
            </a:fld>
            <a:endParaRPr sz="10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9700" y="190500"/>
            <a:ext cx="1031846" cy="1371601"/>
          </a:xfrm>
          <a:custGeom>
            <a:rect l="l" t="t" r="r" b="b"/>
            <a:pathLst>
              <a:path w="1031846" h="1371601">
                <a:moveTo>
                  <a:pt x="1031846" y="0"/>
                </a:moveTo>
                <a:lnTo>
                  <a:pt x="0" y="0"/>
                </a:lnTo>
                <a:lnTo>
                  <a:pt x="0" y="1371601"/>
                </a:lnTo>
                <a:lnTo>
                  <a:pt x="1031846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39700" y="190500"/>
            <a:ext cx="1367418" cy="1028699"/>
          </a:xfrm>
          <a:custGeom>
            <a:rect l="l" t="t" r="r" b="b"/>
            <a:pathLst>
              <a:path w="1367418" h="1028699">
                <a:moveTo>
                  <a:pt x="1367418" y="0"/>
                </a:moveTo>
                <a:lnTo>
                  <a:pt x="0" y="0"/>
                </a:lnTo>
                <a:lnTo>
                  <a:pt x="0" y="1028699"/>
                </a:lnTo>
                <a:lnTo>
                  <a:pt x="1367418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50810" y="190500"/>
            <a:ext cx="814840" cy="73818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object 5"/>
          <p:cNvSpPr/>
          <p:nvPr/>
        </p:nvSpPr>
        <p:spPr>
          <a:xfrm flipH="1">
            <a:off x="965651" y="367596"/>
            <a:ext cx="0" cy="0"/>
          </a:xfrm>
          <a:custGeom>
            <a:rect l="l" t="t" r="r" b="b"/>
            <a:pathLst>
              <a:path>
                <a:moveTo>
                  <a:pt x="0" y="561090"/>
                </a:moveTo>
              </a:path>
            </a:pathLst>
          </a:custGeom>
          <a:solidFill>
            <a:srgbClr val="00000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600200" y="508000"/>
            <a:ext cx="1739900" cy="355600"/>
          </a:xfrm>
          <a:custGeom>
            <a:rect l="l" t="t" r="r" b="b"/>
            <a:pathLst>
              <a:path w="1739900" h="355600">
                <a:moveTo>
                  <a:pt x="0" y="0"/>
                </a:moveTo>
                <a:lnTo>
                  <a:pt x="1739900" y="0"/>
                </a:lnTo>
                <a:lnTo>
                  <a:pt x="1739900" y="355600"/>
                </a:lnTo>
                <a:lnTo>
                  <a:pt x="0" y="355600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671118" y="548837"/>
            <a:ext cx="5118100" cy="27076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spc="25">
                <a:solidFill>
                  <a:srgbClr val="FFFFFF"/>
                </a:solidFill>
                <a:latin typeface="Microsoft YaHei UI"/>
                <a:cs typeface="Microsoft YaHei UI"/>
              </a:rPr>
              <a:t>2</a:t>
            </a:r>
            <a:r>
              <a:rPr sz="1300" spc="-20">
                <a:solidFill>
                  <a:srgbClr val="FFFFFF"/>
                </a:solidFill>
                <a:latin typeface="Microsoft YaHei UI"/>
                <a:cs typeface="Microsoft YaHei UI"/>
              </a:rPr>
              <a:t>.</a:t>
            </a:r>
            <a:r>
              <a:rPr sz="1300" spc="-10">
                <a:solidFill>
                  <a:srgbClr val="FFFFFF"/>
                </a:solidFill>
                <a:latin typeface="Microsoft YaHei UI"/>
                <a:cs typeface="Microsoft YaHei UI"/>
              </a:rPr>
              <a:t>4</a:t>
            </a:r>
            <a:r>
              <a:rPr sz="1300" spc="50">
                <a:solidFill>
                  <a:srgbClr val="FFFFFF"/>
                </a:solidFill>
                <a:latin typeface="Microsoft YaHei UI"/>
                <a:cs typeface="Microsoft YaHei UI"/>
              </a:rPr>
              <a:t> </a:t>
            </a:r>
            <a:r>
              <a:rPr sz="1300" spc="-15">
                <a:solidFill>
                  <a:srgbClr val="FFFFFF"/>
                </a:solidFill>
                <a:latin typeface="Microsoft YaHei UI"/>
                <a:cs typeface="Microsoft YaHei UI"/>
              </a:rPr>
              <a:t>国内外布局梳理</a:t>
            </a:r>
            <a:endParaRPr sz="1300">
              <a:latin typeface="Microsoft YaHei UI"/>
              <a:cs typeface="Microsoft YaHei UI"/>
            </a:endParaRPr>
          </a:p>
          <a:p>
            <a:pPr>
              <a:lnSpc>
                <a:spcPts val="1200"/>
              </a:lnSpc>
              <a:spcBef>
                <a:spcPts val="52"/>
              </a:spcBef>
            </a:pPr>
            <a:endParaRPr sz="1200"/>
          </a:p>
          <a:p>
            <a:pPr marL="12700">
              <a:lnSpc>
                <a:spcPct val="100000"/>
              </a:lnSpc>
            </a:pPr>
            <a:r>
              <a:rPr sz="1900" spc="-20">
                <a:solidFill>
                  <a:srgbClr val="0076D0"/>
                </a:solidFill>
                <a:latin typeface="Microsoft YaHei UI"/>
                <a:cs typeface="Microsoft YaHei UI"/>
              </a:rPr>
              <a:t>国内外二级市场公司自建或投资</a:t>
            </a:r>
            <a:r>
              <a:rPr sz="1900" spc="-55">
                <a:solidFill>
                  <a:srgbClr val="0076D0"/>
                </a:solidFill>
                <a:latin typeface="Microsoft YaHei UI"/>
                <a:cs typeface="Microsoft YaHei UI"/>
              </a:rPr>
              <a:t>A</a:t>
            </a:r>
            <a:r>
              <a:rPr sz="1900" spc="20">
                <a:solidFill>
                  <a:srgbClr val="0076D0"/>
                </a:solidFill>
                <a:latin typeface="Microsoft YaHei UI"/>
                <a:cs typeface="Microsoft YaHei UI"/>
              </a:rPr>
              <a:t>PP</a:t>
            </a:r>
            <a:r>
              <a:rPr sz="1900" spc="-20">
                <a:solidFill>
                  <a:srgbClr val="0076D0"/>
                </a:solidFill>
                <a:latin typeface="Microsoft YaHei UI"/>
                <a:cs typeface="Microsoft YaHei UI"/>
              </a:rPr>
              <a:t>分析</a:t>
            </a:r>
            <a:endParaRPr sz="1900">
              <a:latin typeface="Microsoft YaHei UI"/>
              <a:cs typeface="Microsoft YaHei UI"/>
            </a:endParaRPr>
          </a:p>
          <a:p>
            <a:pPr>
              <a:lnSpc>
                <a:spcPts val="500"/>
              </a:lnSpc>
              <a:spcBef>
                <a:spcPts val="20"/>
              </a:spcBef>
            </a:pPr>
            <a:endParaRPr sz="500"/>
          </a:p>
          <a:p>
            <a:pPr marL="12700">
              <a:lnSpc>
                <a:spcPct val="100000"/>
              </a:lnSpc>
            </a:pPr>
            <a:r>
              <a:rPr sz="1900" spc="20">
                <a:solidFill>
                  <a:srgbClr val="0076D0"/>
                </a:solidFill>
                <a:latin typeface="Microsoft YaHei UI"/>
                <a:cs typeface="Microsoft YaHei UI"/>
              </a:rPr>
              <a:t>——</a:t>
            </a:r>
            <a:r>
              <a:rPr sz="1900" spc="-20">
                <a:solidFill>
                  <a:srgbClr val="0076D0"/>
                </a:solidFill>
                <a:latin typeface="Microsoft YaHei UI"/>
                <a:cs typeface="Microsoft YaHei UI"/>
              </a:rPr>
              <a:t>业绩影响</a:t>
            </a:r>
            <a:endParaRPr sz="1900">
              <a:latin typeface="Microsoft YaHei UI"/>
              <a:cs typeface="Microsoft YaHei UI"/>
            </a:endParaRPr>
          </a:p>
          <a:p>
            <a:pPr>
              <a:lnSpc>
                <a:spcPts val="1300"/>
              </a:lnSpc>
              <a:spcBef>
                <a:spcPts val="75"/>
              </a:spcBef>
            </a:pPr>
            <a:endParaRPr sz="1300"/>
          </a:p>
          <a:p>
            <a:pPr marL="12700" marR="12700">
              <a:lnSpc>
                <a:spcPct val="166700"/>
              </a:lnSpc>
              <a:tabLst>
                <a:tab pos="291465"/>
              </a:tabLst>
            </a:pPr>
            <a:r>
              <a:rPr sz="1300">
                <a:solidFill>
                  <a:srgbClr val="595959"/>
                </a:solidFill>
                <a:latin typeface="Arial"/>
                <a:cs typeface="Arial"/>
              </a:rPr>
              <a:t>•	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购置互联网资产对销售额的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影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响</a:t>
            </a:r>
            <a:r>
              <a:rPr sz="1300" b="1" spc="-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布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局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糖尿病慢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病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管理领域后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约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8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r>
              <a:rPr sz="1300" b="1" spc="70">
                <a:solidFill>
                  <a:srgbClr val="595959"/>
                </a:solidFill>
                <a:latin typeface="Microsoft YaHei UI"/>
                <a:cs typeface="Microsoft YaHei UI"/>
              </a:rPr>
              <a:t>%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的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国内外二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级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市场企业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当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销 售额有增长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，意味着切入糖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尿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病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慢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病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管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理可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能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助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力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业绩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提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升；</a:t>
            </a:r>
            <a:endParaRPr sz="1300">
              <a:latin typeface="Microsoft YaHei UI"/>
              <a:cs typeface="Microsoft YaHei UI"/>
            </a:endParaRPr>
          </a:p>
          <a:p>
            <a:pPr>
              <a:lnSpc>
                <a:spcPts val="550"/>
              </a:lnSpc>
              <a:spcBef>
                <a:spcPts val="38"/>
              </a:spcBef>
            </a:pPr>
            <a:endParaRPr sz="55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 marL="1026794">
              <a:lnSpc>
                <a:spcPct val="100000"/>
              </a:lnSpc>
            </a:pP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购置互联网资产对二级市场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公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司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销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售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额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的影响</a:t>
            </a:r>
            <a:endParaRPr sz="1300">
              <a:latin typeface="Microsoft YaHei UI"/>
              <a:cs typeface="Microsoft YaHei UI"/>
            </a:endParaRPr>
          </a:p>
        </p:txBody>
      </p:sp>
      <p:sp>
        <p:nvSpPr>
          <p:cNvPr id="8" name="object 8"/>
          <p:cNvSpPr/>
          <p:nvPr/>
        </p:nvSpPr>
        <p:spPr>
          <a:xfrm flipH="1">
            <a:off x="1606550" y="514350"/>
            <a:ext cx="0" cy="807728"/>
          </a:xfrm>
          <a:custGeom>
            <a:rect l="l" t="t" r="r" b="b"/>
            <a:pathLst>
              <a:path h="807728">
                <a:moveTo>
                  <a:pt x="0" y="0"/>
                </a:moveTo>
                <a:lnTo>
                  <a:pt x="0" y="807728"/>
                </a:lnTo>
              </a:path>
            </a:pathLst>
          </a:custGeom>
          <a:ln w="12700">
            <a:solidFill>
              <a:srgbClr val="4A7EBB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1671120" y="5169503"/>
            <a:ext cx="5305425" cy="244792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" marR="12700">
              <a:lnSpc>
                <a:spcPct val="1417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来源：网上公开资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企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业公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开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资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料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80">
                <a:solidFill>
                  <a:srgbClr val="595959"/>
                </a:solidFill>
                <a:latin typeface="Microsoft YaHei UI"/>
                <a:cs typeface="Microsoft YaHei UI"/>
              </a:rPr>
              <a:t>C</a:t>
            </a:r>
            <a:r>
              <a:rPr sz="1000" spc="-30">
                <a:solidFill>
                  <a:srgbClr val="595959"/>
                </a:solidFill>
                <a:latin typeface="Microsoft YaHei UI"/>
                <a:cs typeface="Microsoft YaHei UI"/>
              </a:rPr>
              <a:t>h</a:t>
            </a:r>
            <a:r>
              <a:rPr sz="1000" spc="-50">
                <a:solidFill>
                  <a:srgbClr val="595959"/>
                </a:solidFill>
                <a:latin typeface="Microsoft YaHei UI"/>
                <a:cs typeface="Microsoft YaHei UI"/>
              </a:rPr>
              <a:t>o</a:t>
            </a:r>
            <a:r>
              <a:rPr sz="1000" spc="25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c</a:t>
            </a:r>
            <a:r>
              <a:rPr sz="1000" spc="-80">
                <a:solidFill>
                  <a:srgbClr val="595959"/>
                </a:solidFill>
                <a:latin typeface="Microsoft YaHei UI"/>
                <a:cs typeface="Microsoft YaHei UI"/>
              </a:rPr>
              <a:t>e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新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财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经，</a:t>
            </a:r>
            <a:r>
              <a:rPr sz="1000" spc="-114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000" spc="-25">
                <a:solidFill>
                  <a:srgbClr val="595959"/>
                </a:solidFill>
                <a:latin typeface="Microsoft YaHei UI"/>
                <a:cs typeface="Microsoft YaHei UI"/>
              </a:rPr>
              <a:t>P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P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-15">
                <a:solidFill>
                  <a:srgbClr val="595959"/>
                </a:solidFill>
                <a:latin typeface="Microsoft YaHei UI"/>
                <a:cs typeface="Microsoft YaHei UI"/>
              </a:rPr>
              <a:t>A</a:t>
            </a:r>
            <a:r>
              <a:rPr sz="1000" spc="-30">
                <a:solidFill>
                  <a:srgbClr val="595959"/>
                </a:solidFill>
                <a:latin typeface="Microsoft YaHei UI"/>
                <a:cs typeface="Microsoft YaHei UI"/>
              </a:rPr>
              <a:t>nn</a:t>
            </a:r>
            <a:r>
              <a:rPr sz="1000" spc="25">
                <a:solidFill>
                  <a:srgbClr val="595959"/>
                </a:solidFill>
                <a:latin typeface="Microsoft YaHei UI"/>
                <a:cs typeface="Microsoft YaHei UI"/>
              </a:rPr>
              <a:t>i</a:t>
            </a:r>
            <a:r>
              <a:rPr sz="1000" spc="-80">
                <a:solidFill>
                  <a:srgbClr val="595959"/>
                </a:solidFill>
                <a:latin typeface="Microsoft YaHei UI"/>
                <a:cs typeface="Microsoft YaHei UI"/>
              </a:rPr>
              <a:t>e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000" spc="-100">
                <a:solidFill>
                  <a:srgbClr val="595959"/>
                </a:solidFill>
                <a:latin typeface="Microsoft YaHei UI"/>
                <a:cs typeface="Microsoft YaHei UI"/>
              </a:rPr>
              <a:t>3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6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氪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研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究院 注释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：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销售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额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变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化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是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二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级公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司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布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局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糖尿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病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移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动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管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理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领域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当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的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财报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数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据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与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上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年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同期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财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报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数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据相</a:t>
            </a:r>
            <a:r>
              <a:rPr sz="1000" spc="-110">
                <a:solidFill>
                  <a:srgbClr val="595959"/>
                </a:solidFill>
                <a:latin typeface="Microsoft YaHei UI"/>
                <a:cs typeface="Microsoft YaHei UI"/>
              </a:rPr>
              <a:t>比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。</a:t>
            </a:r>
            <a:endParaRPr sz="1000">
              <a:latin typeface="Microsoft YaHei UI"/>
              <a:cs typeface="Microsoft YaHei UI"/>
            </a:endParaRPr>
          </a:p>
          <a:p>
            <a:pPr>
              <a:lnSpc>
                <a:spcPts val="900"/>
              </a:lnSpc>
              <a:spcBef>
                <a:spcPts val="40"/>
              </a:spcBef>
            </a:pPr>
            <a:endParaRPr sz="900"/>
          </a:p>
          <a:p>
            <a:pPr marL="12700" marR="199390">
              <a:lnSpc>
                <a:spcPct val="163500"/>
              </a:lnSpc>
              <a:tabLst>
                <a:tab pos="291465"/>
              </a:tabLst>
            </a:pPr>
            <a:r>
              <a:rPr sz="1300">
                <a:solidFill>
                  <a:srgbClr val="595959"/>
                </a:solidFill>
                <a:latin typeface="Arial"/>
                <a:cs typeface="Arial"/>
              </a:rPr>
              <a:t>•	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购置互联网资产对股价的影响</a:t>
            </a:r>
            <a:r>
              <a:rPr sz="1300" b="1" spc="-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股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价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变动原因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复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杂，布局糖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尿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病移动管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理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领域后，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约5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2</a:t>
            </a:r>
            <a:r>
              <a:rPr sz="1300" b="1" spc="70">
                <a:solidFill>
                  <a:srgbClr val="595959"/>
                </a:solidFill>
                <a:latin typeface="Microsoft YaHei UI"/>
                <a:cs typeface="Microsoft YaHei UI"/>
              </a:rPr>
              <a:t>%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的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国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内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外</a:t>
            </a:r>
            <a:r>
              <a:rPr sz="1300" b="1" spc="-10">
                <a:solidFill>
                  <a:srgbClr val="595959"/>
                </a:solidFill>
                <a:latin typeface="Microsoft YaHei UI"/>
                <a:cs typeface="Microsoft YaHei UI"/>
              </a:rPr>
              <a:t> 二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级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市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场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公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司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1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年内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其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股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票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价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格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上涨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二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级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市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场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公司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投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资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一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级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市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场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可</a:t>
            </a:r>
            <a:endParaRPr sz="1300">
              <a:latin typeface="Microsoft YaHei UI"/>
              <a:cs typeface="Microsoft YaHei UI"/>
            </a:endParaRPr>
          </a:p>
          <a:p>
            <a:pPr>
              <a:lnSpc>
                <a:spcPts val="800"/>
              </a:lnSpc>
              <a:spcBef>
                <a:spcPts val="40"/>
              </a:spcBef>
            </a:pPr>
            <a:endParaRPr sz="800"/>
          </a:p>
          <a:p>
            <a:pPr marL="12700">
              <a:lnSpc>
                <a:spcPct val="100000"/>
              </a:lnSpc>
            </a:pP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能被市场看好、产生协同效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应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，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从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而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助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力股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价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上</a:t>
            </a:r>
            <a:r>
              <a:rPr sz="1300" spc="85">
                <a:solidFill>
                  <a:srgbClr val="595959"/>
                </a:solidFill>
                <a:latin typeface="Microsoft YaHei UI"/>
                <a:cs typeface="Microsoft YaHei UI"/>
              </a:rPr>
              <a:t>涨</a:t>
            </a:r>
            <a:r>
              <a:rPr sz="1300" spc="-15">
                <a:solidFill>
                  <a:srgbClr val="595959"/>
                </a:solidFill>
                <a:latin typeface="Microsoft YaHei UI"/>
                <a:cs typeface="Microsoft YaHei UI"/>
              </a:rPr>
              <a:t>；</a:t>
            </a:r>
            <a:endParaRPr sz="1300">
              <a:latin typeface="Microsoft YaHei UI"/>
              <a:cs typeface="Microsoft YaHei UI"/>
            </a:endParaRPr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000"/>
              </a:lnSpc>
            </a:pPr>
            <a:endParaRPr sz="1000"/>
          </a:p>
          <a:p>
            <a:pPr>
              <a:lnSpc>
                <a:spcPts val="1200"/>
              </a:lnSpc>
              <a:spcBef>
                <a:spcPts val="24"/>
              </a:spcBef>
            </a:pPr>
            <a:endParaRPr sz="1200"/>
          </a:p>
          <a:p>
            <a:pPr marL="1147445">
              <a:lnSpc>
                <a:spcPct val="100000"/>
              </a:lnSpc>
            </a:pP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购置互联网资产对二级市场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公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司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股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价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的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影响</a:t>
            </a:r>
            <a:endParaRPr sz="1300">
              <a:latin typeface="Microsoft YaHei UI"/>
              <a:cs typeface="Microsoft YaHei U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654427" y="9499893"/>
            <a:ext cx="5321300" cy="77978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ts val="23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来源：网上公开资料，企业公开资料，Choice，雪球，新浪财经，APP Annie，36氪研究院 注释：股价变化是从公司布局的下月开始、至接下来12个月的平均股价与布局当月股价相比得出，</a:t>
            </a:r>
          </a:p>
          <a:p>
            <a:pPr marL="12700" marR="12700">
              <a:lnSpc>
                <a:spcPts val="23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假设布局的下月至2021年5月缺乏12个月，那么使用从布局的下月至2021年5月所有月份的平均股价。</a:t>
            </a:r>
          </a:p>
        </p:txBody>
      </p:sp>
      <p:sp>
        <p:nvSpPr>
          <p:cNvPr id="11" name="object 11"/>
          <p:cNvSpPr/>
          <p:nvPr/>
        </p:nvSpPr>
        <p:spPr>
          <a:xfrm>
            <a:off x="3743887" y="3801490"/>
            <a:ext cx="1270911" cy="1271120"/>
          </a:xfrm>
          <a:custGeom>
            <a:rect l="l" t="t" r="r" b="b"/>
            <a:pathLst>
              <a:path w="1270911" h="1271120">
                <a:moveTo>
                  <a:pt x="85134" y="317779"/>
                </a:moveTo>
                <a:lnTo>
                  <a:pt x="61829" y="362096"/>
                </a:lnTo>
                <a:lnTo>
                  <a:pt x="42149" y="407942"/>
                </a:lnTo>
                <a:lnTo>
                  <a:pt x="26155" y="455095"/>
                </a:lnTo>
                <a:lnTo>
                  <a:pt x="13904" y="503331"/>
                </a:lnTo>
                <a:lnTo>
                  <a:pt x="5459" y="552427"/>
                </a:lnTo>
                <a:lnTo>
                  <a:pt x="877" y="602160"/>
                </a:lnTo>
                <a:lnTo>
                  <a:pt x="0" y="635560"/>
                </a:lnTo>
                <a:lnTo>
                  <a:pt x="2106" y="687685"/>
                </a:lnTo>
                <a:lnTo>
                  <a:pt x="8317" y="738650"/>
                </a:lnTo>
                <a:lnTo>
                  <a:pt x="18468" y="788292"/>
                </a:lnTo>
                <a:lnTo>
                  <a:pt x="32395" y="836445"/>
                </a:lnTo>
                <a:lnTo>
                  <a:pt x="49937" y="882948"/>
                </a:lnTo>
                <a:lnTo>
                  <a:pt x="70928" y="927635"/>
                </a:lnTo>
                <a:lnTo>
                  <a:pt x="95205" y="970345"/>
                </a:lnTo>
                <a:lnTo>
                  <a:pt x="122606" y="1010913"/>
                </a:lnTo>
                <a:lnTo>
                  <a:pt x="152965" y="1049175"/>
                </a:lnTo>
                <a:lnTo>
                  <a:pt x="186120" y="1084968"/>
                </a:lnTo>
                <a:lnTo>
                  <a:pt x="221907" y="1118129"/>
                </a:lnTo>
                <a:lnTo>
                  <a:pt x="260163" y="1148493"/>
                </a:lnTo>
                <a:lnTo>
                  <a:pt x="300724" y="1175898"/>
                </a:lnTo>
                <a:lnTo>
                  <a:pt x="343427" y="1200179"/>
                </a:lnTo>
                <a:lnTo>
                  <a:pt x="388107" y="1221174"/>
                </a:lnTo>
                <a:lnTo>
                  <a:pt x="434602" y="1238718"/>
                </a:lnTo>
                <a:lnTo>
                  <a:pt x="482748" y="1252649"/>
                </a:lnTo>
                <a:lnTo>
                  <a:pt x="532381" y="1262801"/>
                </a:lnTo>
                <a:lnTo>
                  <a:pt x="583338" y="1269013"/>
                </a:lnTo>
                <a:lnTo>
                  <a:pt x="635455" y="1271120"/>
                </a:lnTo>
                <a:lnTo>
                  <a:pt x="687573" y="1269013"/>
                </a:lnTo>
                <a:lnTo>
                  <a:pt x="738530" y="1262801"/>
                </a:lnTo>
                <a:lnTo>
                  <a:pt x="788163" y="1252649"/>
                </a:lnTo>
                <a:lnTo>
                  <a:pt x="836309" y="1238718"/>
                </a:lnTo>
                <a:lnTo>
                  <a:pt x="882804" y="1221174"/>
                </a:lnTo>
                <a:lnTo>
                  <a:pt x="927484" y="1200179"/>
                </a:lnTo>
                <a:lnTo>
                  <a:pt x="970187" y="1175898"/>
                </a:lnTo>
                <a:lnTo>
                  <a:pt x="1010748" y="1148493"/>
                </a:lnTo>
                <a:lnTo>
                  <a:pt x="1049004" y="1118129"/>
                </a:lnTo>
                <a:lnTo>
                  <a:pt x="1084791" y="1084968"/>
                </a:lnTo>
                <a:lnTo>
                  <a:pt x="1117946" y="1049175"/>
                </a:lnTo>
                <a:lnTo>
                  <a:pt x="1148305" y="1010913"/>
                </a:lnTo>
                <a:lnTo>
                  <a:pt x="1175706" y="970345"/>
                </a:lnTo>
                <a:lnTo>
                  <a:pt x="1199983" y="927635"/>
                </a:lnTo>
                <a:lnTo>
                  <a:pt x="1220974" y="882948"/>
                </a:lnTo>
                <a:lnTo>
                  <a:pt x="1238515" y="836445"/>
                </a:lnTo>
                <a:lnTo>
                  <a:pt x="1252443" y="788292"/>
                </a:lnTo>
                <a:lnTo>
                  <a:pt x="1262594" y="738650"/>
                </a:lnTo>
                <a:lnTo>
                  <a:pt x="1268805" y="687685"/>
                </a:lnTo>
                <a:lnTo>
                  <a:pt x="1270911" y="635560"/>
                </a:lnTo>
                <a:lnTo>
                  <a:pt x="635455" y="635560"/>
                </a:lnTo>
                <a:lnTo>
                  <a:pt x="85134" y="317779"/>
                </a:lnTo>
                <a:close/>
              </a:path>
              <a:path w="1270911" h="1271120">
                <a:moveTo>
                  <a:pt x="635455" y="0"/>
                </a:moveTo>
                <a:lnTo>
                  <a:pt x="635455" y="635560"/>
                </a:lnTo>
                <a:lnTo>
                  <a:pt x="1270911" y="635560"/>
                </a:lnTo>
                <a:lnTo>
                  <a:pt x="1268805" y="583434"/>
                </a:lnTo>
                <a:lnTo>
                  <a:pt x="1262594" y="532468"/>
                </a:lnTo>
                <a:lnTo>
                  <a:pt x="1252443" y="482827"/>
                </a:lnTo>
                <a:lnTo>
                  <a:pt x="1238515" y="434673"/>
                </a:lnTo>
                <a:lnTo>
                  <a:pt x="1220974" y="388171"/>
                </a:lnTo>
                <a:lnTo>
                  <a:pt x="1199983" y="343483"/>
                </a:lnTo>
                <a:lnTo>
                  <a:pt x="1175706" y="300774"/>
                </a:lnTo>
                <a:lnTo>
                  <a:pt x="1148305" y="260206"/>
                </a:lnTo>
                <a:lnTo>
                  <a:pt x="1117946" y="221944"/>
                </a:lnTo>
                <a:lnTo>
                  <a:pt x="1084791" y="186151"/>
                </a:lnTo>
                <a:lnTo>
                  <a:pt x="1049004" y="152990"/>
                </a:lnTo>
                <a:lnTo>
                  <a:pt x="1010748" y="122626"/>
                </a:lnTo>
                <a:lnTo>
                  <a:pt x="970187" y="95221"/>
                </a:lnTo>
                <a:lnTo>
                  <a:pt x="927484" y="70940"/>
                </a:lnTo>
                <a:lnTo>
                  <a:pt x="882804" y="49945"/>
                </a:lnTo>
                <a:lnTo>
                  <a:pt x="836309" y="32401"/>
                </a:lnTo>
                <a:lnTo>
                  <a:pt x="788163" y="18471"/>
                </a:lnTo>
                <a:lnTo>
                  <a:pt x="738530" y="8318"/>
                </a:lnTo>
                <a:lnTo>
                  <a:pt x="687573" y="2106"/>
                </a:lnTo>
                <a:lnTo>
                  <a:pt x="635455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829022" y="3886639"/>
            <a:ext cx="550321" cy="550411"/>
          </a:xfrm>
          <a:custGeom>
            <a:rect l="l" t="t" r="r" b="b"/>
            <a:pathLst>
              <a:path w="550321" h="550411">
                <a:moveTo>
                  <a:pt x="232592" y="0"/>
                </a:moveTo>
                <a:lnTo>
                  <a:pt x="190255" y="26725"/>
                </a:lnTo>
                <a:lnTo>
                  <a:pt x="150292" y="56587"/>
                </a:lnTo>
                <a:lnTo>
                  <a:pt x="112868" y="89423"/>
                </a:lnTo>
                <a:lnTo>
                  <a:pt x="78145" y="125071"/>
                </a:lnTo>
                <a:lnTo>
                  <a:pt x="46287" y="163366"/>
                </a:lnTo>
                <a:lnTo>
                  <a:pt x="17457" y="204145"/>
                </a:lnTo>
                <a:lnTo>
                  <a:pt x="0" y="232630"/>
                </a:lnTo>
                <a:lnTo>
                  <a:pt x="550321" y="550411"/>
                </a:lnTo>
                <a:lnTo>
                  <a:pt x="232592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829022" y="3886640"/>
            <a:ext cx="550321" cy="550410"/>
          </a:xfrm>
          <a:custGeom>
            <a:rect l="l" t="t" r="r" b="b"/>
            <a:pathLst>
              <a:path w="550321" h="550410">
                <a:moveTo>
                  <a:pt x="0" y="232630"/>
                </a:moveTo>
                <a:lnTo>
                  <a:pt x="26720" y="190286"/>
                </a:lnTo>
                <a:lnTo>
                  <a:pt x="56578" y="150317"/>
                </a:lnTo>
                <a:lnTo>
                  <a:pt x="89409" y="112886"/>
                </a:lnTo>
                <a:lnTo>
                  <a:pt x="125050" y="78157"/>
                </a:lnTo>
                <a:lnTo>
                  <a:pt x="163339" y="46294"/>
                </a:lnTo>
                <a:lnTo>
                  <a:pt x="204112" y="17459"/>
                </a:lnTo>
                <a:lnTo>
                  <a:pt x="232593" y="0"/>
                </a:lnTo>
                <a:lnTo>
                  <a:pt x="550321" y="550410"/>
                </a:lnTo>
                <a:lnTo>
                  <a:pt x="0" y="232630"/>
                </a:lnTo>
                <a:close/>
              </a:path>
            </a:pathLst>
          </a:custGeom>
          <a:ln w="12701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061614" y="3801490"/>
            <a:ext cx="317728" cy="635560"/>
          </a:xfrm>
          <a:custGeom>
            <a:rect l="l" t="t" r="r" b="b"/>
            <a:pathLst>
              <a:path w="317728" h="635560">
                <a:moveTo>
                  <a:pt x="317728" y="0"/>
                </a:moveTo>
                <a:lnTo>
                  <a:pt x="267702" y="1972"/>
                </a:lnTo>
                <a:lnTo>
                  <a:pt x="218165" y="7849"/>
                </a:lnTo>
                <a:lnTo>
                  <a:pt x="169339" y="17571"/>
                </a:lnTo>
                <a:lnTo>
                  <a:pt x="121447" y="31077"/>
                </a:lnTo>
                <a:lnTo>
                  <a:pt x="74712" y="48310"/>
                </a:lnTo>
                <a:lnTo>
                  <a:pt x="29358" y="69208"/>
                </a:lnTo>
                <a:lnTo>
                  <a:pt x="0" y="85147"/>
                </a:lnTo>
                <a:lnTo>
                  <a:pt x="317728" y="635560"/>
                </a:lnTo>
                <a:lnTo>
                  <a:pt x="317728" y="0"/>
                </a:lnTo>
                <a:close/>
              </a:path>
            </a:pathLst>
          </a:custGeom>
          <a:solidFill>
            <a:srgbClr val="41CC5D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061615" y="3801491"/>
            <a:ext cx="317728" cy="635559"/>
          </a:xfrm>
          <a:custGeom>
            <a:rect l="l" t="t" r="r" b="b"/>
            <a:pathLst>
              <a:path w="317728" h="635559">
                <a:moveTo>
                  <a:pt x="0" y="85148"/>
                </a:moveTo>
                <a:lnTo>
                  <a:pt x="44309" y="61839"/>
                </a:lnTo>
                <a:lnTo>
                  <a:pt x="90148" y="42156"/>
                </a:lnTo>
                <a:lnTo>
                  <a:pt x="137293" y="26159"/>
                </a:lnTo>
                <a:lnTo>
                  <a:pt x="185521" y="13907"/>
                </a:lnTo>
                <a:lnTo>
                  <a:pt x="234609" y="5460"/>
                </a:lnTo>
                <a:lnTo>
                  <a:pt x="284334" y="878"/>
                </a:lnTo>
                <a:lnTo>
                  <a:pt x="317728" y="0"/>
                </a:lnTo>
                <a:lnTo>
                  <a:pt x="317728" y="635559"/>
                </a:lnTo>
                <a:lnTo>
                  <a:pt x="0" y="85148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778250" y="3943350"/>
            <a:ext cx="152399" cy="38100"/>
          </a:xfrm>
          <a:custGeom>
            <a:rect l="l" t="t" r="r" b="b"/>
            <a:pathLst>
              <a:path w="152399" h="38100">
                <a:moveTo>
                  <a:pt x="152399" y="38100"/>
                </a:moveTo>
                <a:lnTo>
                  <a:pt x="76310" y="0"/>
                </a:lnTo>
                <a:lnTo>
                  <a:pt x="0" y="0"/>
                </a:lnTo>
              </a:path>
            </a:pathLst>
          </a:custGeom>
          <a:ln w="12702">
            <a:solidFill>
              <a:srgbClr val="9DC3E6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4095750" y="3740150"/>
            <a:ext cx="114300" cy="88899"/>
          </a:xfrm>
          <a:custGeom>
            <a:rect l="l" t="t" r="r" b="b"/>
            <a:pathLst>
              <a:path w="114300" h="88899">
                <a:moveTo>
                  <a:pt x="114300" y="88899"/>
                </a:moveTo>
                <a:lnTo>
                  <a:pt x="76319" y="0"/>
                </a:lnTo>
                <a:lnTo>
                  <a:pt x="0" y="0"/>
                </a:lnTo>
              </a:path>
            </a:pathLst>
          </a:custGeom>
          <a:ln w="12701">
            <a:solidFill>
              <a:srgbClr val="9DC3E6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4092606" y="4713625"/>
            <a:ext cx="546735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增加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84%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329912" y="3560011"/>
            <a:ext cx="784225" cy="44704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 indent="313055">
              <a:lnSpc>
                <a:spcPct val="1425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暂无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8%</a:t>
            </a:r>
            <a:r>
              <a:rPr sz="1000" spc="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减少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8%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5378989" y="3801490"/>
            <a:ext cx="1270911" cy="1271120"/>
          </a:xfrm>
          <a:custGeom>
            <a:rect l="l" t="t" r="r" b="b"/>
            <a:pathLst>
              <a:path w="1270911" h="1271120">
                <a:moveTo>
                  <a:pt x="18273" y="484241"/>
                </a:moveTo>
                <a:lnTo>
                  <a:pt x="10298" y="521603"/>
                </a:lnTo>
                <a:lnTo>
                  <a:pt x="4585" y="559345"/>
                </a:lnTo>
                <a:lnTo>
                  <a:pt x="1148" y="597365"/>
                </a:lnTo>
                <a:lnTo>
                  <a:pt x="0" y="635560"/>
                </a:lnTo>
                <a:lnTo>
                  <a:pt x="2106" y="687685"/>
                </a:lnTo>
                <a:lnTo>
                  <a:pt x="8317" y="738650"/>
                </a:lnTo>
                <a:lnTo>
                  <a:pt x="18468" y="788292"/>
                </a:lnTo>
                <a:lnTo>
                  <a:pt x="32395" y="836445"/>
                </a:lnTo>
                <a:lnTo>
                  <a:pt x="49937" y="882948"/>
                </a:lnTo>
                <a:lnTo>
                  <a:pt x="70928" y="927635"/>
                </a:lnTo>
                <a:lnTo>
                  <a:pt x="95205" y="970345"/>
                </a:lnTo>
                <a:lnTo>
                  <a:pt x="122606" y="1010913"/>
                </a:lnTo>
                <a:lnTo>
                  <a:pt x="152965" y="1049175"/>
                </a:lnTo>
                <a:lnTo>
                  <a:pt x="186120" y="1084968"/>
                </a:lnTo>
                <a:lnTo>
                  <a:pt x="221907" y="1118129"/>
                </a:lnTo>
                <a:lnTo>
                  <a:pt x="260163" y="1148493"/>
                </a:lnTo>
                <a:lnTo>
                  <a:pt x="300724" y="1175898"/>
                </a:lnTo>
                <a:lnTo>
                  <a:pt x="343427" y="1200179"/>
                </a:lnTo>
                <a:lnTo>
                  <a:pt x="388107" y="1221174"/>
                </a:lnTo>
                <a:lnTo>
                  <a:pt x="434602" y="1238718"/>
                </a:lnTo>
                <a:lnTo>
                  <a:pt x="482748" y="1252649"/>
                </a:lnTo>
                <a:lnTo>
                  <a:pt x="532381" y="1262801"/>
                </a:lnTo>
                <a:lnTo>
                  <a:pt x="583338" y="1269013"/>
                </a:lnTo>
                <a:lnTo>
                  <a:pt x="635455" y="1271120"/>
                </a:lnTo>
                <a:lnTo>
                  <a:pt x="687573" y="1269013"/>
                </a:lnTo>
                <a:lnTo>
                  <a:pt x="738530" y="1262801"/>
                </a:lnTo>
                <a:lnTo>
                  <a:pt x="788163" y="1252649"/>
                </a:lnTo>
                <a:lnTo>
                  <a:pt x="836309" y="1238718"/>
                </a:lnTo>
                <a:lnTo>
                  <a:pt x="882804" y="1221174"/>
                </a:lnTo>
                <a:lnTo>
                  <a:pt x="927484" y="1200179"/>
                </a:lnTo>
                <a:lnTo>
                  <a:pt x="970187" y="1175898"/>
                </a:lnTo>
                <a:lnTo>
                  <a:pt x="1010748" y="1148493"/>
                </a:lnTo>
                <a:lnTo>
                  <a:pt x="1049004" y="1118129"/>
                </a:lnTo>
                <a:lnTo>
                  <a:pt x="1084791" y="1084968"/>
                </a:lnTo>
                <a:lnTo>
                  <a:pt x="1117946" y="1049175"/>
                </a:lnTo>
                <a:lnTo>
                  <a:pt x="1148305" y="1010913"/>
                </a:lnTo>
                <a:lnTo>
                  <a:pt x="1175706" y="970345"/>
                </a:lnTo>
                <a:lnTo>
                  <a:pt x="1199983" y="927635"/>
                </a:lnTo>
                <a:lnTo>
                  <a:pt x="1220974" y="882948"/>
                </a:lnTo>
                <a:lnTo>
                  <a:pt x="1238515" y="836445"/>
                </a:lnTo>
                <a:lnTo>
                  <a:pt x="1252443" y="788292"/>
                </a:lnTo>
                <a:lnTo>
                  <a:pt x="1262594" y="738650"/>
                </a:lnTo>
                <a:lnTo>
                  <a:pt x="1268805" y="687685"/>
                </a:lnTo>
                <a:lnTo>
                  <a:pt x="1270911" y="635560"/>
                </a:lnTo>
                <a:lnTo>
                  <a:pt x="635455" y="635560"/>
                </a:lnTo>
                <a:lnTo>
                  <a:pt x="18273" y="484241"/>
                </a:lnTo>
                <a:close/>
              </a:path>
              <a:path w="1270911" h="1271120">
                <a:moveTo>
                  <a:pt x="635455" y="0"/>
                </a:moveTo>
                <a:lnTo>
                  <a:pt x="635455" y="635560"/>
                </a:lnTo>
                <a:lnTo>
                  <a:pt x="1270911" y="635560"/>
                </a:lnTo>
                <a:lnTo>
                  <a:pt x="1268805" y="583434"/>
                </a:lnTo>
                <a:lnTo>
                  <a:pt x="1262594" y="532468"/>
                </a:lnTo>
                <a:lnTo>
                  <a:pt x="1252443" y="482827"/>
                </a:lnTo>
                <a:lnTo>
                  <a:pt x="1238515" y="434673"/>
                </a:lnTo>
                <a:lnTo>
                  <a:pt x="1220974" y="388171"/>
                </a:lnTo>
                <a:lnTo>
                  <a:pt x="1199983" y="343483"/>
                </a:lnTo>
                <a:lnTo>
                  <a:pt x="1175706" y="300774"/>
                </a:lnTo>
                <a:lnTo>
                  <a:pt x="1148305" y="260206"/>
                </a:lnTo>
                <a:lnTo>
                  <a:pt x="1117946" y="221944"/>
                </a:lnTo>
                <a:lnTo>
                  <a:pt x="1084791" y="186151"/>
                </a:lnTo>
                <a:lnTo>
                  <a:pt x="1049004" y="152990"/>
                </a:lnTo>
                <a:lnTo>
                  <a:pt x="1010748" y="122626"/>
                </a:lnTo>
                <a:lnTo>
                  <a:pt x="970187" y="95221"/>
                </a:lnTo>
                <a:lnTo>
                  <a:pt x="927484" y="70940"/>
                </a:lnTo>
                <a:lnTo>
                  <a:pt x="882804" y="49945"/>
                </a:lnTo>
                <a:lnTo>
                  <a:pt x="836309" y="32401"/>
                </a:lnTo>
                <a:lnTo>
                  <a:pt x="788163" y="18471"/>
                </a:lnTo>
                <a:lnTo>
                  <a:pt x="738530" y="8318"/>
                </a:lnTo>
                <a:lnTo>
                  <a:pt x="687573" y="2106"/>
                </a:lnTo>
                <a:lnTo>
                  <a:pt x="635455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5398433" y="3935503"/>
            <a:ext cx="616012" cy="501547"/>
          </a:xfrm>
          <a:custGeom>
            <a:rect l="l" t="t" r="r" b="b"/>
            <a:pathLst>
              <a:path w="616012" h="501547">
                <a:moveTo>
                  <a:pt x="225706" y="0"/>
                </a:moveTo>
                <a:lnTo>
                  <a:pt x="193211" y="27079"/>
                </a:lnTo>
                <a:lnTo>
                  <a:pt x="162721" y="56127"/>
                </a:lnTo>
                <a:lnTo>
                  <a:pt x="134310" y="87028"/>
                </a:lnTo>
                <a:lnTo>
                  <a:pt x="108054" y="119667"/>
                </a:lnTo>
                <a:lnTo>
                  <a:pt x="84029" y="153928"/>
                </a:lnTo>
                <a:lnTo>
                  <a:pt x="62310" y="189696"/>
                </a:lnTo>
                <a:lnTo>
                  <a:pt x="42972" y="226855"/>
                </a:lnTo>
                <a:lnTo>
                  <a:pt x="26090" y="265290"/>
                </a:lnTo>
                <a:lnTo>
                  <a:pt x="11741" y="304885"/>
                </a:lnTo>
                <a:lnTo>
                  <a:pt x="0" y="345526"/>
                </a:lnTo>
                <a:lnTo>
                  <a:pt x="616012" y="501547"/>
                </a:lnTo>
                <a:lnTo>
                  <a:pt x="225706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5398434" y="3935504"/>
            <a:ext cx="616011" cy="501546"/>
          </a:xfrm>
          <a:custGeom>
            <a:rect l="l" t="t" r="r" b="b"/>
            <a:pathLst>
              <a:path w="616011" h="501546">
                <a:moveTo>
                  <a:pt x="0" y="345525"/>
                </a:moveTo>
                <a:lnTo>
                  <a:pt x="11741" y="304885"/>
                </a:lnTo>
                <a:lnTo>
                  <a:pt x="26090" y="265290"/>
                </a:lnTo>
                <a:lnTo>
                  <a:pt x="42971" y="226855"/>
                </a:lnTo>
                <a:lnTo>
                  <a:pt x="62309" y="189695"/>
                </a:lnTo>
                <a:lnTo>
                  <a:pt x="84028" y="153928"/>
                </a:lnTo>
                <a:lnTo>
                  <a:pt x="108053" y="119667"/>
                </a:lnTo>
                <a:lnTo>
                  <a:pt x="134309" y="87028"/>
                </a:lnTo>
                <a:lnTo>
                  <a:pt x="162720" y="56127"/>
                </a:lnTo>
                <a:lnTo>
                  <a:pt x="193211" y="27079"/>
                </a:lnTo>
                <a:lnTo>
                  <a:pt x="225705" y="0"/>
                </a:lnTo>
                <a:lnTo>
                  <a:pt x="616011" y="501546"/>
                </a:lnTo>
                <a:lnTo>
                  <a:pt x="0" y="345525"/>
                </a:lnTo>
                <a:close/>
              </a:path>
            </a:pathLst>
          </a:custGeom>
          <a:ln w="12701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624140" y="3801490"/>
            <a:ext cx="390305" cy="635560"/>
          </a:xfrm>
          <a:custGeom>
            <a:rect l="l" t="t" r="r" b="b"/>
            <a:pathLst>
              <a:path w="390305" h="635560">
                <a:moveTo>
                  <a:pt x="390305" y="0"/>
                </a:moveTo>
                <a:lnTo>
                  <a:pt x="348032" y="1407"/>
                </a:lnTo>
                <a:lnTo>
                  <a:pt x="306132" y="5599"/>
                </a:lnTo>
                <a:lnTo>
                  <a:pt x="264735" y="12531"/>
                </a:lnTo>
                <a:lnTo>
                  <a:pt x="223972" y="22158"/>
                </a:lnTo>
                <a:lnTo>
                  <a:pt x="183973" y="34436"/>
                </a:lnTo>
                <a:lnTo>
                  <a:pt x="144868" y="49319"/>
                </a:lnTo>
                <a:lnTo>
                  <a:pt x="106787" y="66763"/>
                </a:lnTo>
                <a:lnTo>
                  <a:pt x="69862" y="86724"/>
                </a:lnTo>
                <a:lnTo>
                  <a:pt x="34223" y="109155"/>
                </a:lnTo>
                <a:lnTo>
                  <a:pt x="0" y="134014"/>
                </a:lnTo>
                <a:lnTo>
                  <a:pt x="390305" y="635560"/>
                </a:lnTo>
                <a:lnTo>
                  <a:pt x="390305" y="0"/>
                </a:lnTo>
                <a:close/>
              </a:path>
            </a:pathLst>
          </a:custGeom>
          <a:solidFill>
            <a:srgbClr val="41CC5D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5624140" y="3801491"/>
            <a:ext cx="390305" cy="635559"/>
          </a:xfrm>
          <a:custGeom>
            <a:rect l="l" t="t" r="r" b="b"/>
            <a:pathLst>
              <a:path w="390305" h="635559">
                <a:moveTo>
                  <a:pt x="0" y="134014"/>
                </a:moveTo>
                <a:lnTo>
                  <a:pt x="34223" y="109156"/>
                </a:lnTo>
                <a:lnTo>
                  <a:pt x="69862" y="86724"/>
                </a:lnTo>
                <a:lnTo>
                  <a:pt x="106787" y="66764"/>
                </a:lnTo>
                <a:lnTo>
                  <a:pt x="144867" y="49319"/>
                </a:lnTo>
                <a:lnTo>
                  <a:pt x="183972" y="34436"/>
                </a:lnTo>
                <a:lnTo>
                  <a:pt x="223972" y="22158"/>
                </a:lnTo>
                <a:lnTo>
                  <a:pt x="264735" y="12531"/>
                </a:lnTo>
                <a:lnTo>
                  <a:pt x="306132" y="5599"/>
                </a:lnTo>
                <a:lnTo>
                  <a:pt x="348032" y="1407"/>
                </a:lnTo>
                <a:lnTo>
                  <a:pt x="390305" y="0"/>
                </a:lnTo>
                <a:lnTo>
                  <a:pt x="390305" y="635559"/>
                </a:lnTo>
                <a:lnTo>
                  <a:pt x="0" y="134014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4178885" y="3442820"/>
            <a:ext cx="2016125" cy="210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tabLst>
                <a:tab pos="1659889"/>
              </a:tabLst>
            </a:pP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国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内	</a:t>
            </a: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国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外</a:t>
            </a:r>
            <a:endParaRPr sz="1300">
              <a:latin typeface="Microsoft YaHei UI"/>
              <a:cs typeface="Microsoft YaHei U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763767" y="4698983"/>
            <a:ext cx="546735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增加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79%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915717" y="3624751"/>
            <a:ext cx="854075" cy="37909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 indent="307340">
              <a:lnSpc>
                <a:spcPct val="1201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暂无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11%</a:t>
            </a:r>
            <a:r>
              <a:rPr sz="1000" spc="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减少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</a:t>
            </a:r>
            <a:r>
              <a:rPr sz="1000" spc="-100">
                <a:solidFill>
                  <a:srgbClr val="595959"/>
                </a:solidFill>
                <a:latin typeface="Microsoft YaHei UI"/>
                <a:cs typeface="Microsoft YaHei UI"/>
              </a:rPr>
              <a:t>0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2132458" y="3801490"/>
            <a:ext cx="1270911" cy="1271120"/>
          </a:xfrm>
          <a:custGeom>
            <a:rect l="l" t="t" r="r" b="b"/>
            <a:pathLst>
              <a:path w="1270911" h="1271120">
                <a:moveTo>
                  <a:pt x="36686" y="422735"/>
                </a:moveTo>
                <a:lnTo>
                  <a:pt x="24947" y="459224"/>
                </a:lnTo>
                <a:lnTo>
                  <a:pt x="15442" y="496297"/>
                </a:lnTo>
                <a:lnTo>
                  <a:pt x="8189" y="533850"/>
                </a:lnTo>
                <a:lnTo>
                  <a:pt x="3207" y="571781"/>
                </a:lnTo>
                <a:lnTo>
                  <a:pt x="514" y="609987"/>
                </a:lnTo>
                <a:lnTo>
                  <a:pt x="0" y="635560"/>
                </a:lnTo>
                <a:lnTo>
                  <a:pt x="2106" y="687685"/>
                </a:lnTo>
                <a:lnTo>
                  <a:pt x="8317" y="738650"/>
                </a:lnTo>
                <a:lnTo>
                  <a:pt x="18468" y="788292"/>
                </a:lnTo>
                <a:lnTo>
                  <a:pt x="32395" y="836445"/>
                </a:lnTo>
                <a:lnTo>
                  <a:pt x="49937" y="882948"/>
                </a:lnTo>
                <a:lnTo>
                  <a:pt x="70928" y="927635"/>
                </a:lnTo>
                <a:lnTo>
                  <a:pt x="95205" y="970345"/>
                </a:lnTo>
                <a:lnTo>
                  <a:pt x="122606" y="1010913"/>
                </a:lnTo>
                <a:lnTo>
                  <a:pt x="152965" y="1049175"/>
                </a:lnTo>
                <a:lnTo>
                  <a:pt x="186120" y="1084968"/>
                </a:lnTo>
                <a:lnTo>
                  <a:pt x="221907" y="1118129"/>
                </a:lnTo>
                <a:lnTo>
                  <a:pt x="260163" y="1148493"/>
                </a:lnTo>
                <a:lnTo>
                  <a:pt x="300724" y="1175898"/>
                </a:lnTo>
                <a:lnTo>
                  <a:pt x="343427" y="1200179"/>
                </a:lnTo>
                <a:lnTo>
                  <a:pt x="388107" y="1221174"/>
                </a:lnTo>
                <a:lnTo>
                  <a:pt x="434602" y="1238718"/>
                </a:lnTo>
                <a:lnTo>
                  <a:pt x="482748" y="1252649"/>
                </a:lnTo>
                <a:lnTo>
                  <a:pt x="532381" y="1262801"/>
                </a:lnTo>
                <a:lnTo>
                  <a:pt x="583338" y="1269013"/>
                </a:lnTo>
                <a:lnTo>
                  <a:pt x="635455" y="1271120"/>
                </a:lnTo>
                <a:lnTo>
                  <a:pt x="687573" y="1269013"/>
                </a:lnTo>
                <a:lnTo>
                  <a:pt x="738530" y="1262801"/>
                </a:lnTo>
                <a:lnTo>
                  <a:pt x="788163" y="1252649"/>
                </a:lnTo>
                <a:lnTo>
                  <a:pt x="836309" y="1238718"/>
                </a:lnTo>
                <a:lnTo>
                  <a:pt x="882804" y="1221174"/>
                </a:lnTo>
                <a:lnTo>
                  <a:pt x="927484" y="1200179"/>
                </a:lnTo>
                <a:lnTo>
                  <a:pt x="970187" y="1175898"/>
                </a:lnTo>
                <a:lnTo>
                  <a:pt x="1010748" y="1148493"/>
                </a:lnTo>
                <a:lnTo>
                  <a:pt x="1049004" y="1118129"/>
                </a:lnTo>
                <a:lnTo>
                  <a:pt x="1084791" y="1084968"/>
                </a:lnTo>
                <a:lnTo>
                  <a:pt x="1117946" y="1049175"/>
                </a:lnTo>
                <a:lnTo>
                  <a:pt x="1148305" y="1010913"/>
                </a:lnTo>
                <a:lnTo>
                  <a:pt x="1175706" y="970345"/>
                </a:lnTo>
                <a:lnTo>
                  <a:pt x="1199983" y="927635"/>
                </a:lnTo>
                <a:lnTo>
                  <a:pt x="1220974" y="882948"/>
                </a:lnTo>
                <a:lnTo>
                  <a:pt x="1238515" y="836445"/>
                </a:lnTo>
                <a:lnTo>
                  <a:pt x="1252443" y="788292"/>
                </a:lnTo>
                <a:lnTo>
                  <a:pt x="1262594" y="738650"/>
                </a:lnTo>
                <a:lnTo>
                  <a:pt x="1268805" y="687685"/>
                </a:lnTo>
                <a:lnTo>
                  <a:pt x="1270911" y="635560"/>
                </a:lnTo>
                <a:lnTo>
                  <a:pt x="635455" y="635560"/>
                </a:lnTo>
                <a:lnTo>
                  <a:pt x="36686" y="422735"/>
                </a:lnTo>
                <a:close/>
              </a:path>
              <a:path w="1270911" h="1271120">
                <a:moveTo>
                  <a:pt x="635455" y="0"/>
                </a:moveTo>
                <a:lnTo>
                  <a:pt x="635455" y="635560"/>
                </a:lnTo>
                <a:lnTo>
                  <a:pt x="1270911" y="635560"/>
                </a:lnTo>
                <a:lnTo>
                  <a:pt x="1268805" y="583434"/>
                </a:lnTo>
                <a:lnTo>
                  <a:pt x="1262594" y="532468"/>
                </a:lnTo>
                <a:lnTo>
                  <a:pt x="1252443" y="482827"/>
                </a:lnTo>
                <a:lnTo>
                  <a:pt x="1238515" y="434673"/>
                </a:lnTo>
                <a:lnTo>
                  <a:pt x="1220974" y="388171"/>
                </a:lnTo>
                <a:lnTo>
                  <a:pt x="1199983" y="343483"/>
                </a:lnTo>
                <a:lnTo>
                  <a:pt x="1175706" y="300774"/>
                </a:lnTo>
                <a:lnTo>
                  <a:pt x="1148305" y="260206"/>
                </a:lnTo>
                <a:lnTo>
                  <a:pt x="1117946" y="221944"/>
                </a:lnTo>
                <a:lnTo>
                  <a:pt x="1084791" y="186151"/>
                </a:lnTo>
                <a:lnTo>
                  <a:pt x="1049004" y="152990"/>
                </a:lnTo>
                <a:lnTo>
                  <a:pt x="1010748" y="122626"/>
                </a:lnTo>
                <a:lnTo>
                  <a:pt x="970187" y="95221"/>
                </a:lnTo>
                <a:lnTo>
                  <a:pt x="927484" y="70940"/>
                </a:lnTo>
                <a:lnTo>
                  <a:pt x="882804" y="49945"/>
                </a:lnTo>
                <a:lnTo>
                  <a:pt x="836309" y="32401"/>
                </a:lnTo>
                <a:lnTo>
                  <a:pt x="788163" y="18471"/>
                </a:lnTo>
                <a:lnTo>
                  <a:pt x="738530" y="8318"/>
                </a:lnTo>
                <a:lnTo>
                  <a:pt x="687573" y="2106"/>
                </a:lnTo>
                <a:lnTo>
                  <a:pt x="635455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2172013" y="3915406"/>
            <a:ext cx="595900" cy="521644"/>
          </a:xfrm>
          <a:custGeom>
            <a:rect l="l" t="t" r="r" b="b"/>
            <a:pathLst>
              <a:path w="595900" h="521643">
                <a:moveTo>
                  <a:pt x="232884" y="0"/>
                </a:moveTo>
                <a:lnTo>
                  <a:pt x="201693" y="23159"/>
                </a:lnTo>
                <a:lnTo>
                  <a:pt x="172084" y="48085"/>
                </a:lnTo>
                <a:lnTo>
                  <a:pt x="144121" y="74693"/>
                </a:lnTo>
                <a:lnTo>
                  <a:pt x="117870" y="102897"/>
                </a:lnTo>
                <a:lnTo>
                  <a:pt x="93397" y="132614"/>
                </a:lnTo>
                <a:lnTo>
                  <a:pt x="70768" y="163758"/>
                </a:lnTo>
                <a:lnTo>
                  <a:pt x="50048" y="196244"/>
                </a:lnTo>
                <a:lnTo>
                  <a:pt x="31303" y="229988"/>
                </a:lnTo>
                <a:lnTo>
                  <a:pt x="14598" y="264905"/>
                </a:lnTo>
                <a:lnTo>
                  <a:pt x="0" y="300911"/>
                </a:lnTo>
                <a:lnTo>
                  <a:pt x="595900" y="521644"/>
                </a:lnTo>
                <a:lnTo>
                  <a:pt x="232884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2172014" y="3915406"/>
            <a:ext cx="595899" cy="521644"/>
          </a:xfrm>
          <a:custGeom>
            <a:rect l="l" t="t" r="r" b="b"/>
            <a:pathLst>
              <a:path w="595899" h="521643">
                <a:moveTo>
                  <a:pt x="0" y="300911"/>
                </a:moveTo>
                <a:lnTo>
                  <a:pt x="14598" y="264905"/>
                </a:lnTo>
                <a:lnTo>
                  <a:pt x="31303" y="229988"/>
                </a:lnTo>
                <a:lnTo>
                  <a:pt x="50048" y="196244"/>
                </a:lnTo>
                <a:lnTo>
                  <a:pt x="70768" y="163757"/>
                </a:lnTo>
                <a:lnTo>
                  <a:pt x="93397" y="132614"/>
                </a:lnTo>
                <a:lnTo>
                  <a:pt x="117869" y="102897"/>
                </a:lnTo>
                <a:lnTo>
                  <a:pt x="144120" y="74693"/>
                </a:lnTo>
                <a:lnTo>
                  <a:pt x="172083" y="48085"/>
                </a:lnTo>
                <a:lnTo>
                  <a:pt x="201693" y="23159"/>
                </a:lnTo>
                <a:lnTo>
                  <a:pt x="232884" y="0"/>
                </a:lnTo>
                <a:lnTo>
                  <a:pt x="595899" y="521644"/>
                </a:lnTo>
                <a:lnTo>
                  <a:pt x="0" y="300911"/>
                </a:lnTo>
                <a:close/>
              </a:path>
            </a:pathLst>
          </a:custGeom>
          <a:ln w="12701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404898" y="3801490"/>
            <a:ext cx="363015" cy="635560"/>
          </a:xfrm>
          <a:custGeom>
            <a:rect l="l" t="t" r="r" b="b"/>
            <a:pathLst>
              <a:path w="363015" h="635560">
                <a:moveTo>
                  <a:pt x="363015" y="0"/>
                </a:moveTo>
                <a:lnTo>
                  <a:pt x="324186" y="1187"/>
                </a:lnTo>
                <a:lnTo>
                  <a:pt x="285646" y="4727"/>
                </a:lnTo>
                <a:lnTo>
                  <a:pt x="247498" y="10589"/>
                </a:lnTo>
                <a:lnTo>
                  <a:pt x="209842" y="18739"/>
                </a:lnTo>
                <a:lnTo>
                  <a:pt x="172783" y="29146"/>
                </a:lnTo>
                <a:lnTo>
                  <a:pt x="136421" y="41779"/>
                </a:lnTo>
                <a:lnTo>
                  <a:pt x="100860" y="56604"/>
                </a:lnTo>
                <a:lnTo>
                  <a:pt x="66201" y="73589"/>
                </a:lnTo>
                <a:lnTo>
                  <a:pt x="32547" y="92704"/>
                </a:lnTo>
                <a:lnTo>
                  <a:pt x="0" y="113915"/>
                </a:lnTo>
                <a:lnTo>
                  <a:pt x="363015" y="635560"/>
                </a:lnTo>
                <a:lnTo>
                  <a:pt x="363015" y="0"/>
                </a:lnTo>
                <a:close/>
              </a:path>
            </a:pathLst>
          </a:custGeom>
          <a:solidFill>
            <a:srgbClr val="41CC5D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404898" y="3801491"/>
            <a:ext cx="363016" cy="635559"/>
          </a:xfrm>
          <a:custGeom>
            <a:rect l="l" t="t" r="r" b="b"/>
            <a:pathLst>
              <a:path w="363016" h="635559">
                <a:moveTo>
                  <a:pt x="0" y="113915"/>
                </a:moveTo>
                <a:lnTo>
                  <a:pt x="32547" y="92704"/>
                </a:lnTo>
                <a:lnTo>
                  <a:pt x="66201" y="73590"/>
                </a:lnTo>
                <a:lnTo>
                  <a:pt x="100860" y="56604"/>
                </a:lnTo>
                <a:lnTo>
                  <a:pt x="136422" y="41779"/>
                </a:lnTo>
                <a:lnTo>
                  <a:pt x="172783" y="29147"/>
                </a:lnTo>
                <a:lnTo>
                  <a:pt x="209843" y="18739"/>
                </a:lnTo>
                <a:lnTo>
                  <a:pt x="247498" y="10589"/>
                </a:lnTo>
                <a:lnTo>
                  <a:pt x="285647" y="4727"/>
                </a:lnTo>
                <a:lnTo>
                  <a:pt x="324187" y="1187"/>
                </a:lnTo>
                <a:lnTo>
                  <a:pt x="363015" y="0"/>
                </a:lnTo>
                <a:lnTo>
                  <a:pt x="363016" y="635559"/>
                </a:lnTo>
                <a:lnTo>
                  <a:pt x="0" y="113915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470150" y="3803650"/>
            <a:ext cx="101600" cy="25399"/>
          </a:xfrm>
          <a:custGeom>
            <a:rect l="l" t="t" r="r" b="b"/>
            <a:pathLst>
              <a:path w="101600" h="25399">
                <a:moveTo>
                  <a:pt x="101600" y="25399"/>
                </a:moveTo>
                <a:lnTo>
                  <a:pt x="76271" y="0"/>
                </a:lnTo>
                <a:lnTo>
                  <a:pt x="0" y="0"/>
                </a:lnTo>
              </a:path>
            </a:pathLst>
          </a:custGeom>
          <a:ln w="12702">
            <a:solidFill>
              <a:srgbClr val="9DC3E6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object 34"/>
          <p:cNvSpPr txBox="1"/>
          <p:nvPr/>
        </p:nvSpPr>
        <p:spPr>
          <a:xfrm>
            <a:off x="2478994" y="4698055"/>
            <a:ext cx="546735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增加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80%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684633" y="3442820"/>
            <a:ext cx="1506220" cy="54800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3885">
              <a:lnSpc>
                <a:spcPct val="100000"/>
              </a:lnSpc>
            </a:pP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国内外整体</a:t>
            </a:r>
            <a:endParaRPr sz="1300">
              <a:latin typeface="Microsoft YaHei UI"/>
              <a:cs typeface="Microsoft YaHei UI"/>
            </a:endParaRPr>
          </a:p>
          <a:p>
            <a:pPr>
              <a:lnSpc>
                <a:spcPts val="750"/>
              </a:lnSpc>
              <a:spcBef>
                <a:spcPts val="11"/>
              </a:spcBef>
            </a:pPr>
            <a:endParaRPr sz="750"/>
          </a:p>
          <a:p>
            <a:pPr marL="12700" marR="720725" indent="250825">
              <a:lnSpc>
                <a:spcPct val="788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暂无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10%</a:t>
            </a:r>
            <a:r>
              <a:rPr sz="1000" spc="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减少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10%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4411292" y="8162089"/>
            <a:ext cx="635455" cy="1271120"/>
          </a:xfrm>
          <a:custGeom>
            <a:rect l="l" t="t" r="r" b="b"/>
            <a:pathLst>
              <a:path w="635455" h="1271120">
                <a:moveTo>
                  <a:pt x="0" y="0"/>
                </a:moveTo>
                <a:lnTo>
                  <a:pt x="0" y="1271120"/>
                </a:lnTo>
                <a:lnTo>
                  <a:pt x="52117" y="1269013"/>
                </a:lnTo>
                <a:lnTo>
                  <a:pt x="103074" y="1262801"/>
                </a:lnTo>
                <a:lnTo>
                  <a:pt x="152707" y="1252649"/>
                </a:lnTo>
                <a:lnTo>
                  <a:pt x="200852" y="1238718"/>
                </a:lnTo>
                <a:lnTo>
                  <a:pt x="247347" y="1221174"/>
                </a:lnTo>
                <a:lnTo>
                  <a:pt x="292028" y="1200180"/>
                </a:lnTo>
                <a:lnTo>
                  <a:pt x="334730" y="1175898"/>
                </a:lnTo>
                <a:lnTo>
                  <a:pt x="375291" y="1148493"/>
                </a:lnTo>
                <a:lnTo>
                  <a:pt x="413547" y="1118129"/>
                </a:lnTo>
                <a:lnTo>
                  <a:pt x="449334" y="1084968"/>
                </a:lnTo>
                <a:lnTo>
                  <a:pt x="482490" y="1049175"/>
                </a:lnTo>
                <a:lnTo>
                  <a:pt x="512849" y="1010913"/>
                </a:lnTo>
                <a:lnTo>
                  <a:pt x="540249" y="970346"/>
                </a:lnTo>
                <a:lnTo>
                  <a:pt x="564527" y="927636"/>
                </a:lnTo>
                <a:lnTo>
                  <a:pt x="585518" y="882948"/>
                </a:lnTo>
                <a:lnTo>
                  <a:pt x="603059" y="836446"/>
                </a:lnTo>
                <a:lnTo>
                  <a:pt x="616987" y="788292"/>
                </a:lnTo>
                <a:lnTo>
                  <a:pt x="627138" y="738651"/>
                </a:lnTo>
                <a:lnTo>
                  <a:pt x="633349" y="687685"/>
                </a:lnTo>
                <a:lnTo>
                  <a:pt x="635455" y="635560"/>
                </a:lnTo>
                <a:lnTo>
                  <a:pt x="633349" y="583434"/>
                </a:lnTo>
                <a:lnTo>
                  <a:pt x="627138" y="532468"/>
                </a:lnTo>
                <a:lnTo>
                  <a:pt x="616987" y="482827"/>
                </a:lnTo>
                <a:lnTo>
                  <a:pt x="603059" y="434673"/>
                </a:lnTo>
                <a:lnTo>
                  <a:pt x="585518" y="388171"/>
                </a:lnTo>
                <a:lnTo>
                  <a:pt x="564527" y="343483"/>
                </a:lnTo>
                <a:lnTo>
                  <a:pt x="540249" y="300774"/>
                </a:lnTo>
                <a:lnTo>
                  <a:pt x="512849" y="260206"/>
                </a:lnTo>
                <a:lnTo>
                  <a:pt x="482490" y="221944"/>
                </a:lnTo>
                <a:lnTo>
                  <a:pt x="449334" y="186151"/>
                </a:lnTo>
                <a:lnTo>
                  <a:pt x="413547" y="152990"/>
                </a:lnTo>
                <a:lnTo>
                  <a:pt x="375291" y="122626"/>
                </a:lnTo>
                <a:lnTo>
                  <a:pt x="334730" y="95221"/>
                </a:lnTo>
                <a:lnTo>
                  <a:pt x="292028" y="70940"/>
                </a:lnTo>
                <a:lnTo>
                  <a:pt x="247347" y="49945"/>
                </a:lnTo>
                <a:lnTo>
                  <a:pt x="200852" y="32401"/>
                </a:lnTo>
                <a:lnTo>
                  <a:pt x="152707" y="18471"/>
                </a:lnTo>
                <a:lnTo>
                  <a:pt x="103074" y="8318"/>
                </a:lnTo>
                <a:lnTo>
                  <a:pt x="52117" y="2106"/>
                </a:lnTo>
                <a:lnTo>
                  <a:pt x="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3775836" y="8162089"/>
            <a:ext cx="635455" cy="1271120"/>
          </a:xfrm>
          <a:custGeom>
            <a:rect l="l" t="t" r="r" b="b"/>
            <a:pathLst>
              <a:path w="635455" h="1271120">
                <a:moveTo>
                  <a:pt x="635455" y="0"/>
                </a:moveTo>
                <a:lnTo>
                  <a:pt x="583338" y="2106"/>
                </a:lnTo>
                <a:lnTo>
                  <a:pt x="532381" y="8318"/>
                </a:lnTo>
                <a:lnTo>
                  <a:pt x="482748" y="18471"/>
                </a:lnTo>
                <a:lnTo>
                  <a:pt x="434602" y="32401"/>
                </a:lnTo>
                <a:lnTo>
                  <a:pt x="388107" y="49945"/>
                </a:lnTo>
                <a:lnTo>
                  <a:pt x="343427" y="70940"/>
                </a:lnTo>
                <a:lnTo>
                  <a:pt x="300724" y="95221"/>
                </a:lnTo>
                <a:lnTo>
                  <a:pt x="260163" y="122626"/>
                </a:lnTo>
                <a:lnTo>
                  <a:pt x="221907" y="152990"/>
                </a:lnTo>
                <a:lnTo>
                  <a:pt x="186120" y="186151"/>
                </a:lnTo>
                <a:lnTo>
                  <a:pt x="152965" y="221944"/>
                </a:lnTo>
                <a:lnTo>
                  <a:pt x="122606" y="260206"/>
                </a:lnTo>
                <a:lnTo>
                  <a:pt x="95205" y="300774"/>
                </a:lnTo>
                <a:lnTo>
                  <a:pt x="70928" y="343483"/>
                </a:lnTo>
                <a:lnTo>
                  <a:pt x="49937" y="388171"/>
                </a:lnTo>
                <a:lnTo>
                  <a:pt x="32395" y="434673"/>
                </a:lnTo>
                <a:lnTo>
                  <a:pt x="18468" y="482827"/>
                </a:lnTo>
                <a:lnTo>
                  <a:pt x="8317" y="532468"/>
                </a:lnTo>
                <a:lnTo>
                  <a:pt x="2106" y="583434"/>
                </a:lnTo>
                <a:lnTo>
                  <a:pt x="0" y="635560"/>
                </a:lnTo>
                <a:lnTo>
                  <a:pt x="2106" y="687685"/>
                </a:lnTo>
                <a:lnTo>
                  <a:pt x="8317" y="738651"/>
                </a:lnTo>
                <a:lnTo>
                  <a:pt x="18468" y="788292"/>
                </a:lnTo>
                <a:lnTo>
                  <a:pt x="32395" y="836446"/>
                </a:lnTo>
                <a:lnTo>
                  <a:pt x="49937" y="882948"/>
                </a:lnTo>
                <a:lnTo>
                  <a:pt x="70928" y="927636"/>
                </a:lnTo>
                <a:lnTo>
                  <a:pt x="95205" y="970346"/>
                </a:lnTo>
                <a:lnTo>
                  <a:pt x="122606" y="1010913"/>
                </a:lnTo>
                <a:lnTo>
                  <a:pt x="152965" y="1049175"/>
                </a:lnTo>
                <a:lnTo>
                  <a:pt x="186120" y="1084968"/>
                </a:lnTo>
                <a:lnTo>
                  <a:pt x="221907" y="1118129"/>
                </a:lnTo>
                <a:lnTo>
                  <a:pt x="260163" y="1148493"/>
                </a:lnTo>
                <a:lnTo>
                  <a:pt x="300724" y="1175898"/>
                </a:lnTo>
                <a:lnTo>
                  <a:pt x="343427" y="1200180"/>
                </a:lnTo>
                <a:lnTo>
                  <a:pt x="388107" y="1221174"/>
                </a:lnTo>
                <a:lnTo>
                  <a:pt x="434602" y="1238718"/>
                </a:lnTo>
                <a:lnTo>
                  <a:pt x="482748" y="1252649"/>
                </a:lnTo>
                <a:lnTo>
                  <a:pt x="532381" y="1262801"/>
                </a:lnTo>
                <a:lnTo>
                  <a:pt x="583338" y="1269013"/>
                </a:lnTo>
                <a:lnTo>
                  <a:pt x="635455" y="1271120"/>
                </a:lnTo>
                <a:lnTo>
                  <a:pt x="635455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775837" y="8162089"/>
            <a:ext cx="635456" cy="1271120"/>
          </a:xfrm>
          <a:custGeom>
            <a:rect l="l" t="t" r="r" b="b"/>
            <a:pathLst>
              <a:path w="635456" h="1271120">
                <a:moveTo>
                  <a:pt x="635456" y="1271120"/>
                </a:moveTo>
                <a:lnTo>
                  <a:pt x="583338" y="1269013"/>
                </a:lnTo>
                <a:lnTo>
                  <a:pt x="532381" y="1262801"/>
                </a:lnTo>
                <a:lnTo>
                  <a:pt x="482748" y="1252649"/>
                </a:lnTo>
                <a:lnTo>
                  <a:pt x="434602" y="1238718"/>
                </a:lnTo>
                <a:lnTo>
                  <a:pt x="388107" y="1221174"/>
                </a:lnTo>
                <a:lnTo>
                  <a:pt x="343427" y="1200180"/>
                </a:lnTo>
                <a:lnTo>
                  <a:pt x="300724" y="1175898"/>
                </a:lnTo>
                <a:lnTo>
                  <a:pt x="260163" y="1148493"/>
                </a:lnTo>
                <a:lnTo>
                  <a:pt x="221908" y="1118129"/>
                </a:lnTo>
                <a:lnTo>
                  <a:pt x="186120" y="1084968"/>
                </a:lnTo>
                <a:lnTo>
                  <a:pt x="152965" y="1049175"/>
                </a:lnTo>
                <a:lnTo>
                  <a:pt x="122606" y="1010913"/>
                </a:lnTo>
                <a:lnTo>
                  <a:pt x="95205" y="970345"/>
                </a:lnTo>
                <a:lnTo>
                  <a:pt x="70928" y="927636"/>
                </a:lnTo>
                <a:lnTo>
                  <a:pt x="49937" y="882948"/>
                </a:lnTo>
                <a:lnTo>
                  <a:pt x="32395" y="836446"/>
                </a:lnTo>
                <a:lnTo>
                  <a:pt x="18468" y="788292"/>
                </a:lnTo>
                <a:lnTo>
                  <a:pt x="8317" y="738651"/>
                </a:lnTo>
                <a:lnTo>
                  <a:pt x="2106" y="687685"/>
                </a:lnTo>
                <a:lnTo>
                  <a:pt x="0" y="635559"/>
                </a:lnTo>
                <a:lnTo>
                  <a:pt x="2106" y="583434"/>
                </a:lnTo>
                <a:lnTo>
                  <a:pt x="8317" y="532468"/>
                </a:lnTo>
                <a:lnTo>
                  <a:pt x="18468" y="482827"/>
                </a:lnTo>
                <a:lnTo>
                  <a:pt x="32395" y="434673"/>
                </a:lnTo>
                <a:lnTo>
                  <a:pt x="49937" y="388171"/>
                </a:lnTo>
                <a:lnTo>
                  <a:pt x="70928" y="343483"/>
                </a:lnTo>
                <a:lnTo>
                  <a:pt x="95205" y="300774"/>
                </a:lnTo>
                <a:lnTo>
                  <a:pt x="122606" y="260206"/>
                </a:lnTo>
                <a:lnTo>
                  <a:pt x="152965" y="221944"/>
                </a:lnTo>
                <a:lnTo>
                  <a:pt x="186120" y="186151"/>
                </a:lnTo>
                <a:lnTo>
                  <a:pt x="221908" y="152990"/>
                </a:lnTo>
                <a:lnTo>
                  <a:pt x="260163" y="122626"/>
                </a:lnTo>
                <a:lnTo>
                  <a:pt x="300724" y="95221"/>
                </a:lnTo>
                <a:lnTo>
                  <a:pt x="343427" y="70940"/>
                </a:lnTo>
                <a:lnTo>
                  <a:pt x="388107" y="49945"/>
                </a:lnTo>
                <a:lnTo>
                  <a:pt x="434602" y="32401"/>
                </a:lnTo>
                <a:lnTo>
                  <a:pt x="482748" y="18471"/>
                </a:lnTo>
                <a:lnTo>
                  <a:pt x="532381" y="8318"/>
                </a:lnTo>
                <a:lnTo>
                  <a:pt x="583338" y="2106"/>
                </a:lnTo>
                <a:lnTo>
                  <a:pt x="635456" y="0"/>
                </a:lnTo>
                <a:lnTo>
                  <a:pt x="635456" y="635559"/>
                </a:lnTo>
                <a:lnTo>
                  <a:pt x="635456" y="1271120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object 39"/>
          <p:cNvSpPr/>
          <p:nvPr/>
        </p:nvSpPr>
        <p:spPr>
          <a:xfrm flipH="1">
            <a:off x="4411292" y="8162089"/>
            <a:ext cx="0" cy="635560"/>
          </a:xfrm>
          <a:custGeom>
            <a:rect l="l" t="t" r="r" b="b"/>
            <a:pathLst>
              <a:path h="635560">
                <a:moveTo>
                  <a:pt x="-4411292" y="2531310"/>
                </a:moveTo>
                <a:lnTo>
                  <a:pt x="-4411292" y="2531310"/>
                </a:lnTo>
              </a:path>
            </a:pathLst>
          </a:custGeom>
          <a:ln w="3175">
            <a:solidFill>
              <a:srgbClr val="41CC5D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object 40"/>
          <p:cNvSpPr/>
          <p:nvPr/>
        </p:nvSpPr>
        <p:spPr>
          <a:xfrm flipH="1">
            <a:off x="4411293" y="8162089"/>
            <a:ext cx="0" cy="635559"/>
          </a:xfrm>
          <a:custGeom>
            <a:rect l="l" t="t" r="r" b="b"/>
            <a:pathLst>
              <a:path h="635559">
                <a:moveTo>
                  <a:pt x="0" y="0"/>
                </a:moveTo>
                <a:lnTo>
                  <a:pt x="0" y="635559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object 41"/>
          <p:cNvSpPr txBox="1"/>
          <p:nvPr/>
        </p:nvSpPr>
        <p:spPr>
          <a:xfrm>
            <a:off x="4544951" y="8579911"/>
            <a:ext cx="292735" cy="419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 indent="12700">
              <a:lnSpc>
                <a:spcPct val="1334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上涨</a:t>
            </a:r>
            <a:r>
              <a:rPr sz="1000" spc="-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50%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983579" y="8580870"/>
            <a:ext cx="292735" cy="419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 indent="12700">
              <a:lnSpc>
                <a:spcPct val="1334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下跌</a:t>
            </a:r>
            <a:r>
              <a:rPr sz="1000" spc="-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50%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735434" y="8024149"/>
            <a:ext cx="470534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暂无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0%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5935941" y="8162089"/>
            <a:ext cx="736736" cy="1271120"/>
          </a:xfrm>
          <a:custGeom>
            <a:rect l="l" t="t" r="r" b="b"/>
            <a:pathLst>
              <a:path w="736736" h="1271120">
                <a:moveTo>
                  <a:pt x="101280" y="0"/>
                </a:moveTo>
                <a:lnTo>
                  <a:pt x="101280" y="635560"/>
                </a:lnTo>
                <a:lnTo>
                  <a:pt x="0" y="1262995"/>
                </a:lnTo>
                <a:lnTo>
                  <a:pt x="12575" y="1264897"/>
                </a:lnTo>
                <a:lnTo>
                  <a:pt x="50476" y="1269085"/>
                </a:lnTo>
                <a:lnTo>
                  <a:pt x="88561" y="1270992"/>
                </a:lnTo>
                <a:lnTo>
                  <a:pt x="101280" y="1271120"/>
                </a:lnTo>
                <a:lnTo>
                  <a:pt x="153397" y="1269013"/>
                </a:lnTo>
                <a:lnTo>
                  <a:pt x="204354" y="1262801"/>
                </a:lnTo>
                <a:lnTo>
                  <a:pt x="253987" y="1252649"/>
                </a:lnTo>
                <a:lnTo>
                  <a:pt x="302133" y="1238718"/>
                </a:lnTo>
                <a:lnTo>
                  <a:pt x="348628" y="1221174"/>
                </a:lnTo>
                <a:lnTo>
                  <a:pt x="393308" y="1200180"/>
                </a:lnTo>
                <a:lnTo>
                  <a:pt x="436011" y="1175898"/>
                </a:lnTo>
                <a:lnTo>
                  <a:pt x="476572" y="1148493"/>
                </a:lnTo>
                <a:lnTo>
                  <a:pt x="514828" y="1118129"/>
                </a:lnTo>
                <a:lnTo>
                  <a:pt x="550615" y="1084968"/>
                </a:lnTo>
                <a:lnTo>
                  <a:pt x="583770" y="1049175"/>
                </a:lnTo>
                <a:lnTo>
                  <a:pt x="614130" y="1010913"/>
                </a:lnTo>
                <a:lnTo>
                  <a:pt x="641530" y="970346"/>
                </a:lnTo>
                <a:lnTo>
                  <a:pt x="665807" y="927636"/>
                </a:lnTo>
                <a:lnTo>
                  <a:pt x="686798" y="882948"/>
                </a:lnTo>
                <a:lnTo>
                  <a:pt x="704340" y="836446"/>
                </a:lnTo>
                <a:lnTo>
                  <a:pt x="718268" y="788292"/>
                </a:lnTo>
                <a:lnTo>
                  <a:pt x="728419" y="738651"/>
                </a:lnTo>
                <a:lnTo>
                  <a:pt x="734629" y="687685"/>
                </a:lnTo>
                <a:lnTo>
                  <a:pt x="736736" y="635560"/>
                </a:lnTo>
                <a:lnTo>
                  <a:pt x="734629" y="583434"/>
                </a:lnTo>
                <a:lnTo>
                  <a:pt x="728419" y="532468"/>
                </a:lnTo>
                <a:lnTo>
                  <a:pt x="718268" y="482827"/>
                </a:lnTo>
                <a:lnTo>
                  <a:pt x="704340" y="434673"/>
                </a:lnTo>
                <a:lnTo>
                  <a:pt x="686798" y="388171"/>
                </a:lnTo>
                <a:lnTo>
                  <a:pt x="665807" y="343483"/>
                </a:lnTo>
                <a:lnTo>
                  <a:pt x="641530" y="300774"/>
                </a:lnTo>
                <a:lnTo>
                  <a:pt x="614130" y="260206"/>
                </a:lnTo>
                <a:lnTo>
                  <a:pt x="583770" y="221944"/>
                </a:lnTo>
                <a:lnTo>
                  <a:pt x="550615" y="186151"/>
                </a:lnTo>
                <a:lnTo>
                  <a:pt x="514828" y="152990"/>
                </a:lnTo>
                <a:lnTo>
                  <a:pt x="476572" y="122626"/>
                </a:lnTo>
                <a:lnTo>
                  <a:pt x="436011" y="95221"/>
                </a:lnTo>
                <a:lnTo>
                  <a:pt x="393308" y="70940"/>
                </a:lnTo>
                <a:lnTo>
                  <a:pt x="348628" y="49945"/>
                </a:lnTo>
                <a:lnTo>
                  <a:pt x="302133" y="32401"/>
                </a:lnTo>
                <a:lnTo>
                  <a:pt x="253987" y="18471"/>
                </a:lnTo>
                <a:lnTo>
                  <a:pt x="204354" y="8318"/>
                </a:lnTo>
                <a:lnTo>
                  <a:pt x="153397" y="2106"/>
                </a:lnTo>
                <a:lnTo>
                  <a:pt x="101280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401670" y="8196525"/>
            <a:ext cx="635551" cy="1228015"/>
          </a:xfrm>
          <a:custGeom>
            <a:rect l="l" t="t" r="r" b="b"/>
            <a:pathLst>
              <a:path w="635551" h="1228015">
                <a:moveTo>
                  <a:pt x="429218" y="0"/>
                </a:moveTo>
                <a:lnTo>
                  <a:pt x="364863" y="26098"/>
                </a:lnTo>
                <a:lnTo>
                  <a:pt x="304445" y="58636"/>
                </a:lnTo>
                <a:lnTo>
                  <a:pt x="248348" y="97160"/>
                </a:lnTo>
                <a:lnTo>
                  <a:pt x="196953" y="141219"/>
                </a:lnTo>
                <a:lnTo>
                  <a:pt x="150644" y="190361"/>
                </a:lnTo>
                <a:lnTo>
                  <a:pt x="109802" y="244135"/>
                </a:lnTo>
                <a:lnTo>
                  <a:pt x="74810" y="302089"/>
                </a:lnTo>
                <a:lnTo>
                  <a:pt x="46051" y="363772"/>
                </a:lnTo>
                <a:lnTo>
                  <a:pt x="23907" y="428730"/>
                </a:lnTo>
                <a:lnTo>
                  <a:pt x="8761" y="496514"/>
                </a:lnTo>
                <a:lnTo>
                  <a:pt x="2261" y="548275"/>
                </a:lnTo>
                <a:lnTo>
                  <a:pt x="0" y="599568"/>
                </a:lnTo>
                <a:lnTo>
                  <a:pt x="1843" y="650203"/>
                </a:lnTo>
                <a:lnTo>
                  <a:pt x="7656" y="699993"/>
                </a:lnTo>
                <a:lnTo>
                  <a:pt x="17305" y="748749"/>
                </a:lnTo>
                <a:lnTo>
                  <a:pt x="30656" y="796283"/>
                </a:lnTo>
                <a:lnTo>
                  <a:pt x="47574" y="842406"/>
                </a:lnTo>
                <a:lnTo>
                  <a:pt x="67924" y="886931"/>
                </a:lnTo>
                <a:lnTo>
                  <a:pt x="91573" y="929669"/>
                </a:lnTo>
                <a:lnTo>
                  <a:pt x="118386" y="970432"/>
                </a:lnTo>
                <a:lnTo>
                  <a:pt x="148228" y="1009032"/>
                </a:lnTo>
                <a:lnTo>
                  <a:pt x="180965" y="1045280"/>
                </a:lnTo>
                <a:lnTo>
                  <a:pt x="216463" y="1078988"/>
                </a:lnTo>
                <a:lnTo>
                  <a:pt x="254587" y="1109968"/>
                </a:lnTo>
                <a:lnTo>
                  <a:pt x="295203" y="1138032"/>
                </a:lnTo>
                <a:lnTo>
                  <a:pt x="338176" y="1162991"/>
                </a:lnTo>
                <a:lnTo>
                  <a:pt x="383373" y="1184657"/>
                </a:lnTo>
                <a:lnTo>
                  <a:pt x="430658" y="1202842"/>
                </a:lnTo>
                <a:lnTo>
                  <a:pt x="479898" y="1217357"/>
                </a:lnTo>
                <a:lnTo>
                  <a:pt x="530957" y="1228015"/>
                </a:lnTo>
                <a:lnTo>
                  <a:pt x="635551" y="601124"/>
                </a:lnTo>
                <a:lnTo>
                  <a:pt x="429218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5401670" y="8196525"/>
            <a:ext cx="635551" cy="1228015"/>
          </a:xfrm>
          <a:custGeom>
            <a:rect l="l" t="t" r="r" b="b"/>
            <a:pathLst>
              <a:path w="635551" h="1228015">
                <a:moveTo>
                  <a:pt x="530958" y="1228015"/>
                </a:moveTo>
                <a:lnTo>
                  <a:pt x="479898" y="1217357"/>
                </a:lnTo>
                <a:lnTo>
                  <a:pt x="430659" y="1202842"/>
                </a:lnTo>
                <a:lnTo>
                  <a:pt x="383373" y="1184657"/>
                </a:lnTo>
                <a:lnTo>
                  <a:pt x="338176" y="1162991"/>
                </a:lnTo>
                <a:lnTo>
                  <a:pt x="295203" y="1138032"/>
                </a:lnTo>
                <a:lnTo>
                  <a:pt x="254587" y="1109968"/>
                </a:lnTo>
                <a:lnTo>
                  <a:pt x="216463" y="1078988"/>
                </a:lnTo>
                <a:lnTo>
                  <a:pt x="180965" y="1045280"/>
                </a:lnTo>
                <a:lnTo>
                  <a:pt x="148228" y="1009032"/>
                </a:lnTo>
                <a:lnTo>
                  <a:pt x="118386" y="970432"/>
                </a:lnTo>
                <a:lnTo>
                  <a:pt x="91573" y="929669"/>
                </a:lnTo>
                <a:lnTo>
                  <a:pt x="67924" y="886931"/>
                </a:lnTo>
                <a:lnTo>
                  <a:pt x="47574" y="842406"/>
                </a:lnTo>
                <a:lnTo>
                  <a:pt x="30656" y="796283"/>
                </a:lnTo>
                <a:lnTo>
                  <a:pt x="17305" y="748749"/>
                </a:lnTo>
                <a:lnTo>
                  <a:pt x="7656" y="699993"/>
                </a:lnTo>
                <a:lnTo>
                  <a:pt x="1843" y="650203"/>
                </a:lnTo>
                <a:lnTo>
                  <a:pt x="0" y="599568"/>
                </a:lnTo>
                <a:lnTo>
                  <a:pt x="2261" y="548275"/>
                </a:lnTo>
                <a:lnTo>
                  <a:pt x="8761" y="496513"/>
                </a:lnTo>
                <a:lnTo>
                  <a:pt x="23907" y="428730"/>
                </a:lnTo>
                <a:lnTo>
                  <a:pt x="46051" y="363771"/>
                </a:lnTo>
                <a:lnTo>
                  <a:pt x="74810" y="302089"/>
                </a:lnTo>
                <a:lnTo>
                  <a:pt x="109802" y="244135"/>
                </a:lnTo>
                <a:lnTo>
                  <a:pt x="150644" y="190361"/>
                </a:lnTo>
                <a:lnTo>
                  <a:pt x="196954" y="141219"/>
                </a:lnTo>
                <a:lnTo>
                  <a:pt x="248349" y="97160"/>
                </a:lnTo>
                <a:lnTo>
                  <a:pt x="304446" y="58636"/>
                </a:lnTo>
                <a:lnTo>
                  <a:pt x="364863" y="26098"/>
                </a:lnTo>
                <a:lnTo>
                  <a:pt x="429218" y="0"/>
                </a:lnTo>
                <a:lnTo>
                  <a:pt x="635551" y="601124"/>
                </a:lnTo>
                <a:lnTo>
                  <a:pt x="530958" y="1228015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5830888" y="8162118"/>
            <a:ext cx="206333" cy="635531"/>
          </a:xfrm>
          <a:custGeom>
            <a:rect l="l" t="t" r="r" b="b"/>
            <a:pathLst>
              <a:path w="206332" h="635531">
                <a:moveTo>
                  <a:pt x="200306" y="0"/>
                </a:moveTo>
                <a:lnTo>
                  <a:pt x="162035" y="1517"/>
                </a:lnTo>
                <a:lnTo>
                  <a:pt x="123978" y="5331"/>
                </a:lnTo>
                <a:lnTo>
                  <a:pt x="86240" y="11423"/>
                </a:lnTo>
                <a:lnTo>
                  <a:pt x="48923" y="19778"/>
                </a:lnTo>
                <a:lnTo>
                  <a:pt x="12130" y="30378"/>
                </a:lnTo>
                <a:lnTo>
                  <a:pt x="0" y="34407"/>
                </a:lnTo>
                <a:lnTo>
                  <a:pt x="206333" y="635531"/>
                </a:lnTo>
                <a:lnTo>
                  <a:pt x="200306" y="0"/>
                </a:lnTo>
                <a:close/>
              </a:path>
            </a:pathLst>
          </a:custGeom>
          <a:solidFill>
            <a:srgbClr val="41CC5D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5830889" y="8162117"/>
            <a:ext cx="206333" cy="635531"/>
          </a:xfrm>
          <a:custGeom>
            <a:rect l="l" t="t" r="r" b="b"/>
            <a:pathLst>
              <a:path w="206332" h="635531">
                <a:moveTo>
                  <a:pt x="0" y="34407"/>
                </a:moveTo>
                <a:lnTo>
                  <a:pt x="36596" y="23063"/>
                </a:lnTo>
                <a:lnTo>
                  <a:pt x="73749" y="13958"/>
                </a:lnTo>
                <a:lnTo>
                  <a:pt x="111358" y="7109"/>
                </a:lnTo>
                <a:lnTo>
                  <a:pt x="149320" y="2534"/>
                </a:lnTo>
                <a:lnTo>
                  <a:pt x="187531" y="249"/>
                </a:lnTo>
                <a:lnTo>
                  <a:pt x="200306" y="0"/>
                </a:lnTo>
                <a:lnTo>
                  <a:pt x="206333" y="635531"/>
                </a:lnTo>
                <a:lnTo>
                  <a:pt x="0" y="34407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5759450" y="8159750"/>
            <a:ext cx="177800" cy="12699"/>
          </a:xfrm>
          <a:custGeom>
            <a:rect l="l" t="t" r="r" b="b"/>
            <a:pathLst>
              <a:path w="177800" h="12699">
                <a:moveTo>
                  <a:pt x="177800" y="12699"/>
                </a:moveTo>
                <a:lnTo>
                  <a:pt x="76368" y="0"/>
                </a:lnTo>
                <a:lnTo>
                  <a:pt x="0" y="0"/>
                </a:lnTo>
              </a:path>
            </a:pathLst>
          </a:custGeom>
          <a:ln w="12702">
            <a:solidFill>
              <a:srgbClr val="9DC3E6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object 50"/>
          <p:cNvSpPr txBox="1"/>
          <p:nvPr/>
        </p:nvSpPr>
        <p:spPr>
          <a:xfrm>
            <a:off x="4218906" y="7816367"/>
            <a:ext cx="1995170" cy="422909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tabLst>
                <a:tab pos="1626235"/>
              </a:tabLst>
            </a:pP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国</a:t>
            </a:r>
            <a:r>
              <a:rPr sz="1300" b="1" spc="-15">
                <a:solidFill>
                  <a:srgbClr val="595959"/>
                </a:solidFill>
                <a:latin typeface="Microsoft YaHei UI"/>
                <a:cs typeface="Microsoft YaHei UI"/>
              </a:rPr>
              <a:t>内	</a:t>
            </a:r>
            <a:r>
              <a:rPr sz="1950" b="1" spc="127" baseline="4273">
                <a:solidFill>
                  <a:srgbClr val="595959"/>
                </a:solidFill>
                <a:latin typeface="Microsoft YaHei UI"/>
                <a:cs typeface="Microsoft YaHei UI"/>
              </a:rPr>
              <a:t>国外</a:t>
            </a:r>
            <a:endParaRPr sz="1950" baseline="4273">
              <a:latin typeface="Microsoft YaHei UI"/>
              <a:cs typeface="Microsoft YaHei UI"/>
            </a:endParaRPr>
          </a:p>
          <a:p>
            <a:pPr marL="1157605">
              <a:lnSpc>
                <a:spcPct val="100000"/>
              </a:lnSpc>
              <a:spcBef>
                <a:spcPts val="465"/>
              </a:spcBef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暂无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6187571" y="8585904"/>
            <a:ext cx="292735" cy="419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 indent="12700">
              <a:lnSpc>
                <a:spcPct val="1334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上涨</a:t>
            </a:r>
            <a:r>
              <a:rPr sz="1000" spc="-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53%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5573618" y="8582907"/>
            <a:ext cx="292735" cy="419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334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下跌</a:t>
            </a:r>
            <a:r>
              <a:rPr sz="1000" spc="-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42%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2712769" y="8162089"/>
            <a:ext cx="698877" cy="1271120"/>
          </a:xfrm>
          <a:custGeom>
            <a:rect l="l" t="t" r="r" b="b"/>
            <a:pathLst>
              <a:path w="698877" h="1271120">
                <a:moveTo>
                  <a:pt x="63421" y="0"/>
                </a:moveTo>
                <a:lnTo>
                  <a:pt x="63421" y="635560"/>
                </a:lnTo>
                <a:lnTo>
                  <a:pt x="0" y="1267946"/>
                </a:lnTo>
                <a:lnTo>
                  <a:pt x="12655" y="1269088"/>
                </a:lnTo>
                <a:lnTo>
                  <a:pt x="25328" y="1269977"/>
                </a:lnTo>
                <a:lnTo>
                  <a:pt x="38016" y="1270612"/>
                </a:lnTo>
                <a:lnTo>
                  <a:pt x="50715" y="1270993"/>
                </a:lnTo>
                <a:lnTo>
                  <a:pt x="63421" y="1271120"/>
                </a:lnTo>
                <a:lnTo>
                  <a:pt x="115538" y="1269013"/>
                </a:lnTo>
                <a:lnTo>
                  <a:pt x="166495" y="1262801"/>
                </a:lnTo>
                <a:lnTo>
                  <a:pt x="216128" y="1252649"/>
                </a:lnTo>
                <a:lnTo>
                  <a:pt x="264274" y="1238718"/>
                </a:lnTo>
                <a:lnTo>
                  <a:pt x="310768" y="1221174"/>
                </a:lnTo>
                <a:lnTo>
                  <a:pt x="355449" y="1200180"/>
                </a:lnTo>
                <a:lnTo>
                  <a:pt x="398151" y="1175898"/>
                </a:lnTo>
                <a:lnTo>
                  <a:pt x="438712" y="1148493"/>
                </a:lnTo>
                <a:lnTo>
                  <a:pt x="476968" y="1118129"/>
                </a:lnTo>
                <a:lnTo>
                  <a:pt x="512756" y="1084968"/>
                </a:lnTo>
                <a:lnTo>
                  <a:pt x="545911" y="1049175"/>
                </a:lnTo>
                <a:lnTo>
                  <a:pt x="576270" y="1010913"/>
                </a:lnTo>
                <a:lnTo>
                  <a:pt x="603671" y="970346"/>
                </a:lnTo>
                <a:lnTo>
                  <a:pt x="627948" y="927636"/>
                </a:lnTo>
                <a:lnTo>
                  <a:pt x="648939" y="882948"/>
                </a:lnTo>
                <a:lnTo>
                  <a:pt x="666481" y="836446"/>
                </a:lnTo>
                <a:lnTo>
                  <a:pt x="680409" y="788292"/>
                </a:lnTo>
                <a:lnTo>
                  <a:pt x="690560" y="738651"/>
                </a:lnTo>
                <a:lnTo>
                  <a:pt x="696770" y="687685"/>
                </a:lnTo>
                <a:lnTo>
                  <a:pt x="698877" y="635560"/>
                </a:lnTo>
                <a:lnTo>
                  <a:pt x="696770" y="583434"/>
                </a:lnTo>
                <a:lnTo>
                  <a:pt x="690560" y="532468"/>
                </a:lnTo>
                <a:lnTo>
                  <a:pt x="680409" y="482827"/>
                </a:lnTo>
                <a:lnTo>
                  <a:pt x="666481" y="434673"/>
                </a:lnTo>
                <a:lnTo>
                  <a:pt x="648939" y="388171"/>
                </a:lnTo>
                <a:lnTo>
                  <a:pt x="627948" y="343483"/>
                </a:lnTo>
                <a:lnTo>
                  <a:pt x="603671" y="300774"/>
                </a:lnTo>
                <a:lnTo>
                  <a:pt x="576270" y="260206"/>
                </a:lnTo>
                <a:lnTo>
                  <a:pt x="545911" y="221944"/>
                </a:lnTo>
                <a:lnTo>
                  <a:pt x="512756" y="186151"/>
                </a:lnTo>
                <a:lnTo>
                  <a:pt x="476968" y="152990"/>
                </a:lnTo>
                <a:lnTo>
                  <a:pt x="438712" y="122626"/>
                </a:lnTo>
                <a:lnTo>
                  <a:pt x="398151" y="95221"/>
                </a:lnTo>
                <a:lnTo>
                  <a:pt x="355449" y="70940"/>
                </a:lnTo>
                <a:lnTo>
                  <a:pt x="310768" y="49945"/>
                </a:lnTo>
                <a:lnTo>
                  <a:pt x="264274" y="32401"/>
                </a:lnTo>
                <a:lnTo>
                  <a:pt x="216128" y="18471"/>
                </a:lnTo>
                <a:lnTo>
                  <a:pt x="166495" y="8318"/>
                </a:lnTo>
                <a:lnTo>
                  <a:pt x="115538" y="2106"/>
                </a:lnTo>
                <a:lnTo>
                  <a:pt x="63421" y="0"/>
                </a:lnTo>
                <a:close/>
              </a:path>
            </a:pathLst>
          </a:custGeom>
          <a:solidFill>
            <a:srgbClr val="0076D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2140817" y="8175099"/>
            <a:ext cx="635372" cy="1254849"/>
          </a:xfrm>
          <a:custGeom>
            <a:rect l="l" t="t" r="r" b="b"/>
            <a:pathLst>
              <a:path w="635372" h="1254849">
                <a:moveTo>
                  <a:pt x="507455" y="0"/>
                </a:moveTo>
                <a:lnTo>
                  <a:pt x="467179" y="9646"/>
                </a:lnTo>
                <a:lnTo>
                  <a:pt x="428001" y="21755"/>
                </a:lnTo>
                <a:lnTo>
                  <a:pt x="390002" y="36237"/>
                </a:lnTo>
                <a:lnTo>
                  <a:pt x="353264" y="53001"/>
                </a:lnTo>
                <a:lnTo>
                  <a:pt x="317868" y="71957"/>
                </a:lnTo>
                <a:lnTo>
                  <a:pt x="283894" y="93016"/>
                </a:lnTo>
                <a:lnTo>
                  <a:pt x="251425" y="116088"/>
                </a:lnTo>
                <a:lnTo>
                  <a:pt x="220541" y="141082"/>
                </a:lnTo>
                <a:lnTo>
                  <a:pt x="191324" y="167910"/>
                </a:lnTo>
                <a:lnTo>
                  <a:pt x="163855" y="196480"/>
                </a:lnTo>
                <a:lnTo>
                  <a:pt x="138215" y="226703"/>
                </a:lnTo>
                <a:lnTo>
                  <a:pt x="114486" y="258488"/>
                </a:lnTo>
                <a:lnTo>
                  <a:pt x="92748" y="291747"/>
                </a:lnTo>
                <a:lnTo>
                  <a:pt x="73083" y="326390"/>
                </a:lnTo>
                <a:lnTo>
                  <a:pt x="55573" y="362325"/>
                </a:lnTo>
                <a:lnTo>
                  <a:pt x="40298" y="399463"/>
                </a:lnTo>
                <a:lnTo>
                  <a:pt x="27339" y="437715"/>
                </a:lnTo>
                <a:lnTo>
                  <a:pt x="16779" y="476990"/>
                </a:lnTo>
                <a:lnTo>
                  <a:pt x="8697" y="517199"/>
                </a:lnTo>
                <a:lnTo>
                  <a:pt x="3176" y="558251"/>
                </a:lnTo>
                <a:lnTo>
                  <a:pt x="0" y="610322"/>
                </a:lnTo>
                <a:lnTo>
                  <a:pt x="1023" y="661655"/>
                </a:lnTo>
                <a:lnTo>
                  <a:pt x="6101" y="712068"/>
                </a:lnTo>
                <a:lnTo>
                  <a:pt x="15086" y="761384"/>
                </a:lnTo>
                <a:lnTo>
                  <a:pt x="27834" y="809423"/>
                </a:lnTo>
                <a:lnTo>
                  <a:pt x="44197" y="856006"/>
                </a:lnTo>
                <a:lnTo>
                  <a:pt x="64030" y="900953"/>
                </a:lnTo>
                <a:lnTo>
                  <a:pt x="87186" y="944085"/>
                </a:lnTo>
                <a:lnTo>
                  <a:pt x="113519" y="985222"/>
                </a:lnTo>
                <a:lnTo>
                  <a:pt x="142884" y="1024187"/>
                </a:lnTo>
                <a:lnTo>
                  <a:pt x="175133" y="1060798"/>
                </a:lnTo>
                <a:lnTo>
                  <a:pt x="210122" y="1094878"/>
                </a:lnTo>
                <a:lnTo>
                  <a:pt x="247702" y="1126246"/>
                </a:lnTo>
                <a:lnTo>
                  <a:pt x="287730" y="1154724"/>
                </a:lnTo>
                <a:lnTo>
                  <a:pt x="330057" y="1180132"/>
                </a:lnTo>
                <a:lnTo>
                  <a:pt x="374539" y="1202290"/>
                </a:lnTo>
                <a:lnTo>
                  <a:pt x="421028" y="1221021"/>
                </a:lnTo>
                <a:lnTo>
                  <a:pt x="469380" y="1236143"/>
                </a:lnTo>
                <a:lnTo>
                  <a:pt x="519447" y="1247479"/>
                </a:lnTo>
                <a:lnTo>
                  <a:pt x="571084" y="1254849"/>
                </a:lnTo>
                <a:lnTo>
                  <a:pt x="635372" y="622550"/>
                </a:lnTo>
                <a:lnTo>
                  <a:pt x="507455" y="0"/>
                </a:lnTo>
                <a:close/>
              </a:path>
            </a:pathLst>
          </a:custGeom>
          <a:solidFill>
            <a:srgbClr val="43A8E0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2140818" y="8175098"/>
            <a:ext cx="635372" cy="1254849"/>
          </a:xfrm>
          <a:custGeom>
            <a:rect l="l" t="t" r="r" b="b"/>
            <a:pathLst>
              <a:path w="635372" h="1254849">
                <a:moveTo>
                  <a:pt x="571084" y="1254849"/>
                </a:moveTo>
                <a:lnTo>
                  <a:pt x="519447" y="1247479"/>
                </a:lnTo>
                <a:lnTo>
                  <a:pt x="469380" y="1236143"/>
                </a:lnTo>
                <a:lnTo>
                  <a:pt x="421029" y="1221021"/>
                </a:lnTo>
                <a:lnTo>
                  <a:pt x="374539" y="1202290"/>
                </a:lnTo>
                <a:lnTo>
                  <a:pt x="330057" y="1180132"/>
                </a:lnTo>
                <a:lnTo>
                  <a:pt x="287730" y="1154724"/>
                </a:lnTo>
                <a:lnTo>
                  <a:pt x="247702" y="1126246"/>
                </a:lnTo>
                <a:lnTo>
                  <a:pt x="210121" y="1094878"/>
                </a:lnTo>
                <a:lnTo>
                  <a:pt x="175133" y="1060798"/>
                </a:lnTo>
                <a:lnTo>
                  <a:pt x="142884" y="1024187"/>
                </a:lnTo>
                <a:lnTo>
                  <a:pt x="113519" y="985222"/>
                </a:lnTo>
                <a:lnTo>
                  <a:pt x="87186" y="944085"/>
                </a:lnTo>
                <a:lnTo>
                  <a:pt x="64030" y="900953"/>
                </a:lnTo>
                <a:lnTo>
                  <a:pt x="44197" y="856006"/>
                </a:lnTo>
                <a:lnTo>
                  <a:pt x="27834" y="809423"/>
                </a:lnTo>
                <a:lnTo>
                  <a:pt x="15086" y="761384"/>
                </a:lnTo>
                <a:lnTo>
                  <a:pt x="6101" y="712069"/>
                </a:lnTo>
                <a:lnTo>
                  <a:pt x="1023" y="661655"/>
                </a:lnTo>
                <a:lnTo>
                  <a:pt x="0" y="610323"/>
                </a:lnTo>
                <a:lnTo>
                  <a:pt x="3176" y="558251"/>
                </a:lnTo>
                <a:lnTo>
                  <a:pt x="8697" y="517199"/>
                </a:lnTo>
                <a:lnTo>
                  <a:pt x="16779" y="476990"/>
                </a:lnTo>
                <a:lnTo>
                  <a:pt x="27339" y="437715"/>
                </a:lnTo>
                <a:lnTo>
                  <a:pt x="40298" y="399464"/>
                </a:lnTo>
                <a:lnTo>
                  <a:pt x="55573" y="362325"/>
                </a:lnTo>
                <a:lnTo>
                  <a:pt x="73083" y="326390"/>
                </a:lnTo>
                <a:lnTo>
                  <a:pt x="92748" y="291748"/>
                </a:lnTo>
                <a:lnTo>
                  <a:pt x="114486" y="258489"/>
                </a:lnTo>
                <a:lnTo>
                  <a:pt x="138215" y="226703"/>
                </a:lnTo>
                <a:lnTo>
                  <a:pt x="163855" y="196480"/>
                </a:lnTo>
                <a:lnTo>
                  <a:pt x="191324" y="167910"/>
                </a:lnTo>
                <a:lnTo>
                  <a:pt x="220541" y="141082"/>
                </a:lnTo>
                <a:lnTo>
                  <a:pt x="251425" y="116088"/>
                </a:lnTo>
                <a:lnTo>
                  <a:pt x="283894" y="93016"/>
                </a:lnTo>
                <a:lnTo>
                  <a:pt x="317868" y="71957"/>
                </a:lnTo>
                <a:lnTo>
                  <a:pt x="353264" y="53001"/>
                </a:lnTo>
                <a:lnTo>
                  <a:pt x="390003" y="36237"/>
                </a:lnTo>
                <a:lnTo>
                  <a:pt x="428001" y="21755"/>
                </a:lnTo>
                <a:lnTo>
                  <a:pt x="467179" y="9646"/>
                </a:lnTo>
                <a:lnTo>
                  <a:pt x="507456" y="0"/>
                </a:lnTo>
                <a:lnTo>
                  <a:pt x="635372" y="622550"/>
                </a:lnTo>
                <a:lnTo>
                  <a:pt x="571084" y="1254849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2648273" y="8162090"/>
            <a:ext cx="127916" cy="635558"/>
          </a:xfrm>
          <a:custGeom>
            <a:rect l="l" t="t" r="r" b="b"/>
            <a:pathLst>
              <a:path w="127916" h="635558">
                <a:moveTo>
                  <a:pt x="126336" y="0"/>
                </a:moveTo>
                <a:lnTo>
                  <a:pt x="88188" y="1241"/>
                </a:lnTo>
                <a:lnTo>
                  <a:pt x="50207" y="4768"/>
                </a:lnTo>
                <a:lnTo>
                  <a:pt x="12493" y="10570"/>
                </a:lnTo>
                <a:lnTo>
                  <a:pt x="0" y="13007"/>
                </a:lnTo>
                <a:lnTo>
                  <a:pt x="127916" y="635558"/>
                </a:lnTo>
                <a:lnTo>
                  <a:pt x="126336" y="0"/>
                </a:lnTo>
                <a:close/>
              </a:path>
            </a:pathLst>
          </a:custGeom>
          <a:solidFill>
            <a:srgbClr val="41CC5D"/>
          </a:solidFill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2648274" y="8162090"/>
            <a:ext cx="127916" cy="635557"/>
          </a:xfrm>
          <a:custGeom>
            <a:rect l="l" t="t" r="r" b="b"/>
            <a:pathLst>
              <a:path w="127916" h="635557">
                <a:moveTo>
                  <a:pt x="0" y="13008"/>
                </a:moveTo>
                <a:lnTo>
                  <a:pt x="37601" y="6449"/>
                </a:lnTo>
                <a:lnTo>
                  <a:pt x="75505" y="2163"/>
                </a:lnTo>
                <a:lnTo>
                  <a:pt x="113608" y="159"/>
                </a:lnTo>
                <a:lnTo>
                  <a:pt x="126336" y="0"/>
                </a:lnTo>
                <a:lnTo>
                  <a:pt x="127916" y="635557"/>
                </a:lnTo>
                <a:lnTo>
                  <a:pt x="0" y="13008"/>
                </a:lnTo>
                <a:close/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2203450" y="8159750"/>
            <a:ext cx="508000" cy="38099"/>
          </a:xfrm>
          <a:custGeom>
            <a:rect l="l" t="t" r="r" b="b"/>
            <a:pathLst>
              <a:path w="508000" h="38099">
                <a:moveTo>
                  <a:pt x="508000" y="0"/>
                </a:moveTo>
                <a:lnTo>
                  <a:pt x="76263" y="38099"/>
                </a:lnTo>
                <a:lnTo>
                  <a:pt x="0" y="38099"/>
                </a:lnTo>
              </a:path>
            </a:pathLst>
          </a:custGeom>
          <a:ln w="12702">
            <a:solidFill>
              <a:srgbClr val="9DC3E6"/>
            </a:solidFill>
          </a:ln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object 59"/>
          <p:cNvSpPr txBox="1"/>
          <p:nvPr/>
        </p:nvSpPr>
        <p:spPr>
          <a:xfrm>
            <a:off x="2890428" y="8571576"/>
            <a:ext cx="292735" cy="419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 indent="12700">
              <a:lnSpc>
                <a:spcPct val="1334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上涨</a:t>
            </a:r>
            <a:r>
              <a:rPr sz="1000" spc="-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52%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3" name="object 6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5400">
              <a:lnSpc>
                <a:spcPct val="100000"/>
              </a:lnSpc>
            </a:pPr>
            <a:fld id="{81D60167-4931-47E6-BA6A-407CBD079E47}" type="slidenum">
              <a:rPr sz="1000" spc="-10" smtClean="0">
                <a:solidFill>
                  <a:srgbClr val="595959"/>
                </a:solidFill>
                <a:latin typeface="Microsoft YaHei UI"/>
                <a:cs typeface="Microsoft YaHei UI"/>
              </a:rPr>
              <a:t>24</a:t>
            </a:fld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2335147" y="8582981"/>
            <a:ext cx="292735" cy="419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12700">
              <a:lnSpc>
                <a:spcPct val="1334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下跌</a:t>
            </a:r>
            <a:r>
              <a:rPr sz="1000" spc="-5">
                <a:solidFill>
                  <a:srgbClr val="595959"/>
                </a:solidFill>
                <a:latin typeface="Microsoft YaHei UI"/>
                <a:cs typeface="Microsoft YaHei UI"/>
              </a:rPr>
              <a:t> 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45%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772775" y="8093330"/>
            <a:ext cx="470534" cy="16510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000" spc="-10">
                <a:solidFill>
                  <a:srgbClr val="595959"/>
                </a:solidFill>
                <a:latin typeface="Microsoft YaHei UI"/>
                <a:cs typeface="Microsoft YaHei UI"/>
              </a:rPr>
              <a:t>暂无</a:t>
            </a:r>
            <a:r>
              <a:rPr sz="1000" spc="0">
                <a:solidFill>
                  <a:srgbClr val="595959"/>
                </a:solidFill>
                <a:latin typeface="Microsoft YaHei UI"/>
                <a:cs typeface="Microsoft YaHei UI"/>
              </a:rPr>
              <a:t>3%</a:t>
            </a:r>
            <a:endParaRPr sz="1000">
              <a:latin typeface="Microsoft YaHei UI"/>
              <a:cs typeface="Microsoft YaHei U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2268183" y="7804133"/>
            <a:ext cx="914400" cy="210820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</a:pPr>
            <a:r>
              <a:rPr sz="1300" b="1" spc="85">
                <a:solidFill>
                  <a:srgbClr val="595959"/>
                </a:solidFill>
                <a:latin typeface="Microsoft YaHei UI"/>
                <a:cs typeface="Microsoft YaHei UI"/>
              </a:rPr>
              <a:t>国内外整体</a:t>
            </a:r>
            <a:endParaRPr sz="13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8650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https://d.book118.com/505244014113011102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531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1">
      <vt:lpstr>Arial</vt:lpstr>
      <vt:lpstr>Calibri</vt:lpstr>
      <vt:lpstr>宋体</vt:lpstr>
      <vt:lpstr>Microsoft YaHei UI</vt:lpstr>
      <vt:lpstr>Microsoft JhengHei</vt:lpstr>
      <vt:lpstr>Office Theme</vt:lpstr>
      <vt:lpstr>结合用户研究看“糖尿病+互联网〞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2024-09-11T05:33:29.477</cp:lastPrinted>
  <dcterms:created xsi:type="dcterms:W3CDTF">2024-09-10T21:33:29Z</dcterms:created>
  <dcterms:modified xsi:type="dcterms:W3CDTF">2024-09-10T21:33:32Z</dcterms:modified>
</cp:coreProperties>
</file>