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C88A833-D194-4E25-94F3-9FEB4B255C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EF63D9-086C-406B-B49D-DF4F6ACC1F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2BBDC6A-9700-419C-A1B0-E15A6729E9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F5D5350-6C9D-45DB-8DB8-55958C2D29E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608C4A0-7E15-4884-89BB-D75CB4B4280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6449B88-2536-45A3-91B3-D2B9F51C0A5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F53F604-99C0-4ADA-9F37-F5BE6104C33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6744835-9F25-4B6B-8844-8A066F78EB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B29D0CF-61C1-493C-9817-C9BCAFAA862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E207D58-2ABA-41CD-8D9C-45D142B105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B00C82-BA31-40DA-8286-FCD883A90F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5303323010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地基处理与基础工程水利水电工程单元工程施工量验收评定标准</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汇报时间：2024-01-13</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汇报人：AA</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地基处理与基础工程概述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单元工程施工量验收评定标准</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地基处理与基础工程施工质量控制</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单元工程施工量验收评定实例分析</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结论与展望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引言</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通过制定验收评定标准，确保地基处理与基础工程水利水电工程单元工程的施工质量符合设计要求和相关标准，提高工程的安全性和稳定性。</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提高工程质量</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鼓励施工企业采用新技术、新工艺、新材料，提高施工效率和质量，推动行业技术进步和产业升级。</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促进技术创新</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建立统一的验收评定标准，有利于规范市场秩序，防止恶意竞争和低价中标等不正当竞争行为。</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规范市场秩序</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保证工程安全</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地基处理与基础工程是水利水电工程的重要组成部分，其施工质量直接关系到工程的安全性和稳定性。通过制定严格的验收评定标准，可以确保施工质量符合要求，从而保障工程安全。</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促进施工企业发展</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施工企业需要不断提高自身技术水平和管理能力，以适应市场发展的需求。通过执行验收评定标准，可以促进施工企业加强内部管理，提高施工效率和质量，增强市场竞争力。</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推动行业进步</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随着科技的不断进步和市场需求的不断变化，水利水电工程行业也在不断发展和创新。通过制定和执行验收评定标准，可以推动行业技术进步和产业升级，提高整个行业的竞争力和发展水平。</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评定标准的重要性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地基处理与基础工程概述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概念</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目的</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地基处理是指通过物理、化学或机械手段，对天然地基进行改良或加固，提高其承载力和稳定性，以满足上部结构对地基的要求。</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地基处理的目的是确保建筑物或构筑物在地基上的稳定性和安全性，防止因地基问题导致的结构破坏或功能失效。</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地基处理的概念和目的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54963"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类型：基础工程根据地质条件、上部结构类型和荷载要求等因素，可分为浅基础和深基础两大类。浅基础包括独立基础、条形基础、筏板基础等；深基础包括桩基础、沉井基础、地下连续墙等。</a:t>
            </a:r>
          </a:p>
        </p:txBody>
      </p:sp>
      <p:sp>
        <p:nvSpPr>
          <p:cNvPr id="3" name="TextBox 3"/>
          <p:cNvSpPr txBox="1"/>
          <p:nvPr/>
        </p:nvSpPr>
        <p:spPr>
          <a:xfrm>
            <a:off x="2750373"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特点：基础工程具有以下特点</a:t>
            </a:r>
          </a:p>
        </p:txBody>
      </p:sp>
      <p:sp>
        <p:nvSpPr>
          <p:cNvPr id="4" name="TextBox 4"/>
          <p:cNvSpPr txBox="1"/>
          <p:nvPr/>
        </p:nvSpPr>
        <p:spPr>
          <a:xfrm>
            <a:off x="5083168"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隐蔽性：基础工程大部分位于地下，施工质量和效果不易直接观察，需要依靠专业检测手段进行评估。</a:t>
            </a:r>
          </a:p>
        </p:txBody>
      </p:sp>
      <p:sp>
        <p:nvSpPr>
          <p:cNvPr id="5" name="TextBox 5"/>
          <p:cNvSpPr txBox="1"/>
          <p:nvPr/>
        </p:nvSpPr>
        <p:spPr>
          <a:xfrm>
            <a:off x="7321376"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复杂性：地质条件千变万化，基础工程需要根据不同地质条件进行设计和施工，技术难度较大。</a:t>
            </a:r>
          </a:p>
        </p:txBody>
      </p:sp>
      <p:sp>
        <p:nvSpPr>
          <p:cNvPr id="6" name="TextBox 6"/>
          <p:cNvSpPr txBox="1"/>
          <p:nvPr/>
        </p:nvSpPr>
        <p:spPr>
          <a:xfrm>
            <a:off x="9595840"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长期性：基础工程是建筑物或构筑物的根基，需要承受长期荷载和环境影响，其稳定性和安全性至关重要。</a:t>
            </a:r>
          </a:p>
        </p:txBody>
      </p:sp>
      <p:sp>
        <p:nvSpPr>
          <p:cNvPr id="7" name="AutoShape 7"/>
          <p:cNvSpPr/>
          <p:nvPr/>
        </p:nvSpPr>
        <p:spPr>
          <a:xfrm>
            <a:off x="578634"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831040"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01</a:t>
            </a:r>
          </a:p>
        </p:txBody>
      </p:sp>
      <p:sp>
        <p:nvSpPr>
          <p:cNvPr id="9" name="AutoShape 9"/>
          <p:cNvSpPr/>
          <p:nvPr/>
        </p:nvSpPr>
        <p:spPr>
          <a:xfrm>
            <a:off x="2918687" y="1691037"/>
            <a:ext cx="1885696" cy="639403"/>
          </a:xfrm>
          <a:prstGeom prst="homePlat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3171093"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02</a:t>
            </a:r>
          </a:p>
        </p:txBody>
      </p:sp>
      <p:sp>
        <p:nvSpPr>
          <p:cNvPr id="11" name="AutoShape 11"/>
          <p:cNvSpPr/>
          <p:nvPr/>
        </p:nvSpPr>
        <p:spPr>
          <a:xfrm>
            <a:off x="5251482"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5503888"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03</a:t>
            </a:r>
          </a:p>
        </p:txBody>
      </p:sp>
      <p:sp>
        <p:nvSpPr>
          <p:cNvPr id="13" name="AutoShape 13"/>
          <p:cNvSpPr/>
          <p:nvPr/>
        </p:nvSpPr>
        <p:spPr>
          <a:xfrm>
            <a:off x="7489690" y="1691037"/>
            <a:ext cx="1885696" cy="639403"/>
          </a:xfrm>
          <a:prstGeom prst="homePlat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7742096"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04</a:t>
            </a:r>
          </a:p>
        </p:txBody>
      </p:sp>
      <p:sp>
        <p:nvSpPr>
          <p:cNvPr id="15" name="AutoShape 15"/>
          <p:cNvSpPr/>
          <p:nvPr/>
        </p:nvSpPr>
        <p:spPr>
          <a:xfrm>
            <a:off x="9764154"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10016560"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05</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基础工程的类型和特点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942376"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水利水电工程通常具有较大的荷载，要求地基具有足够的承载力，以支撑上部结构的重量和传递的荷载。</a:t>
            </a:r>
            <a:endParaRPr lang="en-US" sz="1100"/>
          </a:p>
        </p:txBody>
      </p:sp>
      <p:grpSp>
        <p:nvGrpSpPr>
          <p:cNvPr id="3" name="Group 3"/>
          <p:cNvGrpSpPr/>
          <p:nvPr/>
        </p:nvGrpSpPr>
        <p:grpSpPr>
          <a:xfrm>
            <a:off x="4987195" y="1802035"/>
            <a:ext cx="561213" cy="561213"/>
            <a:chOff x="4987195" y="1802035"/>
            <a:chExt cx="561213" cy="561213"/>
          </a:xfrm>
        </p:grpSpPr>
        <p:sp>
          <p:nvSpPr>
            <p:cNvPr id="4" name="AutoShape 4"/>
            <p:cNvSpPr/>
            <p:nvPr/>
          </p:nvSpPr>
          <p:spPr>
            <a:xfrm>
              <a:off x="4987195"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5121688" y="1936528"/>
            <a:ext cx="292227" cy="292227"/>
            <a:chOff x="5121688" y="1936528"/>
            <a:chExt cx="292227" cy="292227"/>
          </a:xfrm>
        </p:grpSpPr>
        <p:sp>
          <p:nvSpPr>
            <p:cNvPr id="6" name="Freeform 6"/>
            <p:cNvSpPr/>
            <p:nvPr/>
          </p:nvSpPr>
          <p:spPr>
            <a:xfrm>
              <a:off x="5175885" y="1990630"/>
              <a:ext cx="182880" cy="73533"/>
            </a:xfrm>
            <a:custGeom>
              <a:rect l="l" t="t"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267801" y="1990630"/>
              <a:ext cx="54197" cy="36766"/>
            </a:xfrm>
            <a:custGeom>
              <a:rect l="l" t="t" r="r" b="b"/>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121688" y="1936528"/>
              <a:ext cx="292227" cy="292227"/>
            </a:xfrm>
            <a:custGeom>
              <a:rect l="l" t="t"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75885" y="2100929"/>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175885" y="2136743"/>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175885" y="2173510"/>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5554409" y="1919002"/>
            <a:ext cx="1897189" cy="368046"/>
            <a:chOff x="5554409" y="1919002"/>
            <a:chExt cx="1897189" cy="368046"/>
          </a:xfrm>
        </p:grpSpPr>
        <p:sp>
          <p:nvSpPr>
            <p:cNvPr id="13" name="AutoShape 13"/>
            <p:cNvSpPr/>
            <p:nvPr/>
          </p:nvSpPr>
          <p:spPr>
            <a:xfrm>
              <a:off x="5554409" y="1919002"/>
              <a:ext cx="1897189" cy="36804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承载力要求</a:t>
              </a:r>
              <a:endParaRPr lang="en-US" sz="1100"/>
            </a:p>
          </p:txBody>
        </p:sp>
      </p:grpSp>
      <p:sp>
        <p:nvSpPr>
          <p:cNvPr id="14" name="AutoShape 14"/>
          <p:cNvSpPr/>
          <p:nvPr/>
        </p:nvSpPr>
        <p:spPr>
          <a:xfrm>
            <a:off x="8335955"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水利水电工程需要长期稳定运行，要求地基具有良好的稳定性和抗变形能力，防止因地基变形导致结构破坏或功能失效。</a:t>
            </a:r>
            <a:endParaRPr lang="en-US" sz="1100"/>
          </a:p>
        </p:txBody>
      </p:sp>
      <p:sp>
        <p:nvSpPr>
          <p:cNvPr id="15" name="AutoShape 15"/>
          <p:cNvSpPr/>
          <p:nvPr/>
        </p:nvSpPr>
        <p:spPr>
          <a:xfrm>
            <a:off x="8948027" y="191837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稳定性要求</a:t>
            </a:r>
            <a:endParaRPr lang="en-US" sz="1100"/>
          </a:p>
        </p:txBody>
      </p:sp>
      <p:grpSp>
        <p:nvGrpSpPr>
          <p:cNvPr id="16" name="Group 16"/>
          <p:cNvGrpSpPr/>
          <p:nvPr/>
        </p:nvGrpSpPr>
        <p:grpSpPr>
          <a:xfrm>
            <a:off x="8380762" y="1802035"/>
            <a:ext cx="561213" cy="561213"/>
            <a:chOff x="8380762" y="1802035"/>
            <a:chExt cx="561213" cy="561213"/>
          </a:xfrm>
        </p:grpSpPr>
        <p:sp>
          <p:nvSpPr>
            <p:cNvPr id="17" name="AutoShape 17"/>
            <p:cNvSpPr/>
            <p:nvPr/>
          </p:nvSpPr>
          <p:spPr>
            <a:xfrm>
              <a:off x="8380762"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8515255" y="1990630"/>
            <a:ext cx="292227" cy="201263"/>
            <a:chOff x="8515255" y="1990630"/>
            <a:chExt cx="292227" cy="201263"/>
          </a:xfrm>
        </p:grpSpPr>
        <p:sp>
          <p:nvSpPr>
            <p:cNvPr id="19" name="AutoShape 19"/>
            <p:cNvSpPr/>
            <p:nvPr/>
          </p:nvSpPr>
          <p:spPr>
            <a:xfrm>
              <a:off x="85694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624601"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86797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8734901" y="2072926"/>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85694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8624601"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86797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8734901" y="2036159"/>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8587835" y="2128075"/>
              <a:ext cx="147066"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8515255" y="1990630"/>
              <a:ext cx="292227" cy="201263"/>
            </a:xfrm>
            <a:custGeom>
              <a:rect l="l" t="t"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9" name="AutoShape 29"/>
          <p:cNvSpPr/>
          <p:nvPr/>
        </p:nvSpPr>
        <p:spPr>
          <a:xfrm>
            <a:off x="4942376"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水利水电工程涉及水流和水体的作用，要求地基具有良好的抗渗性能，防止水流对地基的冲刷和侵蚀。</a:t>
            </a:r>
            <a:endParaRPr lang="en-US" sz="1100"/>
          </a:p>
        </p:txBody>
      </p:sp>
      <p:sp>
        <p:nvSpPr>
          <p:cNvPr id="30" name="AutoShape 30"/>
          <p:cNvSpPr/>
          <p:nvPr/>
        </p:nvSpPr>
        <p:spPr>
          <a:xfrm>
            <a:off x="5554448"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渗透性要求</a:t>
            </a:r>
            <a:endParaRPr lang="en-US" sz="1100"/>
          </a:p>
        </p:txBody>
      </p:sp>
      <p:grpSp>
        <p:nvGrpSpPr>
          <p:cNvPr id="31" name="Group 31"/>
          <p:cNvGrpSpPr/>
          <p:nvPr/>
        </p:nvGrpSpPr>
        <p:grpSpPr>
          <a:xfrm>
            <a:off x="4987195" y="4188148"/>
            <a:ext cx="561213" cy="561213"/>
            <a:chOff x="4987195" y="4188148"/>
            <a:chExt cx="561213" cy="561213"/>
          </a:xfrm>
        </p:grpSpPr>
        <p:sp>
          <p:nvSpPr>
            <p:cNvPr id="32" name="AutoShape 32"/>
            <p:cNvSpPr/>
            <p:nvPr/>
          </p:nvSpPr>
          <p:spPr>
            <a:xfrm>
              <a:off x="4987195" y="4188148"/>
              <a:ext cx="561213" cy="561213"/>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endParaRPr lang="en-US" sz="1100"/>
            </a:p>
          </p:txBody>
        </p:sp>
      </p:grpSp>
      <p:grpSp>
        <p:nvGrpSpPr>
          <p:cNvPr id="33" name="Group 33"/>
          <p:cNvGrpSpPr/>
          <p:nvPr/>
        </p:nvGrpSpPr>
        <p:grpSpPr>
          <a:xfrm>
            <a:off x="5122640" y="4315015"/>
            <a:ext cx="290322" cy="285560"/>
            <a:chOff x="5122640" y="4315015"/>
            <a:chExt cx="290322" cy="285560"/>
          </a:xfrm>
        </p:grpSpPr>
        <p:sp>
          <p:nvSpPr>
            <p:cNvPr id="34" name="Freeform 34"/>
            <p:cNvSpPr/>
            <p:nvPr/>
          </p:nvSpPr>
          <p:spPr>
            <a:xfrm>
              <a:off x="5182267" y="4370832"/>
              <a:ext cx="176879" cy="175927"/>
            </a:xfrm>
            <a:custGeom>
              <a:rect l="l" t="t"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122640" y="4484275"/>
              <a:ext cx="120110" cy="116300"/>
            </a:xfrm>
            <a:custGeom>
              <a:rect l="l" t="t"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5296662" y="4315015"/>
              <a:ext cx="116300" cy="115348"/>
            </a:xfrm>
            <a:custGeom>
              <a:rect l="l" t="t"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5220081" y="4453128"/>
              <a:ext cx="27432" cy="26479"/>
            </a:xfrm>
            <a:custGeom>
              <a:rect l="l" t="t" r="r" b="b"/>
              <a:pathLst>
                <a:path w="28" h="28">
                  <a:moveTo>
                    <a:pt x="15" y="28"/>
                  </a:moveTo>
                  <a:lnTo>
                    <a:pt x="0" y="14"/>
                  </a:lnTo>
                  <a:lnTo>
                    <a:pt x="15" y="0"/>
                  </a:lnTo>
                  <a:lnTo>
                    <a:pt x="29" y="14"/>
                  </a:lnTo>
                  <a:lnTo>
                    <a:pt x="15"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5255990" y="4444555"/>
              <a:ext cx="27432" cy="26479"/>
            </a:xfrm>
            <a:custGeom>
              <a:rect l="l" t="t" r="r" b="b"/>
              <a:pathLst>
                <a:path w="28" h="28">
                  <a:moveTo>
                    <a:pt x="14" y="28"/>
                  </a:moveTo>
                  <a:lnTo>
                    <a:pt x="0" y="14"/>
                  </a:lnTo>
                  <a:lnTo>
                    <a:pt x="14" y="0"/>
                  </a:lnTo>
                  <a:lnTo>
                    <a:pt x="29"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5265420" y="4408646"/>
              <a:ext cx="26479" cy="26479"/>
            </a:xfrm>
            <a:custGeom>
              <a:rect l="l" t="t" r="r" b="b"/>
              <a:pathLst>
                <a:path w="28" h="28">
                  <a:moveTo>
                    <a:pt x="14" y="28"/>
                  </a:moveTo>
                  <a:lnTo>
                    <a:pt x="0" y="14"/>
                  </a:lnTo>
                  <a:lnTo>
                    <a:pt x="14" y="0"/>
                  </a:lnTo>
                  <a:lnTo>
                    <a:pt x="28"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5247513" y="4479607"/>
              <a:ext cx="26479" cy="27432"/>
            </a:xfrm>
            <a:custGeom>
              <a:rect l="l" t="t" r="r" b="b"/>
              <a:pathLst>
                <a:path w="28" h="28">
                  <a:moveTo>
                    <a:pt x="14" y="29"/>
                  </a:moveTo>
                  <a:lnTo>
                    <a:pt x="0" y="15"/>
                  </a:lnTo>
                  <a:lnTo>
                    <a:pt x="14" y="0"/>
                  </a:lnTo>
                  <a:lnTo>
                    <a:pt x="28" y="15"/>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5291900" y="4435126"/>
              <a:ext cx="26479" cy="27432"/>
            </a:xfrm>
            <a:custGeom>
              <a:rect l="l" t="t" r="r" b="b"/>
              <a:pathLst>
                <a:path w="28" h="28">
                  <a:moveTo>
                    <a:pt x="14" y="29"/>
                  </a:moveTo>
                  <a:lnTo>
                    <a:pt x="0" y="14"/>
                  </a:lnTo>
                  <a:lnTo>
                    <a:pt x="14" y="0"/>
                  </a:lnTo>
                  <a:lnTo>
                    <a:pt x="28" y="14"/>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2" name="AutoShape 42"/>
          <p:cNvSpPr/>
          <p:nvPr/>
        </p:nvSpPr>
        <p:spPr>
          <a:xfrm>
            <a:off x="8335955"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水利水电工程需要长期运行和维护，要求地基和基础工程具有良好的耐久性和抗老化性能，以延长工程使用寿命。</a:t>
            </a:r>
            <a:endParaRPr lang="en-US" sz="1100"/>
          </a:p>
        </p:txBody>
      </p:sp>
      <p:sp>
        <p:nvSpPr>
          <p:cNvPr id="43" name="AutoShape 43"/>
          <p:cNvSpPr/>
          <p:nvPr/>
        </p:nvSpPr>
        <p:spPr>
          <a:xfrm>
            <a:off x="8948027"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耐久性要求</a:t>
            </a:r>
            <a:endParaRPr lang="en-US" sz="1100"/>
          </a:p>
        </p:txBody>
      </p:sp>
      <p:grpSp>
        <p:nvGrpSpPr>
          <p:cNvPr id="44" name="Group 44"/>
          <p:cNvGrpSpPr/>
          <p:nvPr/>
        </p:nvGrpSpPr>
        <p:grpSpPr>
          <a:xfrm>
            <a:off x="8380762" y="4177284"/>
            <a:ext cx="561213" cy="561213"/>
            <a:chOff x="8380762" y="4177284"/>
            <a:chExt cx="561213" cy="561213"/>
          </a:xfrm>
        </p:grpSpPr>
        <p:sp>
          <p:nvSpPr>
            <p:cNvPr id="45" name="AutoShape 45"/>
            <p:cNvSpPr/>
            <p:nvPr/>
          </p:nvSpPr>
          <p:spPr>
            <a:xfrm>
              <a:off x="8380762" y="4177284"/>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8533542" y="4316063"/>
            <a:ext cx="282417" cy="283559"/>
            <a:chOff x="8533542" y="4316063"/>
            <a:chExt cx="282417" cy="283559"/>
          </a:xfrm>
        </p:grpSpPr>
        <p:sp>
          <p:nvSpPr>
            <p:cNvPr id="47" name="Freeform 47"/>
            <p:cNvSpPr/>
            <p:nvPr/>
          </p:nvSpPr>
          <p:spPr>
            <a:xfrm>
              <a:off x="8562499" y="4316063"/>
              <a:ext cx="253460" cy="254508"/>
            </a:xfrm>
            <a:custGeom>
              <a:rect l="l" t="t"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8624507" y="4371213"/>
              <a:ext cx="134493" cy="109347"/>
            </a:xfrm>
            <a:custGeom>
              <a:rect l="l" t="t" r="r" b="b"/>
              <a:pathLst>
                <a:path w="139" h="113">
                  <a:moveTo>
                    <a:pt x="12" y="113"/>
                  </a:moveTo>
                  <a:lnTo>
                    <a:pt x="0" y="99"/>
                  </a:lnTo>
                  <a:lnTo>
                    <a:pt x="128" y="0"/>
                  </a:lnTo>
                  <a:lnTo>
                    <a:pt x="139" y="14"/>
                  </a:lnTo>
                  <a:lnTo>
                    <a:pt x="12" y="11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8540305" y="4495038"/>
              <a:ext cx="97727" cy="97727"/>
            </a:xfrm>
            <a:custGeom>
              <a:rect l="l" t="t"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8533542" y="4565713"/>
              <a:ext cx="33909" cy="33909"/>
            </a:xfrm>
            <a:custGeom>
              <a:rect l="l" t="t" r="r" b="b"/>
              <a:pathLst>
                <a:path w="35" h="35">
                  <a:moveTo>
                    <a:pt x="14" y="35"/>
                  </a:moveTo>
                  <a:lnTo>
                    <a:pt x="0" y="21"/>
                  </a:lnTo>
                  <a:lnTo>
                    <a:pt x="21" y="0"/>
                  </a:lnTo>
                  <a:lnTo>
                    <a:pt x="35" y="14"/>
                  </a:lnTo>
                  <a:lnTo>
                    <a:pt x="14" y="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51" name="Picture 51"/>
          <p:cNvPicPr>
            <a:picLocks noChangeAspect="1"/>
          </p:cNvPicPr>
          <p:nvPr/>
        </p:nvPicPr>
        <p:blipFill>
          <a:blip r:embed="rId2"/>
          <a:srcRect l="3716" r="3716"/>
          <a:stretch>
            <a:fillRect/>
          </a:stretch>
        </p:blipFill>
        <p:spPr>
          <a:xfrm>
            <a:off x="706988" y="1587639"/>
            <a:ext cx="3579894" cy="3867314"/>
          </a:xfrm>
          <a:prstGeom prst="rect">
            <a:avLst/>
          </a:prstGeom>
        </p:spPr>
      </p:pic>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水利水电工程对地基处理与基础工程的要求</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单元工程施工量验收评定标准</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公正性</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验收评定工作应遵循公正、公平、公开的原则，确保评定结果真实、客观。</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科学性</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验收评定应以科学的方法和手段进行，确保评定结果的科学性和准确性。</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规范性</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验收评定应符合国家和行业相关标准、规范的要求，确保评定结果的规范性和可比性。</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验收评定的基本原则</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094413" y="2032650"/>
            <a:ext cx="2205363" cy="2203315"/>
          </a:xfrm>
          <a:custGeom>
            <a:rect l="l" t="t"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471134" y="1450565"/>
            <a:ext cx="2205363" cy="2203315"/>
          </a:xfrm>
          <a:custGeom>
            <a:rect l="l" t="t"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673654" y="2016804"/>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制定验收评定方案</a:t>
            </a:r>
            <a:endParaRPr lang="en-US" sz="1100"/>
          </a:p>
        </p:txBody>
      </p:sp>
      <p:sp>
        <p:nvSpPr>
          <p:cNvPr id="5" name="AutoShape 5"/>
          <p:cNvSpPr/>
          <p:nvPr/>
        </p:nvSpPr>
        <p:spPr>
          <a:xfrm>
            <a:off x="1673654" y="2271013"/>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200">
                <a:solidFill>
                  <a:schemeClr val="dk1">
                    <a:alpha val="100000"/>
                  </a:schemeClr>
                </a:solidFill>
                <a:latin typeface="Microsoft Yahei"/>
                <a:ea typeface="Microsoft Yahei"/>
                <a:cs typeface="Microsoft Yahei"/>
              </a:rPr>
              <a:t>根据工程特点和实际情况，制定切实可行的验收评定方案，明确评定的目标、范围、方法和程序等。</a:t>
            </a:r>
            <a:endParaRPr lang="en-US" sz="1100"/>
          </a:p>
        </p:txBody>
      </p:sp>
      <p:sp>
        <p:nvSpPr>
          <p:cNvPr id="6" name="AutoShape 6"/>
          <p:cNvSpPr/>
          <p:nvPr/>
        </p:nvSpPr>
        <p:spPr>
          <a:xfrm>
            <a:off x="1067480" y="3781051"/>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组织专家评审</a:t>
            </a:r>
            <a:endParaRPr lang="en-US" sz="1100"/>
          </a:p>
        </p:txBody>
      </p:sp>
      <p:sp>
        <p:nvSpPr>
          <p:cNvPr id="7" name="AutoShape 7"/>
          <p:cNvSpPr/>
          <p:nvPr/>
        </p:nvSpPr>
        <p:spPr>
          <a:xfrm>
            <a:off x="1067480" y="4035260"/>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200">
                <a:solidFill>
                  <a:schemeClr val="dk1">
                    <a:alpha val="100000"/>
                  </a:schemeClr>
                </a:solidFill>
                <a:latin typeface="Microsoft Yahei"/>
                <a:ea typeface="Microsoft Yahei"/>
                <a:cs typeface="Microsoft Yahei"/>
              </a:rPr>
              <a:t>邀请相关领域的专家组成评审组，对单元工程施工量进行评审，提出评审意见和建议。</a:t>
            </a:r>
            <a:endParaRPr lang="en-US" sz="1100"/>
          </a:p>
        </p:txBody>
      </p:sp>
      <p:sp>
        <p:nvSpPr>
          <p:cNvPr id="8" name="AutoShape 8"/>
          <p:cNvSpPr/>
          <p:nvPr/>
        </p:nvSpPr>
        <p:spPr>
          <a:xfrm>
            <a:off x="8402519" y="2032650"/>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现场核查</a:t>
            </a:r>
            <a:endParaRPr lang="en-US" sz="1100"/>
          </a:p>
        </p:txBody>
      </p:sp>
      <p:sp>
        <p:nvSpPr>
          <p:cNvPr id="9" name="AutoShape 9"/>
          <p:cNvSpPr/>
          <p:nvPr/>
        </p:nvSpPr>
        <p:spPr>
          <a:xfrm>
            <a:off x="8402519" y="2286858"/>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200">
                <a:solidFill>
                  <a:schemeClr val="dk1">
                    <a:alpha val="100000"/>
                  </a:schemeClr>
                </a:solidFill>
                <a:latin typeface="Microsoft Yahei"/>
                <a:ea typeface="Microsoft Yahei"/>
                <a:cs typeface="Microsoft Yahei"/>
              </a:rPr>
              <a:t>对单元工程施工现场进行核查，包括施工记录、质量检测报告、材料合格证等相关资料，确保施工符合设计要求和相关标准。</a:t>
            </a:r>
            <a:endParaRPr lang="en-US" sz="1100"/>
          </a:p>
        </p:txBody>
      </p:sp>
      <p:sp>
        <p:nvSpPr>
          <p:cNvPr id="10" name="AutoShape 10"/>
          <p:cNvSpPr/>
          <p:nvPr/>
        </p:nvSpPr>
        <p:spPr>
          <a:xfrm>
            <a:off x="7901767" y="3781052"/>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综合评定</a:t>
            </a:r>
            <a:endParaRPr lang="en-US" sz="1100"/>
          </a:p>
        </p:txBody>
      </p:sp>
      <p:sp>
        <p:nvSpPr>
          <p:cNvPr id="11" name="AutoShape 11"/>
          <p:cNvSpPr/>
          <p:nvPr/>
        </p:nvSpPr>
        <p:spPr>
          <a:xfrm>
            <a:off x="7901767" y="4035260"/>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200">
                <a:solidFill>
                  <a:schemeClr val="dk1">
                    <a:alpha val="100000"/>
                  </a:schemeClr>
                </a:solidFill>
                <a:latin typeface="Microsoft Yahei"/>
                <a:ea typeface="Microsoft Yahei"/>
                <a:cs typeface="Microsoft Yahei"/>
              </a:rPr>
              <a:t>根据专家评审意见和现场核查结果，对单元工程施工量进行综合评定，确定验收评定的等级和结论。</a:t>
            </a:r>
            <a:endParaRPr lang="en-US" sz="1100"/>
          </a:p>
        </p:txBody>
      </p:sp>
      <p:sp>
        <p:nvSpPr>
          <p:cNvPr id="12" name="Freeform 12"/>
          <p:cNvSpPr/>
          <p:nvPr/>
        </p:nvSpPr>
        <p:spPr>
          <a:xfrm>
            <a:off x="3889049" y="3073844"/>
            <a:ext cx="2205363" cy="2203315"/>
          </a:xfrm>
          <a:custGeom>
            <a:rect l="l" t="t"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512328" y="3653879"/>
            <a:ext cx="2205363" cy="2205364"/>
          </a:xfrm>
          <a:custGeom>
            <a:rect l="l" t="t"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验收评定的程序和方法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https://d.book118.com/505303323010011101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2024-09-09T05:53:59.882</cp:lastPrinted>
  <dcterms:created xsi:type="dcterms:W3CDTF">2024-09-08T21:53:59Z</dcterms:created>
  <dcterms:modified xsi:type="dcterms:W3CDTF">2024-09-08T21:54:01Z</dcterms:modified>
</cp:coreProperties>
</file>