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ECF2F-BD12-4046-85C8-F09027362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AD5F7-ABE9-4BAF-A377-9E62BE2BC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CB11C-E76B-4149-812A-4950C61E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62587-95E3-4D33-8FC1-F603231D8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0B029-BA77-4144-B1A2-180CD5E0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A42AD-986D-4CC5-8981-596F4B4D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A7FF06-D693-4726-99B2-3BFE0C59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0C08C-85F8-44B4-864A-5FBC89D31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17248-BA52-4DA1-B2E6-039191AB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5F423-54A8-4C02-A50B-A1F57C91E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4E73C-52BA-48DA-B996-82EB2DF5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132120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先天性咽憩室护理查房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先天性咽憩室相关知识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先天性咽憩室相关知识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定义和概述</a:t>
            </a:r>
            <a:endParaRPr lang="zh-CN" altLang="en-US"/>
          </a:p>
        </p:txBody>
      </p:sp>
      <p:sp>
        <p:nvSpPr>
          <p:cNvPr id="29" name="任意多边形 28"/>
          <p:cNvSpPr/>
          <p:nvPr>
            <p:custDataLst>
              <p:tags r:id="rId2"/>
            </p:custDataLst>
          </p:nvPr>
        </p:nvSpPr>
        <p:spPr>
          <a:xfrm>
            <a:off x="1747162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 26"/>
          <p:cNvSpPr/>
          <p:nvPr>
            <p:custDataLst>
              <p:tags r:id="rId3"/>
            </p:custDataLst>
          </p:nvPr>
        </p:nvSpPr>
        <p:spPr>
          <a:xfrm>
            <a:off x="1701156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0" name="任意多边形 49"/>
          <p:cNvSpPr/>
          <p:nvPr>
            <p:custDataLst>
              <p:tags r:id="rId4"/>
            </p:custDataLst>
          </p:nvPr>
        </p:nvSpPr>
        <p:spPr>
          <a:xfrm>
            <a:off x="5910310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任意多边形 50"/>
          <p:cNvSpPr/>
          <p:nvPr>
            <p:custDataLst>
              <p:tags r:id="rId5"/>
            </p:custDataLst>
          </p:nvPr>
        </p:nvSpPr>
        <p:spPr>
          <a:xfrm>
            <a:off x="5864304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6" name="任意多边形 45"/>
          <p:cNvSpPr/>
          <p:nvPr>
            <p:custDataLst>
              <p:tags r:id="rId6"/>
            </p:custDataLst>
          </p:nvPr>
        </p:nvSpPr>
        <p:spPr>
          <a:xfrm>
            <a:off x="3828736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任意多边形 46"/>
          <p:cNvSpPr/>
          <p:nvPr>
            <p:custDataLst>
              <p:tags r:id="rId7"/>
            </p:custDataLst>
          </p:nvPr>
        </p:nvSpPr>
        <p:spPr>
          <a:xfrm>
            <a:off x="3782730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4" name="任意多边形 53"/>
          <p:cNvSpPr/>
          <p:nvPr>
            <p:custDataLst>
              <p:tags r:id="rId8"/>
            </p:custDataLst>
          </p:nvPr>
        </p:nvSpPr>
        <p:spPr>
          <a:xfrm>
            <a:off x="7991884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任意多边形 54"/>
          <p:cNvSpPr/>
          <p:nvPr>
            <p:custDataLst>
              <p:tags r:id="rId9"/>
            </p:custDataLst>
          </p:nvPr>
        </p:nvSpPr>
        <p:spPr>
          <a:xfrm>
            <a:off x="7945879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8" name="任意多边形 57"/>
          <p:cNvSpPr/>
          <p:nvPr>
            <p:custDataLst>
              <p:tags r:id="rId10"/>
            </p:custDataLst>
          </p:nvPr>
        </p:nvSpPr>
        <p:spPr>
          <a:xfrm>
            <a:off x="10073458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任意多边形 58"/>
          <p:cNvSpPr/>
          <p:nvPr>
            <p:custDataLst>
              <p:tags r:id="rId11"/>
            </p:custDataLst>
          </p:nvPr>
        </p:nvSpPr>
        <p:spPr>
          <a:xfrm>
            <a:off x="10027453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" name="圆角矩形 3"/>
          <p:cNvSpPr/>
          <p:nvPr>
            <p:custDataLst>
              <p:tags r:id="rId12"/>
            </p:custDataLst>
          </p:nvPr>
        </p:nvSpPr>
        <p:spPr>
          <a:xfrm>
            <a:off x="476091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病因：胚胎发育过程中，咽部组织发育异常导致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3"/>
            </p:custDataLst>
          </p:nvPr>
        </p:nvSpPr>
        <p:spPr>
          <a:xfrm>
            <a:off x="608330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先天性咽憩室：一种先天性发育异常，咽部形成囊状结构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14"/>
            </p:custDataLst>
          </p:nvPr>
        </p:nvSpPr>
        <p:spPr>
          <a:xfrm>
            <a:off x="891350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症状：吞咽困难、呼吸困难、咳嗽、喉鸣等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5"/>
            </p:custDataLst>
          </p:nvPr>
        </p:nvSpPr>
        <p:spPr>
          <a:xfrm>
            <a:off x="2679345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诊断：影像学检查（如CT、MRI）、内镜检查等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6"/>
            </p:custDataLst>
          </p:nvPr>
        </p:nvSpPr>
        <p:spPr>
          <a:xfrm>
            <a:off x="6841739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治疗：保守治疗（如药物治疗、饮食调整）、手术治疗（如憩室切除术、咽成形术）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269331" y="1221740"/>
            <a:ext cx="4277977" cy="22329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274275" y="1222446"/>
            <a:ext cx="4277977" cy="22329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522140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咽部解剖结构异常：咽部肌肉、黏膜、软骨等组织发育异常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32692" y="1221740"/>
            <a:ext cx="4277977" cy="22329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8341" y="1222446"/>
            <a:ext cx="4277977" cy="22329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86913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遗传因素：基因突变、遗传缺陷等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269331" y="4016054"/>
            <a:ext cx="4277977" cy="22329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274275" y="4016761"/>
            <a:ext cx="4277977" cy="22329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521434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环境因素：病毒、细菌等感染，以及空气污染等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32692" y="4016054"/>
            <a:ext cx="4277977" cy="22329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8341" y="4016761"/>
            <a:ext cx="4277977" cy="22329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85501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咽部功能障碍：吞咽困难、呼吸不畅等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诊断标准和治疗方案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诊断标准：咽部X线检查、CT扫描、MRI检查等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治疗方案：保守治疗、手术治疗、药物治疗等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手术治疗：咽部切除术、咽部重建术等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药物治疗：抗生素、抗炎药、止痛药等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3"/>
          </p:nvPr>
        </p:nvSpPr>
        <p:spPr/>
        <p:txBody>
          <a:bodyPr/>
          <a:lstStyle/>
          <a:p>
            <a:r>
              <a:rPr lang="zh-CN" altLang="en-US"/>
              <a:t>姓名：张三
年龄：35岁
性别：男
职业：教师
婚姻状况：已婚
家庭状况：有一子一女
居住地：北京
病史：无重大疾病史
过敏史：无
入院时间：2022年10月1日
诊断：先天性咽憩室
治疗方案：药物治疗、手术治疗
预后：良好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病情发展和症状表现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1705" y="1358549"/>
            <a:ext cx="5301374" cy="1401137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7246" y="1353454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275928" y="1366828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636255" y="1519680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咽部异物感：患者感觉咽部有异物，吞咽困难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661878" y="1519680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咽部疼痛：患者咽部疼痛，吞咽时疼痛加剧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696856" y="1519680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533473" y="1370013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842360" y="1519680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3425" y="3033544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028449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267649" y="3042461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636255" y="3194675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呼吸困难：患者呼吸困难，喘鸣，咳嗽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661878" y="3194675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颈部淋巴结肿大：患者颈部淋巴结肿大，压痛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696856" y="3194675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525194" y="3045645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842360" y="3194675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5" name="矩形: 圆角 13"/>
          <p:cNvSpPr/>
          <p:nvPr>
            <p:custDataLst>
              <p:tags r:id="rId18"/>
            </p:custDataLst>
          </p:nvPr>
        </p:nvSpPr>
        <p:spPr>
          <a:xfrm>
            <a:off x="614062" y="4707903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Freeform 5"/>
          <p:cNvSpPr/>
          <p:nvPr>
            <p:custDataLst>
              <p:tags r:id="rId19"/>
            </p:custDataLst>
          </p:nvPr>
        </p:nvSpPr>
        <p:spPr bwMode="auto">
          <a:xfrm>
            <a:off x="608967" y="4703445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7" name="矩形: 圆角 19"/>
          <p:cNvSpPr/>
          <p:nvPr>
            <p:custDataLst>
              <p:tags r:id="rId20"/>
            </p:custDataLst>
          </p:nvPr>
        </p:nvSpPr>
        <p:spPr>
          <a:xfrm>
            <a:off x="6267649" y="4716819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6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6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1"/>
            </p:custDataLst>
          </p:nvPr>
        </p:nvSpPr>
        <p:spPr>
          <a:xfrm>
            <a:off x="1636892" y="4869033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发热：患者体温升高，伴有寒战、乏力等症状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2"/>
            </p:custDataLst>
          </p:nvPr>
        </p:nvSpPr>
        <p:spPr>
          <a:xfrm>
            <a:off x="6662515" y="4869033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吞咽困难：患者吞咽困难，影响进食和饮水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3"/>
            </p:custDataLst>
          </p:nvPr>
        </p:nvSpPr>
        <p:spPr>
          <a:xfrm>
            <a:off x="697493" y="4869033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2" name="Freeform 5"/>
          <p:cNvSpPr/>
          <p:nvPr>
            <p:custDataLst>
              <p:tags r:id="rId24"/>
            </p:custDataLst>
          </p:nvPr>
        </p:nvSpPr>
        <p:spPr bwMode="auto">
          <a:xfrm flipH="1">
            <a:off x="10525194" y="4720640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5"/>
            </p:custDataLst>
          </p:nvPr>
        </p:nvSpPr>
        <p:spPr>
          <a:xfrm flipH="1">
            <a:off x="10842997" y="4869033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6"/>
                </a:solidFill>
                <a:latin typeface="+mn-ea"/>
                <a:cs typeface="+mj-lt"/>
                <a:sym typeface="+mn-ea"/>
              </a:rPr>
              <a:t>06</a:t>
            </a:r>
            <a:endParaRPr kumimoji="1" lang="en-US" altLang="zh-CN" sz="3600" b="1" spc="300">
              <a:solidFill>
                <a:schemeClr val="accent6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诊断结果和治疗方法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40035" y="4077806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40035" y="3929244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30874" y="3929926"/>
            <a:ext cx="89000" cy="1483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69037" y="4089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术后护理：保持呼吸道通畅，预防感染，监测生命体征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40035" y="1370983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40035" y="1221740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30874" y="1222421"/>
            <a:ext cx="89000" cy="1483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69037" y="1374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诊断结果：先天性咽憩室，可能伴有其他并发症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40035" y="2724395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40035" y="2575151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30874" y="2576514"/>
            <a:ext cx="89000" cy="1483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69037" y="2735980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治疗方法：手术治疗，包括咽憩室切除术和咽部重建术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40035" y="5431899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40035" y="5282655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30874" y="5283337"/>
            <a:ext cx="89000" cy="1483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69037" y="5442802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康复治疗：包括语音训练、吞咽功能训练等，以恢复患者的语言和吞咽功能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原因：咽部炎症、肿痛、异物感等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症状：疼痛、吞咽困难、声音嘶哑等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护理措施：止痛药、局部冷敷、保持口腔清洁等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预防措施：避免刺激性食物、保持良好的生活习惯等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病因：先天性咽憩室导致呼吸道阻塞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护理措施：保持呼吸道通畅，吸氧，使用支气管扩张剂等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症状：呼吸急促、呼吸困难、咳嗽、气喘等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预防措施：避免呼吸道感染，保持良好的生活习惯，定期检查呼吸道情况等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https://d.book118.com/505313212000011114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2_1"/>
  <p:tag name="KSO_WM_UNIT_INDEX" val="1_2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1_1"/>
  <p:tag name="KSO_WM_UNIT_INDEX" val="1_1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3_1"/>
  <p:tag name="KSO_WM_UNIT_INDEX" val="1_3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4_1"/>
  <p:tag name="KSO_WM_UNIT_INDEX" val="1_4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5_1"/>
  <p:tag name="KSO_WM_UNIT_INDEX" val="1_5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5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5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5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5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3_5*l_h_i*1_5_2"/>
  <p:tag name="KSO_WM_UNIT_INDEX" val="1_5_2"/>
  <p:tag name="KSO_WM_UNIT_LAYERLEVEL" val="1_1_1"/>
  <p:tag name="KSO_WM_UNIT_LINE_FILL_TYPE" val="2"/>
  <p:tag name="KSO_WM_UNIT_LINE_FORE_SCHEMECOLOR_INDEX" val="14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3"/>
  <p:tag name="KSO_WM_UNIT_INDEX" val="1_5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3_5*l_h_i*1_6_2"/>
  <p:tag name="KSO_WM_UNIT_INDEX" val="1_6_2"/>
  <p:tag name="KSO_WM_UNIT_LAYERLEVEL" val="1_1_1"/>
  <p:tag name="KSO_WM_UNIT_LINE_FILL_TYPE" val="2"/>
  <p:tag name="KSO_WM_UNIT_LINE_FORE_SCHEMECOLOR_INDEX" val="14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3"/>
  <p:tag name="KSO_WM_UNIT_INDEX" val="1_6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先天性咽憩室护理查房</vt:lpstr>
      <vt:lpstr>目录</vt:lpstr>
      <vt:lpstr>先天性咽憩室相关知识</vt:lpstr>
      <vt:lpstr>定义和概述</vt:lpstr>
      <vt:lpstr>病因和发病机制</vt:lpstr>
      <vt:lpstr>诊断标准和治疗方案</vt:lpstr>
      <vt:lpstr>病例汇报</vt:lpstr>
      <vt:lpstr>患者基本信息</vt:lpstr>
      <vt:lpstr>病情发展和症状表现</vt:lpstr>
      <vt:lpstr>诊断结果和治疗方法</vt:lpstr>
      <vt:lpstr>护理诊断</vt:lpstr>
      <vt:lpstr>疼痛</vt:lpstr>
      <vt:lpstr>呼吸困难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2024-09-20T21:44:28.611</cp:lastPrinted>
  <dcterms:created xsi:type="dcterms:W3CDTF">2024-09-20T13:44:28Z</dcterms:created>
  <dcterms:modified xsi:type="dcterms:W3CDTF">2024-09-20T13:44:31Z</dcterms:modified>
</cp:coreProperties>
</file>