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  <p:sldMasterId id="214748366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embeddedFontLst>
    <p:embeddedFont>
      <p:font typeface="ICNHAM+LJKBAM+ArialMT"/>
      <p:regular r:id="rId15"/>
    </p:embeddedFont>
    <p:embeddedFont>
      <p:font typeface="ACDTDM+MS-UIGothic"/>
      <p:regular r:id="rId16"/>
    </p:embeddedFont>
    <p:embeddedFont>
      <p:font typeface="NFFPLK+RREQLB+MicrosoftYaHei-Bold"/>
      <p:regular r:id="rId17"/>
    </p:embeddedFont>
    <p:embeddedFont>
      <p:font typeface="RICDKK+PFSKCM+MicrosoftYaHei"/>
      <p:regular r:id="rId18"/>
    </p:embeddedFont>
  </p:embeddedFontLst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font" Target="fonts/font1.fntdata" /><Relationship Id="rId16" Type="http://schemas.openxmlformats.org/officeDocument/2006/relationships/font" Target="fonts/font2.fntdata" /><Relationship Id="rId17" Type="http://schemas.openxmlformats.org/officeDocument/2006/relationships/font" Target="fonts/font3.fntdata" /><Relationship Id="rId18" Type="http://schemas.openxmlformats.org/officeDocument/2006/relationships/font" Target="fonts/font4.fntdata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49F11F4-ABF2-4D33-A12B-7FFEE1AD1F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534E9E5-4296-4D27-A15C-32E895BA2D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14BE43F-DE4C-4413-89CA-D57C4D5838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362C157-CEF7-44D8-B88B-93F3F43AD2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70DCE36-ACE4-434D-A45B-EAF62896EC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605F8F2-97E0-4F64-B318-DDFA69E5BF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61B729E-F8FC-41BC-9363-7ABE844288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6E7E53F-BC69-4785-9F22-D008EE0D46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BE567A1-E1EF-41A6-B002-D834FC5A27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44AC8E9-6C15-4384-A694-1E497A7065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D76B6F0-E4C7-493C-90C4-B0700B1E71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6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7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8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0531403204201112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6607175" y="2766250"/>
            <a:ext cx="3100213" cy="243002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FFFFFF"/>
                </a:solidFill>
                <a:latin typeface="ICNHAM+LJKBAM+ArialMT"/>
                <a:cs typeface="ICNHAM+LJKBAM+ArialMT"/>
              </a:rPr>
              <a:t>•</a:t>
            </a:r>
            <a:r>
              <a:rPr sz="2450" spc="128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FFFFFF"/>
                </a:solidFill>
                <a:latin typeface="ACDTDM+MS-UIGothic"/>
                <a:cs typeface="ACDTDM+MS-UIGothic"/>
              </a:rPr>
              <a:t>《</a:t>
            </a:r>
            <a:r>
              <a:rPr sz="2400">
                <a:solidFill>
                  <a:srgbClr val="FFFFFF"/>
                </a:solidFill>
                <a:latin typeface="SimSun"/>
                <a:cs typeface="SimSun"/>
              </a:rPr>
              <a:t>动</a:t>
            </a:r>
            <a:r>
              <a:rPr sz="2400">
                <a:solidFill>
                  <a:srgbClr val="FFFFFF"/>
                </a:solidFill>
                <a:latin typeface="ACDTDM+MS-UIGothic"/>
                <a:cs typeface="ACDTDM+MS-UIGothic"/>
              </a:rPr>
              <a:t>物儿歌》介</a:t>
            </a:r>
            <a:r>
              <a:rPr sz="2400">
                <a:solidFill>
                  <a:srgbClr val="FFFFFF"/>
                </a:solidFill>
                <a:latin typeface="SimSun"/>
                <a:cs typeface="SimSun"/>
              </a:rPr>
              <a:t>绍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FFFFFF"/>
                </a:solidFill>
                <a:latin typeface="ICNHAM+LJKBAM+ArialMT"/>
                <a:cs typeface="ICNHAM+LJKBAM+ArialMT"/>
              </a:rPr>
              <a:t>•</a:t>
            </a:r>
            <a:r>
              <a:rPr sz="2450" spc="128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FFFFFF"/>
                </a:solidFill>
                <a:latin typeface="SimSun"/>
                <a:cs typeface="SimSun"/>
              </a:rPr>
              <a:t>动</a:t>
            </a:r>
            <a:r>
              <a:rPr sz="2400">
                <a:solidFill>
                  <a:srgbClr val="FFFFFF"/>
                </a:solidFill>
                <a:latin typeface="ACDTDM+MS-UIGothic"/>
                <a:cs typeface="ACDTDM+MS-UIGothic"/>
              </a:rPr>
              <a:t>物儿歌</a:t>
            </a:r>
            <a:r>
              <a:rPr sz="2400">
                <a:solidFill>
                  <a:srgbClr val="FFFFFF"/>
                </a:solidFill>
                <a:latin typeface="SimSun"/>
                <a:cs typeface="SimSun"/>
              </a:rPr>
              <a:t>课</a:t>
            </a:r>
            <a:r>
              <a:rPr sz="2400">
                <a:solidFill>
                  <a:srgbClr val="FFFFFF"/>
                </a:solidFill>
                <a:latin typeface="ACDTDM+MS-UIGothic"/>
                <a:cs typeface="ACDTDM+MS-UIGothic"/>
              </a:rPr>
              <a:t>件展示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FFFFFF"/>
                </a:solidFill>
                <a:latin typeface="ICNHAM+LJKBAM+ArialMT"/>
                <a:cs typeface="ICNHAM+LJKBAM+ArialMT"/>
              </a:rPr>
              <a:t>•</a:t>
            </a:r>
            <a:r>
              <a:rPr sz="2450" spc="128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FFFFFF"/>
                </a:solidFill>
                <a:latin typeface="ACDTDM+MS-UIGothic"/>
                <a:cs typeface="ACDTDM+MS-UIGothic"/>
              </a:rPr>
              <a:t>家</a:t>
            </a:r>
            <a:r>
              <a:rPr sz="2400">
                <a:solidFill>
                  <a:srgbClr val="FFFFFF"/>
                </a:solidFill>
                <a:latin typeface="SimSun"/>
                <a:cs typeface="SimSun"/>
              </a:rPr>
              <a:t>长</a:t>
            </a:r>
            <a:r>
              <a:rPr sz="2400">
                <a:solidFill>
                  <a:srgbClr val="FFFFFF"/>
                </a:solidFill>
                <a:latin typeface="ACDTDM+MS-UIGothic"/>
                <a:cs typeface="ACDTDM+MS-UIGothic"/>
              </a:rPr>
              <a:t>参与</a:t>
            </a:r>
            <a:r>
              <a:rPr sz="2400">
                <a:solidFill>
                  <a:srgbClr val="FFFFFF"/>
                </a:solidFill>
                <a:latin typeface="SimSun"/>
                <a:cs typeface="SimSun"/>
              </a:rPr>
              <a:t>环节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FFFFFF"/>
                </a:solidFill>
                <a:latin typeface="ICNHAM+LJKBAM+ArialMT"/>
                <a:cs typeface="ICNHAM+LJKBAM+ArialMT"/>
              </a:rPr>
              <a:t>•</a:t>
            </a:r>
            <a:r>
              <a:rPr sz="2450" spc="128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FFFFFF"/>
                </a:solidFill>
                <a:latin typeface="SimSun"/>
                <a:cs typeface="SimSun"/>
              </a:rPr>
              <a:t>结</a:t>
            </a:r>
            <a:r>
              <a:rPr sz="2400">
                <a:solidFill>
                  <a:srgbClr val="FFFFFF"/>
                </a:solidFill>
                <a:latin typeface="ACDTDM+MS-UIGothic"/>
                <a:cs typeface="ACDTDM+MS-UIGothic"/>
              </a:rPr>
              <a:t>束</a:t>
            </a:r>
            <a:r>
              <a:rPr sz="2400">
                <a:solidFill>
                  <a:srgbClr val="FFFFFF"/>
                </a:solidFill>
                <a:latin typeface="SimSun"/>
                <a:cs typeface="SimSun"/>
              </a:rPr>
              <a:t>语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1714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欢</a:t>
            </a:r>
            <a:r>
              <a:rPr sz="3000">
                <a:solidFill>
                  <a:srgbClr val="00B6FF"/>
                </a:solidFill>
                <a:latin typeface="ACDTDM+MS-UIGothic"/>
                <a:cs typeface="ACDTDM+MS-UIGothic"/>
              </a:rPr>
              <a:t>迎</a:t>
            </a: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词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709150" y="2074078"/>
            <a:ext cx="1041539" cy="29192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25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B6FF"/>
                </a:solidFill>
                <a:latin typeface="NFFPLK+RREQLB+MicrosoftYaHei-Bold"/>
                <a:cs typeface="NFFPLK+RREQLB+MicrosoftYaHei-Bold"/>
              </a:rPr>
              <a:t>01</a:t>
            </a:r>
          </a:p>
          <a:p>
            <a:pPr marL="0" marR="0">
              <a:lnSpc>
                <a:spcPts val="3125"/>
              </a:lnSpc>
              <a:spcBef>
                <a:spcPts val="12284"/>
              </a:spcBef>
              <a:spcAft>
                <a:spcPct val="0"/>
              </a:spcAft>
            </a:pPr>
            <a:r>
              <a:rPr sz="3000">
                <a:solidFill>
                  <a:srgbClr val="00B6FF"/>
                </a:solidFill>
                <a:latin typeface="NFFPLK+RREQLB+MicrosoftYaHei-Bold"/>
                <a:cs typeface="NFFPLK+RREQLB+MicrosoftYaHei-Bold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1910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B6FF"/>
                </a:solidFill>
                <a:latin typeface="ACDTDM+MS-UIGothic"/>
                <a:cs typeface="ACDTDM+MS-UIGothic"/>
              </a:rPr>
              <a:t>介</a:t>
            </a: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绍</a:t>
            </a:r>
            <a:r>
              <a:rPr sz="3000">
                <a:solidFill>
                  <a:srgbClr val="00B6FF"/>
                </a:solidFill>
                <a:latin typeface="ACDTDM+MS-UIGothic"/>
                <a:cs typeface="ACDTDM+MS-UIGothic"/>
              </a:rPr>
              <a:t>主</a:t>
            </a: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题</a:t>
            </a:r>
            <a:r>
              <a:rPr sz="3000">
                <a:solidFill>
                  <a:srgbClr val="00B6FF"/>
                </a:solidFill>
                <a:latin typeface="ACDTDM+MS-UIGothic"/>
                <a:cs typeface="ACDTDM+MS-UIGothic"/>
              </a:rPr>
              <a:t>：《</a:t>
            </a: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动</a:t>
            </a:r>
            <a:r>
              <a:rPr sz="3000">
                <a:solidFill>
                  <a:srgbClr val="00B6FF"/>
                </a:solidFill>
                <a:latin typeface="ACDTDM+MS-UIGothic"/>
                <a:cs typeface="ACDTDM+MS-UIGothic"/>
              </a:rPr>
              <a:t>物儿歌》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81355" y="4293088"/>
            <a:ext cx="3219375" cy="10458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ACDTDM+MS-UIGothic"/>
                <a:cs typeface="ACDTDM+MS-UIGothic"/>
              </a:rPr>
              <a:t>在活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动</a:t>
            </a:r>
            <a:r>
              <a:rPr sz="1350">
                <a:solidFill>
                  <a:srgbClr val="FFFFFF"/>
                </a:solidFill>
                <a:latin typeface="ACDTDM+MS-UIGothic"/>
                <a:cs typeface="ACDTDM+MS-UIGothic"/>
              </a:rPr>
              <a:t>中，孩子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们</a:t>
            </a:r>
            <a:r>
              <a:rPr sz="1350">
                <a:solidFill>
                  <a:srgbClr val="FFFFFF"/>
                </a:solidFill>
                <a:latin typeface="ACDTDM+MS-UIGothic"/>
                <a:cs typeface="ACDTDM+MS-UIGothic"/>
              </a:rPr>
              <a:t>将通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过</a:t>
            </a:r>
            <a:r>
              <a:rPr sz="1350">
                <a:solidFill>
                  <a:srgbClr val="FFFFFF"/>
                </a:solidFill>
                <a:latin typeface="ACDTDM+MS-UIGothic"/>
                <a:cs typeface="ACDTDM+MS-UIGothic"/>
              </a:rPr>
              <a:t>听、唱、表</a:t>
            </a:r>
          </a:p>
          <a:p>
            <a:pPr marL="0" marR="0">
              <a:lnSpc>
                <a:spcPts val="1350"/>
              </a:lnSpc>
              <a:spcBef>
                <a:spcPts val="1079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ACDTDM+MS-UIGothic"/>
                <a:cs typeface="ACDTDM+MS-UIGothic"/>
              </a:rPr>
              <a:t>演等多种形式来感受儿歌的韵律和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节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ACDTDM+MS-UIGothic"/>
                <a:cs typeface="ACDTDM+MS-UIGothic"/>
              </a:rPr>
              <a:t>奏，培养他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们</a:t>
            </a:r>
            <a:r>
              <a:rPr sz="1350">
                <a:solidFill>
                  <a:srgbClr val="FFFFFF"/>
                </a:solidFill>
                <a:latin typeface="ACDTDM+MS-UIGothic"/>
                <a:cs typeface="ACDTDM+MS-UIGothic"/>
              </a:rPr>
              <a:t>的音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乐</a:t>
            </a:r>
            <a:r>
              <a:rPr sz="1350">
                <a:solidFill>
                  <a:srgbClr val="FFFFFF"/>
                </a:solidFill>
                <a:latin typeface="ACDTDM+MS-UIGothic"/>
                <a:cs typeface="ACDTDM+MS-UIGothic"/>
              </a:rPr>
              <a:t>素养和表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现</a:t>
            </a:r>
            <a:r>
              <a:rPr sz="1350">
                <a:solidFill>
                  <a:srgbClr val="FFFFFF"/>
                </a:solidFill>
                <a:latin typeface="ACDTDM+MS-UIGothic"/>
                <a:cs typeface="ACDTDM+MS-UIGothic"/>
              </a:rPr>
              <a:t>能力。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B6FF"/>
                </a:solidFill>
                <a:latin typeface="ACDTDM+MS-UIGothic"/>
                <a:cs typeface="ACDTDM+MS-UIGothic"/>
              </a:rPr>
              <a:t>儿歌背景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907539" y="1709959"/>
            <a:ext cx="1921001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FFFDFD"/>
                </a:solidFill>
                <a:latin typeface="ACDTDM+MS-UIGothic"/>
                <a:cs typeface="ACDTDM+MS-UIGothic"/>
              </a:rPr>
              <a:t>儿歌</a:t>
            </a:r>
            <a:r>
              <a:rPr sz="2000" spc="25">
                <a:solidFill>
                  <a:srgbClr val="FFFDFD"/>
                </a:solidFill>
                <a:latin typeface="SimSun"/>
                <a:cs typeface="SimSun"/>
              </a:rPr>
              <a:t>创</a:t>
            </a:r>
            <a:r>
              <a:rPr sz="2000" spc="25">
                <a:solidFill>
                  <a:srgbClr val="FFFDFD"/>
                </a:solidFill>
                <a:latin typeface="ACDTDM+MS-UIGothic"/>
                <a:cs typeface="ACDTDM+MS-UIGothic"/>
              </a:rPr>
              <a:t>作背景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954769" y="1709959"/>
            <a:ext cx="1406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FFFDFD"/>
                </a:solidFill>
                <a:latin typeface="ACDTDM+MS-UIGothic"/>
                <a:cs typeface="ACDTDM+MS-UIGothic"/>
              </a:rPr>
              <a:t>儿歌</a:t>
            </a:r>
            <a:r>
              <a:rPr sz="2000" spc="25">
                <a:solidFill>
                  <a:srgbClr val="FFFDFD"/>
                </a:solidFill>
                <a:latin typeface="SimSun"/>
                <a:cs typeface="SimSun"/>
              </a:rPr>
              <a:t>发</a:t>
            </a:r>
            <a:r>
              <a:rPr sz="2000">
                <a:solidFill>
                  <a:srgbClr val="FFFDFD"/>
                </a:solidFill>
                <a:latin typeface="ACDTDM+MS-UIGothic"/>
                <a:cs typeface="ACDTDM+MS-UIGothic"/>
              </a:rPr>
              <a:t>展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209675" y="2281292"/>
            <a:ext cx="3505200" cy="1504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ACDTDM+MS-UIGothic"/>
                <a:cs typeface="ACDTDM+MS-UIGothic"/>
              </a:rPr>
              <a:t>《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动</a:t>
            </a:r>
            <a:r>
              <a:rPr sz="1500">
                <a:solidFill>
                  <a:srgbClr val="FFFDFD"/>
                </a:solidFill>
                <a:latin typeface="ACDTDM+MS-UIGothic"/>
                <a:cs typeface="ACDTDM+MS-UIGothic"/>
              </a:rPr>
              <a:t>物儿歌》是一首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专为</a:t>
            </a:r>
            <a:r>
              <a:rPr sz="1500">
                <a:solidFill>
                  <a:srgbClr val="FFFDFD"/>
                </a:solidFill>
                <a:latin typeface="ACDTDM+MS-UIGothic"/>
                <a:cs typeface="ACDTDM+MS-UIGothic"/>
              </a:rPr>
              <a:t>儿童学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习动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ACDTDM+MS-UIGothic"/>
                <a:cs typeface="ACDTDM+MS-UIGothic"/>
              </a:rPr>
              <a:t>物知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识</a:t>
            </a:r>
            <a:r>
              <a:rPr sz="1500">
                <a:solidFill>
                  <a:srgbClr val="FFFDFD"/>
                </a:solidFill>
                <a:latin typeface="ACDTDM+MS-UIGothic"/>
                <a:cs typeface="ACDTDM+MS-UIGothic"/>
              </a:rPr>
              <a:t>而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创</a:t>
            </a:r>
            <a:r>
              <a:rPr sz="1500">
                <a:solidFill>
                  <a:srgbClr val="FFFDFD"/>
                </a:solidFill>
                <a:latin typeface="ACDTDM+MS-UIGothic"/>
                <a:cs typeface="ACDTDM+MS-UIGothic"/>
              </a:rPr>
              <a:t>作的儿歌，旨在通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过</a:t>
            </a:r>
            <a:r>
              <a:rPr sz="1500">
                <a:solidFill>
                  <a:srgbClr val="FFFDFD"/>
                </a:solidFill>
                <a:latin typeface="ACDTDM+MS-UIGothic"/>
                <a:cs typeface="ACDTDM+MS-UIGothic"/>
              </a:rPr>
              <a:t>生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动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ACDTDM+MS-UIGothic"/>
                <a:cs typeface="ACDTDM+MS-UIGothic"/>
              </a:rPr>
              <a:t>有趣的方式激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发</a:t>
            </a:r>
            <a:r>
              <a:rPr sz="1500">
                <a:solidFill>
                  <a:srgbClr val="FFFDFD"/>
                </a:solidFill>
                <a:latin typeface="ACDTDM+MS-UIGothic"/>
                <a:cs typeface="ACDTDM+MS-UIGothic"/>
              </a:rPr>
              <a:t>孩子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对动</a:t>
            </a:r>
            <a:r>
              <a:rPr sz="1500">
                <a:solidFill>
                  <a:srgbClr val="FFFDFD"/>
                </a:solidFill>
                <a:latin typeface="ACDTDM+MS-UIGothic"/>
                <a:cs typeface="ACDTDM+MS-UIGothic"/>
              </a:rPr>
              <a:t>物的好奇心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ACDTDM+MS-UIGothic"/>
                <a:cs typeface="ACDTDM+MS-UIGothic"/>
              </a:rPr>
              <a:t>和探索欲望。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7904480" y="2452742"/>
            <a:ext cx="3503488" cy="1162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ACDTDM+MS-UIGothic"/>
                <a:cs typeface="ACDTDM+MS-UIGothic"/>
              </a:rPr>
              <a:t>随着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时</a:t>
            </a:r>
            <a:r>
              <a:rPr sz="1500">
                <a:solidFill>
                  <a:srgbClr val="FFFDFD"/>
                </a:solidFill>
                <a:latin typeface="ACDTDM+MS-UIGothic"/>
                <a:cs typeface="ACDTDM+MS-UIGothic"/>
              </a:rPr>
              <a:t>代的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发</a:t>
            </a:r>
            <a:r>
              <a:rPr sz="1500">
                <a:solidFill>
                  <a:srgbClr val="FFFDFD"/>
                </a:solidFill>
                <a:latin typeface="ACDTDM+MS-UIGothic"/>
                <a:cs typeface="ACDTDM+MS-UIGothic"/>
              </a:rPr>
              <a:t>展，《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动</a:t>
            </a:r>
            <a:r>
              <a:rPr sz="1500">
                <a:solidFill>
                  <a:srgbClr val="FFFDFD"/>
                </a:solidFill>
                <a:latin typeface="ACDTDM+MS-UIGothic"/>
                <a:cs typeface="ACDTDM+MS-UIGothic"/>
              </a:rPr>
              <a:t>物儿歌》不断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ACDTDM+MS-UIGothic"/>
                <a:cs typeface="ACDTDM+MS-UIGothic"/>
              </a:rPr>
              <a:t>融入新的元素，如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现</a:t>
            </a:r>
            <a:r>
              <a:rPr sz="1500">
                <a:solidFill>
                  <a:srgbClr val="FFFDFD"/>
                </a:solidFill>
                <a:latin typeface="ACDTDM+MS-UIGothic"/>
                <a:cs typeface="ACDTDM+MS-UIGothic"/>
              </a:rPr>
              <a:t>代音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乐</a:t>
            </a:r>
            <a:r>
              <a:rPr sz="1500">
                <a:solidFill>
                  <a:srgbClr val="FFFDFD"/>
                </a:solidFill>
                <a:latin typeface="ACDTDM+MS-UIGothic"/>
                <a:cs typeface="ACDTDM+MS-UIGothic"/>
              </a:rPr>
              <a:t>、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动</a:t>
            </a:r>
            <a:r>
              <a:rPr sz="1500">
                <a:solidFill>
                  <a:srgbClr val="FFFDFD"/>
                </a:solidFill>
                <a:latin typeface="ACDTDM+MS-UIGothic"/>
                <a:cs typeface="ACDTDM+MS-UIGothic"/>
              </a:rPr>
              <a:t>画等，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ACDTDM+MS-UIGothic"/>
                <a:cs typeface="ACDTDM+MS-UIGothic"/>
              </a:rPr>
              <a:t>使其更符合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现</a:t>
            </a:r>
            <a:r>
              <a:rPr sz="1500">
                <a:solidFill>
                  <a:srgbClr val="FFFDFD"/>
                </a:solidFill>
                <a:latin typeface="ACDTDM+MS-UIGothic"/>
                <a:cs typeface="ACDTDM+MS-UIGothic"/>
              </a:rPr>
              <a:t>代儿童的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审</a:t>
            </a:r>
            <a:r>
              <a:rPr sz="1500">
                <a:solidFill>
                  <a:srgbClr val="FFFDFD"/>
                </a:solidFill>
                <a:latin typeface="ACDTDM+MS-UIGothic"/>
                <a:cs typeface="ACDTDM+MS-UIGothic"/>
              </a:rPr>
              <a:t>美和需求。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560059" y="3853719"/>
            <a:ext cx="1406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FFFDFD"/>
                </a:solidFill>
                <a:latin typeface="ACDTDM+MS-UIGothic"/>
                <a:cs typeface="ACDTDM+MS-UIGothic"/>
              </a:rPr>
              <a:t>儿歌起源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4604384" y="4597138"/>
            <a:ext cx="3431604" cy="1162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这</a:t>
            </a:r>
            <a:r>
              <a:rPr sz="1500">
                <a:solidFill>
                  <a:srgbClr val="FFFDFD"/>
                </a:solidFill>
                <a:latin typeface="ACDTDM+MS-UIGothic"/>
                <a:cs typeface="ACDTDM+MS-UIGothic"/>
              </a:rPr>
              <a:t>首儿歌起源于中国，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经过</a:t>
            </a:r>
            <a:r>
              <a:rPr sz="1500">
                <a:solidFill>
                  <a:srgbClr val="FFFDFD"/>
                </a:solidFill>
                <a:latin typeface="ACDTDM+MS-UIGothic"/>
                <a:cs typeface="ACDTDM+MS-UIGothic"/>
              </a:rPr>
              <a:t>多年的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传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ACDTDM+MS-UIGothic"/>
                <a:cs typeface="ACDTDM+MS-UIGothic"/>
              </a:rPr>
              <a:t>唱和改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编</a:t>
            </a:r>
            <a:r>
              <a:rPr sz="1500">
                <a:solidFill>
                  <a:srgbClr val="FFFDFD"/>
                </a:solidFill>
                <a:latin typeface="ACDTDM+MS-UIGothic"/>
                <a:cs typeface="ACDTDM+MS-UIGothic"/>
              </a:rPr>
              <a:t>，成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为</a:t>
            </a:r>
            <a:r>
              <a:rPr sz="1500">
                <a:solidFill>
                  <a:srgbClr val="FFFDFD"/>
                </a:solidFill>
                <a:latin typeface="ACDTDM+MS-UIGothic"/>
                <a:cs typeface="ACDTDM+MS-UIGothic"/>
              </a:rPr>
              <a:t>深受儿童喜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爱</a:t>
            </a:r>
            <a:r>
              <a:rPr sz="1500">
                <a:solidFill>
                  <a:srgbClr val="FFFDFD"/>
                </a:solidFill>
                <a:latin typeface="ACDTDM+MS-UIGothic"/>
                <a:cs typeface="ACDTDM+MS-UIGothic"/>
              </a:rPr>
              <a:t>的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经</a:t>
            </a:r>
            <a:r>
              <a:rPr sz="1500">
                <a:solidFill>
                  <a:srgbClr val="FFFDFD"/>
                </a:solidFill>
                <a:latin typeface="ACDTDM+MS-UIGothic"/>
                <a:cs typeface="ACDTDM+MS-UIGothic"/>
              </a:rPr>
              <a:t>典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ACDTDM+MS-UIGothic"/>
                <a:cs typeface="ACDTDM+MS-UIGothic"/>
              </a:rPr>
              <a:t>之作。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857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B6FF"/>
                </a:solidFill>
                <a:latin typeface="ACDTDM+MS-UIGothic"/>
                <a:cs typeface="ACDTDM+MS-UIGothic"/>
              </a:rPr>
              <a:t>儿歌内容概述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063750" y="3410489"/>
            <a:ext cx="892048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00B6FF"/>
                </a:solidFill>
                <a:latin typeface="ACDTDM+MS-UIGothic"/>
                <a:cs typeface="ACDTDM+MS-UIGothic"/>
              </a:rPr>
              <a:t>主</a:t>
            </a:r>
            <a:r>
              <a:rPr sz="2000">
                <a:solidFill>
                  <a:srgbClr val="00B6FF"/>
                </a:solidFill>
                <a:latin typeface="SimSun"/>
                <a:cs typeface="SimSun"/>
              </a:rPr>
              <a:t>题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581650" y="3410489"/>
            <a:ext cx="1406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00B6FF"/>
                </a:solidFill>
                <a:latin typeface="ACDTDM+MS-UIGothic"/>
                <a:cs typeface="ACDTDM+MS-UIGothic"/>
              </a:rPr>
              <a:t>歌</a:t>
            </a:r>
            <a:r>
              <a:rPr sz="2000" spc="25">
                <a:solidFill>
                  <a:srgbClr val="00B6FF"/>
                </a:solidFill>
                <a:latin typeface="SimSun"/>
                <a:cs typeface="SimSun"/>
              </a:rPr>
              <a:t>词</a:t>
            </a:r>
            <a:r>
              <a:rPr sz="2000" spc="25">
                <a:solidFill>
                  <a:srgbClr val="00B6FF"/>
                </a:solidFill>
                <a:latin typeface="ACDTDM+MS-UIGothic"/>
                <a:cs typeface="ACDTDM+MS-UIGothic"/>
              </a:rPr>
              <a:t>内容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9218930" y="3410489"/>
            <a:ext cx="1663700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00B6FF"/>
                </a:solidFill>
                <a:latin typeface="ACDTDM+MS-UIGothic"/>
                <a:cs typeface="ACDTDM+MS-UIGothic"/>
              </a:rPr>
              <a:t>音</a:t>
            </a:r>
            <a:r>
              <a:rPr sz="2000" spc="25">
                <a:solidFill>
                  <a:srgbClr val="00B6FF"/>
                </a:solidFill>
                <a:latin typeface="SimSun"/>
                <a:cs typeface="SimSun"/>
              </a:rPr>
              <a:t>乐</a:t>
            </a:r>
            <a:r>
              <a:rPr sz="2000" spc="25">
                <a:solidFill>
                  <a:srgbClr val="00B6FF"/>
                </a:solidFill>
                <a:latin typeface="ACDTDM+MS-UIGothic"/>
                <a:cs typeface="ACDTDM+MS-UIGothic"/>
              </a:rPr>
              <a:t>与</a:t>
            </a:r>
            <a:r>
              <a:rPr sz="2000" spc="23">
                <a:solidFill>
                  <a:srgbClr val="00B6FF"/>
                </a:solidFill>
                <a:latin typeface="SimSun"/>
                <a:cs typeface="SimSun"/>
              </a:rPr>
              <a:t>动</a:t>
            </a:r>
            <a:r>
              <a:rPr sz="2000">
                <a:solidFill>
                  <a:srgbClr val="00B6FF"/>
                </a:solidFill>
                <a:latin typeface="ACDTDM+MS-UIGothic"/>
                <a:cs typeface="ACDTDM+MS-UIGothic"/>
              </a:rPr>
              <a:t>画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987425" y="4031988"/>
            <a:ext cx="3067050" cy="10248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这</a:t>
            </a:r>
            <a:r>
              <a:rPr sz="1500">
                <a:solidFill>
                  <a:srgbClr val="FFFFFF"/>
                </a:solidFill>
                <a:latin typeface="ACDTDM+MS-UIGothic"/>
                <a:cs typeface="ACDTDM+MS-UIGothic"/>
              </a:rPr>
              <a:t>首儿歌以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动</a:t>
            </a:r>
            <a:r>
              <a:rPr sz="1500">
                <a:solidFill>
                  <a:srgbClr val="FFFFFF"/>
                </a:solidFill>
                <a:latin typeface="ACDTDM+MS-UIGothic"/>
                <a:cs typeface="ACDTDM+MS-UIGothic"/>
              </a:rPr>
              <a:t>物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为</a:t>
            </a:r>
            <a:r>
              <a:rPr sz="1500">
                <a:solidFill>
                  <a:srgbClr val="FFFFFF"/>
                </a:solidFill>
                <a:latin typeface="ACDTDM+MS-UIGothic"/>
                <a:cs typeface="ACDTDM+MS-UIGothic"/>
              </a:rPr>
              <a:t>主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题</a:t>
            </a:r>
            <a:r>
              <a:rPr sz="1500">
                <a:solidFill>
                  <a:srgbClr val="FFFFFF"/>
                </a:solidFill>
                <a:latin typeface="ACDTDM+MS-UIGothic"/>
                <a:cs typeface="ACDTDM+MS-UIGothic"/>
              </a:rPr>
              <a:t>，通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过</a:t>
            </a:r>
            <a:r>
              <a:rPr sz="1500">
                <a:solidFill>
                  <a:srgbClr val="FFFFFF"/>
                </a:solidFill>
                <a:latin typeface="ACDTDM+MS-UIGothic"/>
                <a:cs typeface="ACDTDM+MS-UIGothic"/>
              </a:rPr>
              <a:t>生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动</a:t>
            </a:r>
            <a:r>
              <a:rPr sz="1500">
                <a:solidFill>
                  <a:srgbClr val="FFFFFF"/>
                </a:solidFill>
                <a:latin typeface="ACDTDM+MS-UIGothic"/>
                <a:cs typeface="ACDTDM+MS-UIGothic"/>
              </a:rPr>
              <a:t>形象的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语</a:t>
            </a:r>
            <a:r>
              <a:rPr sz="1500">
                <a:solidFill>
                  <a:srgbClr val="FFFFFF"/>
                </a:solidFill>
                <a:latin typeface="ACDTDM+MS-UIGothic"/>
                <a:cs typeface="ACDTDM+MS-UIGothic"/>
              </a:rPr>
              <a:t>言描述了各种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动</a:t>
            </a:r>
            <a:r>
              <a:rPr sz="1500">
                <a:solidFill>
                  <a:srgbClr val="FFFFFF"/>
                </a:solidFill>
                <a:latin typeface="ACDTDM+MS-UIGothic"/>
                <a:cs typeface="ACDTDM+MS-UIGothic"/>
              </a:rPr>
              <a:t>物的</a:t>
            </a:r>
          </a:p>
          <a:p>
            <a:pPr marL="47625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ACDTDM+MS-UIGothic"/>
                <a:cs typeface="ACDTDM+MS-UIGothic"/>
              </a:rPr>
              <a:t>形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态</a:t>
            </a:r>
            <a:r>
              <a:rPr sz="1500">
                <a:solidFill>
                  <a:srgbClr val="FFFFFF"/>
                </a:solidFill>
                <a:latin typeface="ACDTDM+MS-UIGothic"/>
                <a:cs typeface="ACDTDM+MS-UIGothic"/>
              </a:rPr>
              <a:t>、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习</a:t>
            </a:r>
            <a:r>
              <a:rPr sz="1500">
                <a:solidFill>
                  <a:srgbClr val="FFFFFF"/>
                </a:solidFill>
                <a:latin typeface="ACDTDM+MS-UIGothic"/>
                <a:cs typeface="ACDTDM+MS-UIGothic"/>
              </a:rPr>
              <a:t>性和特点。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762500" y="4031988"/>
            <a:ext cx="2993454" cy="12992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ACDTDM+MS-UIGothic"/>
                <a:cs typeface="ACDTDM+MS-UIGothic"/>
              </a:rPr>
              <a:t>《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动</a:t>
            </a:r>
            <a:r>
              <a:rPr sz="1500">
                <a:solidFill>
                  <a:srgbClr val="FFFFFF"/>
                </a:solidFill>
                <a:latin typeface="ACDTDM+MS-UIGothic"/>
                <a:cs typeface="ACDTDM+MS-UIGothic"/>
              </a:rPr>
              <a:t>物儿歌》的歌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词简洁</a:t>
            </a:r>
            <a:r>
              <a:rPr sz="1500">
                <a:solidFill>
                  <a:srgbClr val="FFFFFF"/>
                </a:solidFill>
                <a:latin typeface="ACDTDM+MS-UIGothic"/>
                <a:cs typeface="ACDTDM+MS-UIGothic"/>
              </a:rPr>
              <a:t>明了，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ACDTDM+MS-UIGothic"/>
                <a:cs typeface="ACDTDM+MS-UIGothic"/>
              </a:rPr>
              <a:t>易于儿童理解和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记忆</a:t>
            </a:r>
            <a:r>
              <a:rPr sz="1500">
                <a:solidFill>
                  <a:srgbClr val="FFFFFF"/>
                </a:solidFill>
                <a:latin typeface="ACDTDM+MS-UIGothic"/>
                <a:cs typeface="ACDTDM+MS-UIGothic"/>
              </a:rPr>
              <a:t>。每句歌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词</a:t>
            </a:r>
          </a:p>
          <a:p>
            <a:pPr marL="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ACDTDM+MS-UIGothic"/>
                <a:cs typeface="ACDTDM+MS-UIGothic"/>
              </a:rPr>
              <a:t>都以一种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动</a:t>
            </a:r>
            <a:r>
              <a:rPr sz="1500">
                <a:solidFill>
                  <a:srgbClr val="FFFFFF"/>
                </a:solidFill>
                <a:latin typeface="ACDTDM+MS-UIGothic"/>
                <a:cs typeface="ACDTDM+MS-UIGothic"/>
              </a:rPr>
              <a:t>物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为对</a:t>
            </a:r>
            <a:r>
              <a:rPr sz="1500">
                <a:solidFill>
                  <a:srgbClr val="FFFFFF"/>
                </a:solidFill>
                <a:latin typeface="ACDTDM+MS-UIGothic"/>
                <a:cs typeface="ACDTDM+MS-UIGothic"/>
              </a:rPr>
              <a:t>象，用富有想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ACDTDM+MS-UIGothic"/>
                <a:cs typeface="ACDTDM+MS-UIGothic"/>
              </a:rPr>
              <a:t>象力和趣味性的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语</a:t>
            </a:r>
            <a:r>
              <a:rPr sz="1500">
                <a:solidFill>
                  <a:srgbClr val="FFFFFF"/>
                </a:solidFill>
                <a:latin typeface="ACDTDM+MS-UIGothic"/>
                <a:cs typeface="ACDTDM+MS-UIGothic"/>
              </a:rPr>
              <a:t>言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进</a:t>
            </a:r>
            <a:r>
              <a:rPr sz="1500">
                <a:solidFill>
                  <a:srgbClr val="FFFFFF"/>
                </a:solidFill>
                <a:latin typeface="ACDTDM+MS-UIGothic"/>
                <a:cs typeface="ACDTDM+MS-UIGothic"/>
              </a:rPr>
              <a:t>行描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绘</a:t>
            </a:r>
            <a:r>
              <a:rPr sz="1500">
                <a:solidFill>
                  <a:srgbClr val="FFFFFF"/>
                </a:solidFill>
                <a:latin typeface="ACDTDM+MS-UIGothic"/>
                <a:cs typeface="ACDTDM+MS-UIGothic"/>
              </a:rPr>
              <a:t>。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528050" y="4031988"/>
            <a:ext cx="3067050" cy="15735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ACDTDM+MS-UIGothic"/>
                <a:cs typeface="ACDTDM+MS-UIGothic"/>
              </a:rPr>
              <a:t>《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动</a:t>
            </a:r>
            <a:r>
              <a:rPr sz="1500">
                <a:solidFill>
                  <a:srgbClr val="FFFFFF"/>
                </a:solidFill>
                <a:latin typeface="ACDTDM+MS-UIGothic"/>
                <a:cs typeface="ACDTDM+MS-UIGothic"/>
              </a:rPr>
              <a:t>物儿歌》配有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优</a:t>
            </a:r>
            <a:r>
              <a:rPr sz="1500">
                <a:solidFill>
                  <a:srgbClr val="FFFFFF"/>
                </a:solidFill>
                <a:latin typeface="ACDTDM+MS-UIGothic"/>
                <a:cs typeface="ACDTDM+MS-UIGothic"/>
              </a:rPr>
              <a:t>美的音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乐</a:t>
            </a:r>
            <a:r>
              <a:rPr sz="1500">
                <a:solidFill>
                  <a:srgbClr val="FFFFFF"/>
                </a:solidFill>
                <a:latin typeface="ACDTDM+MS-UIGothic"/>
                <a:cs typeface="ACDTDM+MS-UIGothic"/>
              </a:rPr>
              <a:t>和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ACDTDM+MS-UIGothic"/>
                <a:cs typeface="ACDTDM+MS-UIGothic"/>
              </a:rPr>
              <a:t>生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动</a:t>
            </a:r>
            <a:r>
              <a:rPr sz="1500">
                <a:solidFill>
                  <a:srgbClr val="FFFFFF"/>
                </a:solidFill>
                <a:latin typeface="ACDTDM+MS-UIGothic"/>
                <a:cs typeface="ACDTDM+MS-UIGothic"/>
              </a:rPr>
              <a:t>的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动</a:t>
            </a:r>
            <a:r>
              <a:rPr sz="1500">
                <a:solidFill>
                  <a:srgbClr val="FFFFFF"/>
                </a:solidFill>
                <a:latin typeface="ACDTDM+MS-UIGothic"/>
                <a:cs typeface="ACDTDM+MS-UIGothic"/>
              </a:rPr>
              <a:t>画，使儿童在听唱的同</a:t>
            </a:r>
          </a:p>
          <a:p>
            <a:pPr marL="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时</a:t>
            </a:r>
            <a:r>
              <a:rPr sz="1500">
                <a:solidFill>
                  <a:srgbClr val="FFFFFF"/>
                </a:solidFill>
                <a:latin typeface="ACDTDM+MS-UIGothic"/>
                <a:cs typeface="ACDTDM+MS-UIGothic"/>
              </a:rPr>
              <a:t>，能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够</a:t>
            </a:r>
            <a:r>
              <a:rPr sz="1500">
                <a:solidFill>
                  <a:srgbClr val="FFFFFF"/>
                </a:solidFill>
                <a:latin typeface="ACDTDM+MS-UIGothic"/>
                <a:cs typeface="ACDTDM+MS-UIGothic"/>
              </a:rPr>
              <a:t>通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过视觉</a:t>
            </a:r>
            <a:r>
              <a:rPr sz="1500">
                <a:solidFill>
                  <a:srgbClr val="FFFFFF"/>
                </a:solidFill>
                <a:latin typeface="ACDTDM+MS-UIGothic"/>
                <a:cs typeface="ACDTDM+MS-UIGothic"/>
              </a:rPr>
              <a:t>和听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觉</a:t>
            </a:r>
            <a:r>
              <a:rPr sz="1500">
                <a:solidFill>
                  <a:srgbClr val="FFFFFF"/>
                </a:solidFill>
                <a:latin typeface="ACDTDM+MS-UIGothic"/>
                <a:cs typeface="ACDTDM+MS-UIGothic"/>
              </a:rPr>
              <a:t>的双重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ACDTDM+MS-UIGothic"/>
                <a:cs typeface="ACDTDM+MS-UIGothic"/>
              </a:rPr>
              <a:t>刺激更好地理解和感受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动</a:t>
            </a:r>
            <a:r>
              <a:rPr sz="1500">
                <a:solidFill>
                  <a:srgbClr val="FFFFFF"/>
                </a:solidFill>
                <a:latin typeface="ACDTDM+MS-UIGothic"/>
                <a:cs typeface="ACDTDM+MS-UIGothic"/>
              </a:rPr>
              <a:t>物的特</a:t>
            </a:r>
          </a:p>
          <a:p>
            <a:pPr marL="1143000" marR="0">
              <a:lnSpc>
                <a:spcPts val="1500"/>
              </a:lnSpc>
              <a:spcBef>
                <a:spcPts val="61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ACDTDM+MS-UIGothic"/>
                <a:cs typeface="ACDTDM+MS-UIGothic"/>
              </a:rPr>
              <a:t>点。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B6FF"/>
                </a:solidFill>
                <a:latin typeface="ACDTDM+MS-UIGothic"/>
                <a:cs typeface="ACDTDM+MS-UIGothic"/>
              </a:rPr>
              <a:t>教学目</a:t>
            </a: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 标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12519" y="171287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NFFPLK+RREQLB+MicrosoftYaHei-Bold"/>
                <a:cs typeface="NFFPLK+RREQLB+MicrosoftYaHei-Bold"/>
              </a:rPr>
              <a:t>01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820920" y="170271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NFFPLK+RREQLB+MicrosoftYaHei-Bold"/>
                <a:cs typeface="NFFPLK+RREQLB+MicrosoftYaHei-Bold"/>
              </a:rPr>
              <a:t>02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524240" y="171287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NFFPLK+RREQLB+MicrosoftYaHei-Bold"/>
                <a:cs typeface="NFFPLK+RREQLB+MicrosoftYaHei-Bold"/>
              </a:rPr>
              <a:t>03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104264" y="3905789"/>
            <a:ext cx="1406651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00B6FF"/>
                </a:solidFill>
                <a:latin typeface="ACDTDM+MS-UIGothic"/>
                <a:cs typeface="ACDTDM+MS-UIGothic"/>
              </a:rPr>
              <a:t>知</a:t>
            </a:r>
            <a:r>
              <a:rPr sz="2000" spc="25">
                <a:solidFill>
                  <a:srgbClr val="00B6FF"/>
                </a:solidFill>
                <a:latin typeface="SimSun"/>
                <a:cs typeface="SimSun"/>
              </a:rPr>
              <a:t>识</a:t>
            </a:r>
            <a:r>
              <a:rPr sz="2000" spc="25">
                <a:solidFill>
                  <a:srgbClr val="00B6FF"/>
                </a:solidFill>
                <a:latin typeface="ACDTDM+MS-UIGothic"/>
                <a:cs typeface="ACDTDM+MS-UIGothic"/>
              </a:rPr>
              <a:t>目</a:t>
            </a:r>
            <a:r>
              <a:rPr sz="2000">
                <a:solidFill>
                  <a:srgbClr val="00B6FF"/>
                </a:solidFill>
                <a:latin typeface="SimSun"/>
                <a:cs typeface="SimSun"/>
              </a:rPr>
              <a:t>标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785359" y="3905789"/>
            <a:ext cx="1406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00B6FF"/>
                </a:solidFill>
                <a:latin typeface="ACDTDM+MS-UIGothic"/>
                <a:cs typeface="ACDTDM+MS-UIGothic"/>
              </a:rPr>
              <a:t>能力目</a:t>
            </a:r>
            <a:r>
              <a:rPr sz="2000">
                <a:solidFill>
                  <a:srgbClr val="00B6FF"/>
                </a:solidFill>
                <a:latin typeface="SimSun"/>
                <a:cs typeface="SimSun"/>
              </a:rPr>
              <a:t>标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487409" y="3905789"/>
            <a:ext cx="1406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00B6FF"/>
                </a:solidFill>
                <a:latin typeface="ACDTDM+MS-UIGothic"/>
                <a:cs typeface="ACDTDM+MS-UIGothic"/>
              </a:rPr>
              <a:t>情感目</a:t>
            </a:r>
            <a:r>
              <a:rPr sz="2000">
                <a:solidFill>
                  <a:srgbClr val="00B6FF"/>
                </a:solidFill>
                <a:latin typeface="SimSun"/>
                <a:cs typeface="SimSun"/>
              </a:rPr>
              <a:t>标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https://d.book118.com/505314032042011123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49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9">
      <vt:lpstr>Arial</vt:lpstr>
      <vt:lpstr>Calibri</vt:lpstr>
      <vt:lpstr>ICNHAM+LJKBAM+ArialMT</vt:lpstr>
      <vt:lpstr>Times New Roman</vt:lpstr>
      <vt:lpstr>ACDTDM+MS-UIGothic</vt:lpstr>
      <vt:lpstr>SimSun</vt:lpstr>
      <vt:lpstr>NFFPLK+RREQLB+MicrosoftYaHei-Bold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2024-09-26T23:50:09.055</cp:lastPrinted>
  <dcterms:created xsi:type="dcterms:W3CDTF">2024-09-26T15:50:09Z</dcterms:created>
  <dcterms:modified xsi:type="dcterms:W3CDTF">2024-09-26T15:50:10Z</dcterms:modified>
</cp:coreProperties>
</file>