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Default Extension="gif" ContentType="image/gif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  <p:sldMasterId id="214748369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8" r:id="rId24"/>
  </p:sldIdLst>
  <p:sldSz cx="9144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wmf" /><Relationship Id="rId2" Type="http://schemas.openxmlformats.org/officeDocument/2006/relationships/image" Target="../media/image14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8.emf" /><Relationship Id="rId2" Type="http://schemas.openxmlformats.org/officeDocument/2006/relationships/image" Target="../media/image19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838AF-F4CE-4E3C-94F2-D938D4313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B19BD-7B66-4F92-8793-7C81AA777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F7144-39B8-45D5-B666-603566B18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94CB68-3EE8-4B2C-B28E-6604F4A61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089A18-7910-453B-8B89-1AA5A783B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FB6EC9-2A75-49D5-A1FD-28D7D8C7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EF62E2-F520-4557-81A7-4DEB8CE6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73EF7-FFB9-4910-BC2F-46B73DBAB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9CE63-9721-413A-8E17-2D81CDECC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A0424-7007-4AAA-82FB-352061C7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D133D-6AC9-4914-A35E-DBF38BE7F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454D93-4B86-407E-BFC8-AA90968C607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2235533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C78140-62C9-4E0C-9B56-14B0243EED1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5550404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6FC24D-90D0-4B83-8024-FB940B8C35C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8999678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16E907-44F9-400A-A088-AF14D741245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5680116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D99F61D-711B-4D6B-8BF0-CF3A2D5597C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51556228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8A44EB-EE6C-40C3-810A-DA75F6ECF35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72091253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9777F5-7466-4F77-9C0E-B4ED3B6A21E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52603485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E90872-9675-4BBA-AE60-AB1F459278E5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56204044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FD53AF-F892-46F3-9CC6-F3FD6A60321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5637275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DF4B361-DC23-4BDC-9FE9-62E0D70F33A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931890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F98B72-2AE5-41F3-B19D-DAE35593AD7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07221806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0B453C7-75F4-4E92-A9DC-F37707D506F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2801975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ClipArt" preserve="1">
  <p:cSld name="标题，文本与剪贴画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剪贴画占位符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2F38599B-8208-418C-97CE-496C13BA00D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91834141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16736-E094-4A5A-9053-32118C2063C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25607661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E9F85-6F4D-408D-A489-1AF9465E15B0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92034417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C99E62-726C-42BA-9119-0DB8E5D6415A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35869319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AF348F-48D0-4513-AC5C-E771EB99B59E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09404069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01D96-F25B-44DF-B774-17A762366BD5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59470677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3900C-9156-4540-980D-3603AB2DEC37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84636939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1501D4-0DED-4A3F-8020-FB5EBACEAE03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88671563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9D7D28-A9FB-4BEA-B518-1A43D17BFAFC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9822629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EE808A-FF70-43BA-A83E-422F4EB84A52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05661658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6FEE2-B058-4063-9EC2-39693A7A3B51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37239558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8C7740-5F71-4033-9A23-ECEB7DAC3A1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9111043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image" Target="../media/image1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slideLayout" Target="../slideLayouts/slideLayout34.xml" /><Relationship Id="rId11" Type="http://schemas.openxmlformats.org/officeDocument/2006/relationships/slideLayout" Target="../slideLayouts/slideLayout35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6.xml" /><Relationship Id="rId3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0.xml" /><Relationship Id="rId7" Type="http://schemas.openxmlformats.org/officeDocument/2006/relationships/slideLayout" Target="../slideLayouts/slideLayout31.xml" /><Relationship Id="rId8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4">
            <a:lum/>
          </a:blip>
          <a:stretch>
            <a:fillRect r="-6000" b="-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9D1DE4C5-5318-4F04-834B-4BD6052A704E}" type="slidenum">
              <a:rPr lang="en-US" altLang="zh-CN"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endParaRPr lang="en-US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400" b="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>
              <a:defRPr/>
            </a:pPr>
            <a:fld id="{BB213001-575C-4292-80CA-F6038CB62BEF}" type="slidenum">
              <a:rPr lang="en-US" altLang="zh-CN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jpeg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10.wmf" /><Relationship Id="rId5" Type="http://schemas.openxmlformats.org/officeDocument/2006/relationships/image" Target="../media/image11.gif" /><Relationship Id="rId6" Type="http://schemas.openxmlformats.org/officeDocument/2006/relationships/image" Target="../media/image12.gif" /><Relationship Id="rId7" Type="http://schemas.openxmlformats.org/officeDocument/2006/relationships/vmlDrawing" Target="../drawings/vmlDrawing1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3.wmf" /><Relationship Id="rId4" Type="http://schemas.openxmlformats.org/officeDocument/2006/relationships/oleObject" Target="../embeddings/oleObject3.bin" TargetMode="Internal" /><Relationship Id="rId5" Type="http://schemas.openxmlformats.org/officeDocument/2006/relationships/oleObject" Target="../embeddings/oleObject4.bin" TargetMode="Internal" /><Relationship Id="rId6" Type="http://schemas.openxmlformats.org/officeDocument/2006/relationships/oleObject" Target="../embeddings/oleObject5.bin" TargetMode="Internal" /><Relationship Id="rId7" Type="http://schemas.openxmlformats.org/officeDocument/2006/relationships/oleObject" Target="../embeddings/oleObject6.bin" TargetMode="Internal" /><Relationship Id="rId8" Type="http://schemas.openxmlformats.org/officeDocument/2006/relationships/vmlDrawing" Target="../drawings/vmlDrawing2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7.bin" TargetMode="Internal" /><Relationship Id="rId3" Type="http://schemas.openxmlformats.org/officeDocument/2006/relationships/image" Target="../media/image13.wmf" /><Relationship Id="rId4" Type="http://schemas.openxmlformats.org/officeDocument/2006/relationships/oleObject" Target="../embeddings/oleObject8.bin" TargetMode="Internal" /><Relationship Id="rId5" Type="http://schemas.openxmlformats.org/officeDocument/2006/relationships/image" Target="../media/image14.wmf" /><Relationship Id="rId6" Type="http://schemas.openxmlformats.org/officeDocument/2006/relationships/vmlDrawing" Target="../drawings/vmlDrawing3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15.gif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9.bin" TargetMode="Internal" /><Relationship Id="rId3" Type="http://schemas.openxmlformats.org/officeDocument/2006/relationships/image" Target="../media/image16.wmf" /><Relationship Id="rId4" Type="http://schemas.openxmlformats.org/officeDocument/2006/relationships/vmlDrawing" Target="../drawings/vmlDrawing4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image" Target="../media/image1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oleObject" Target="../embeddings/oleObject10.bin" TargetMode="Internal" /><Relationship Id="rId3" Type="http://schemas.openxmlformats.org/officeDocument/2006/relationships/image" Target="../media/image18.emf" /><Relationship Id="rId4" Type="http://schemas.openxmlformats.org/officeDocument/2006/relationships/oleObject" Target="../embeddings/oleObject11.bin" TargetMode="Internal" /><Relationship Id="rId5" Type="http://schemas.openxmlformats.org/officeDocument/2006/relationships/image" Target="../media/image19.emf" /><Relationship Id="rId6" Type="http://schemas.openxmlformats.org/officeDocument/2006/relationships/vmlDrawing" Target="../drawings/vmlDrawing5.v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33202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1" name="WordArt 9"/>
          <p:cNvSpPr>
            <a:spLocks noChangeArrowheads="1" noChangeShapeType="1" noTextEdit="1"/>
          </p:cNvSpPr>
          <p:nvPr/>
        </p:nvSpPr>
        <p:spPr bwMode="auto">
          <a:xfrm>
            <a:off x="2388817" y="836712"/>
            <a:ext cx="4191744" cy="1008112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9525">
                  <a:solidFill>
                    <a:srgbClr val="CC99FF"/>
                  </a:solidFill>
                  <a:round/>
                </a:ln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黑体"/>
                <a:ea typeface="黑体"/>
              </a:rPr>
              <a:t>第四章  一次函数</a:t>
            </a:r>
          </a:p>
        </p:txBody>
      </p:sp>
      <p:sp>
        <p:nvSpPr>
          <p:cNvPr id="3083" name="WordArt 11"/>
          <p:cNvSpPr>
            <a:spLocks noChangeArrowheads="1" noChangeShapeType="1" noTextEdit="1"/>
          </p:cNvSpPr>
          <p:nvPr/>
        </p:nvSpPr>
        <p:spPr bwMode="auto">
          <a:xfrm rot="-417229">
            <a:off x="2195513" y="3789363"/>
            <a:ext cx="6408737" cy="18002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 sz="3600" kern="10">
              <a:ln w="12700">
                <a:solidFill>
                  <a:srgbClr val="3333CC"/>
                </a:solidFill>
                <a:round/>
              </a:ln>
              <a:solidFill>
                <a:srgbClr val="B2B2B2">
                  <a:alpha val="50000"/>
                </a:srgbClr>
              </a:solidFill>
              <a:effectLst>
                <a:outerShdw dist="45791" dir="2021404" algn="ctr" rotWithShape="0">
                  <a:srgbClr val="9999FF"/>
                </a:outerShdw>
              </a:effectLst>
              <a:latin typeface="隶书"/>
              <a:ea typeface="隶书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616229" y="2204864"/>
            <a:ext cx="3736920" cy="221599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13800" b="1" kern="10" smtClean="0">
                <a:ln w="9525">
                  <a:solidFill>
                    <a:srgbClr val="CC99FF"/>
                  </a:solidFill>
                  <a:round/>
                </a:ln>
                <a:effectLst>
                  <a:outerShdw dist="53882" dir="2700000" algn="ctr" rotWithShape="0">
                    <a:srgbClr val="9999FF">
                      <a:alpha val="80000"/>
                    </a:srgbClr>
                  </a:outerShdw>
                </a:effectLst>
                <a:latin typeface="黑体"/>
                <a:ea typeface="黑体"/>
              </a:rPr>
              <a:t>函数</a:t>
            </a:r>
            <a:endParaRPr lang="zh-CN" altLang="en-US" sz="13800" b="1" kern="10">
              <a:ln w="9525">
                <a:solidFill>
                  <a:srgbClr val="CC99FF"/>
                </a:solidFill>
                <a:round/>
              </a:ln>
              <a:effectLst>
                <a:outerShdw dist="53882" dir="2700000" algn="ctr" rotWithShape="0">
                  <a:srgbClr val="9999FF">
                    <a:alpha val="80000"/>
                  </a:srgbClr>
                </a:outerShdw>
              </a:effectLst>
              <a:latin typeface="黑体"/>
              <a:ea typeface="黑体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4392707" y="5767718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defRPr/>
            </a:pPr>
            <a:endParaRPr lang="en-US" altLang="zh-CN" sz="20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7346" name="Picture 2" descr="BJ1287"/>
          <p:cNvPicPr>
            <a:picLocks noChangeAspect="1" noChangeArrowheads="1"/>
          </p:cNvPicPr>
          <p:nvPr/>
        </p:nvPicPr>
        <p:blipFill>
          <a:blip r:embed="rId2">
            <a:lum bright="6000" contrast="-6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796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352" name="WordArt 8"/>
          <p:cNvSpPr>
            <a:spLocks noChangeArrowheads="1" noChangeShapeType="1" noTextEdit="1"/>
          </p:cNvSpPr>
          <p:nvPr/>
        </p:nvSpPr>
        <p:spPr bwMode="auto">
          <a:xfrm>
            <a:off x="395288" y="1484313"/>
            <a:ext cx="8064500" cy="3744912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 kern="10">
                <a:ln w="9525"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/>
                <a:ea typeface="宋体"/>
              </a:rPr>
              <a:t>    生活中充满了许许多多变化的量，</a:t>
            </a:r>
          </a:p>
          <a:p>
            <a:pPr algn="ctr"/>
            <a:r>
              <a:rPr lang="zh-CN" altLang="en-US" sz="3600" kern="10">
                <a:ln w="9525"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宋体"/>
                <a:ea typeface="宋体"/>
              </a:rPr>
              <a:t>你了解这些变量之间的关系吗？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1403350" y="4941888"/>
            <a:ext cx="6337300" cy="122396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3600">
                <a:solidFill>
                  <a:srgbClr val="FF0066"/>
                </a:solidFill>
              </a:rPr>
              <a:t>    </a:t>
            </a:r>
            <a:r>
              <a:rPr lang="zh-CN" altLang="en-US" sz="3600">
                <a:solidFill>
                  <a:srgbClr val="FF0066"/>
                </a:solidFill>
              </a:rPr>
              <a:t>记录的是某一种股票上市以来的每天的价格变动情况</a:t>
            </a:r>
            <a:r>
              <a:rPr lang="en-US" altLang="zh-CN" sz="3600">
                <a:solidFill>
                  <a:srgbClr val="FF0066"/>
                </a:solidFill>
              </a:rPr>
              <a:t>. </a:t>
            </a:r>
          </a:p>
        </p:txBody>
      </p:sp>
      <p:pic>
        <p:nvPicPr>
          <p:cNvPr id="34820" name="Picture 4" descr="2006102515327125"/>
          <p:cNvPicPr>
            <a:picLocks noChangeAspect="1" noChangeArrowheads="1"/>
          </p:cNvPicPr>
          <p:nvPr/>
        </p:nvPicPr>
        <p:blipFill>
          <a:blip r:embed="rId2">
            <a:lum bright="36000" contras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550" y="1468438"/>
            <a:ext cx="7134225" cy="340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3816350" y="354013"/>
            <a:ext cx="1908175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zh-CN" sz="5400" b="1">
                <a:solidFill>
                  <a:srgbClr val="660033"/>
                </a:solidFill>
                <a:latin typeface="新宋体" pitchFamily="49" charset="-122"/>
                <a:ea typeface="新宋体" pitchFamily="49" charset="-122"/>
              </a:rPr>
              <a:t>K</a:t>
            </a:r>
            <a:r>
              <a:rPr lang="zh-CN" altLang="en-US" sz="5400" b="1">
                <a:solidFill>
                  <a:srgbClr val="660033"/>
                </a:solidFill>
                <a:latin typeface="新宋体" pitchFamily="49" charset="-122"/>
                <a:ea typeface="新宋体" pitchFamily="49" charset="-122"/>
              </a:rPr>
              <a:t>线图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5" name="Picture 5" descr="20050813230440441_S"/>
          <p:cNvPicPr>
            <a:picLocks noChangeAspect="1" noChangeArrowheads="1"/>
          </p:cNvPicPr>
          <p:nvPr/>
        </p:nvPicPr>
        <p:blipFill>
          <a:blip r:embed="rId2">
            <a:lum bright="-3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550" y="1341438"/>
            <a:ext cx="7129463" cy="359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3059113" y="476250"/>
            <a:ext cx="2592387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rgbClr val="660033"/>
                </a:solidFill>
                <a:latin typeface="新宋体" pitchFamily="49" charset="-122"/>
                <a:ea typeface="新宋体" pitchFamily="49" charset="-122"/>
              </a:rPr>
              <a:t>心电图</a:t>
            </a:r>
          </a:p>
        </p:txBody>
      </p:sp>
      <p:sp>
        <p:nvSpPr>
          <p:cNvPr id="15372" name="Rectangle 12"/>
          <p:cNvSpPr>
            <a:spLocks noChangeArrowheads="1"/>
          </p:cNvSpPr>
          <p:nvPr/>
        </p:nvSpPr>
        <p:spPr bwMode="auto">
          <a:xfrm>
            <a:off x="684213" y="5086350"/>
            <a:ext cx="7561262" cy="1222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342900" indent="-342900">
              <a:spcBef>
                <a:spcPct val="20000"/>
              </a:spcBef>
            </a:pPr>
            <a:r>
              <a:rPr lang="en-US" altLang="zh-CN" sz="3600">
                <a:solidFill>
                  <a:srgbClr val="FF0000"/>
                </a:solidFill>
              </a:rPr>
              <a:t>      </a:t>
            </a:r>
            <a:r>
              <a:rPr lang="zh-CN" altLang="en-US" sz="3600">
                <a:solidFill>
                  <a:srgbClr val="FF0000"/>
                </a:solidFill>
              </a:rPr>
              <a:t>记录的是心脏本身的生物电在每一心动周期中发生的电变化情况</a:t>
            </a:r>
            <a:r>
              <a:rPr lang="en-US" altLang="zh-CN" sz="3600">
                <a:solidFill>
                  <a:srgbClr val="FF0000"/>
                </a:solidFill>
              </a:rPr>
              <a:t>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042" name="Picture 10" descr="hw017"/>
          <p:cNvPicPr>
            <a:picLocks noChangeAspect="1" noChangeArrowheads="1"/>
          </p:cNvPicPr>
          <p:nvPr/>
        </p:nvPicPr>
        <p:blipFill>
          <a:blip r:embed="rId2">
            <a:lum bright="-36000" contrast="2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268" b="4268"/>
          <a:stretch>
            <a:fillRect/>
          </a:stretch>
        </p:blipFill>
        <p:spPr bwMode="auto">
          <a:xfrm>
            <a:off x="0" y="4763"/>
            <a:ext cx="9144000" cy="6853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4034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916832"/>
            <a:ext cx="8229600" cy="3413125"/>
          </a:xfrm>
        </p:spPr>
        <p:txBody>
          <a:bodyPr/>
          <a:lstStyle/>
          <a:p>
            <a:r>
              <a:rPr lang="zh-CN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函数是刻画变量之间的关系的常用模型，其中最为简单的是一次函数。什么是函数？他对应的图像有什么特点？用函数能解决现实生活中的那些问题？</a:t>
            </a:r>
          </a:p>
          <a:p>
            <a:r>
              <a:rPr lang="zh-CN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你想了解这些吗？</a:t>
            </a:r>
          </a:p>
          <a:p>
            <a:r>
              <a:rPr lang="zh-CN" altLang="en-US" b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让我们一起来走进函数世界吧！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title"/>
          </p:nvPr>
        </p:nvSpPr>
        <p:spPr>
          <a:xfrm>
            <a:off x="3131840" y="476672"/>
            <a:ext cx="2305050" cy="1143000"/>
          </a:xfrm>
          <a:noFill/>
        </p:spPr>
        <p:txBody>
          <a:bodyPr/>
          <a:lstStyle/>
          <a:p>
            <a:r>
              <a:rPr lang="en-US" altLang="zh-CN" sz="5400" b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1.</a:t>
            </a:r>
            <a:r>
              <a:rPr lang="zh-CN" altLang="en-US" sz="5400" b="1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函数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92" name="Picture 4" descr="YOULEYUA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3" y="1916113"/>
            <a:ext cx="8351837" cy="4389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294" name="Text Box 6"/>
          <p:cNvSpPr txBox="1">
            <a:spLocks noChangeArrowheads="1"/>
          </p:cNvSpPr>
          <p:nvPr/>
        </p:nvSpPr>
        <p:spPr bwMode="auto">
          <a:xfrm>
            <a:off x="3059113" y="404813"/>
            <a:ext cx="5329237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65000"/>
              </a:lnSpc>
              <a:spcBef>
                <a:spcPct val="50000"/>
              </a:spcBef>
            </a:pPr>
            <a:r>
              <a:rPr lang="zh-CN" altLang="en-US" sz="4000" b="1"/>
              <a:t>你去过游乐园吗？</a:t>
            </a:r>
          </a:p>
        </p:txBody>
      </p:sp>
      <p:sp>
        <p:nvSpPr>
          <p:cNvPr id="12295" name="Rectangle 7"/>
          <p:cNvSpPr>
            <a:spLocks noChangeArrowheads="1"/>
          </p:cNvSpPr>
          <p:nvPr/>
        </p:nvSpPr>
        <p:spPr bwMode="auto">
          <a:xfrm>
            <a:off x="3059113" y="1284288"/>
            <a:ext cx="4824412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65000"/>
              </a:lnSpc>
              <a:spcBef>
                <a:spcPct val="50000"/>
              </a:spcBef>
            </a:pPr>
            <a:r>
              <a:rPr lang="zh-CN" altLang="en-US" sz="4000" b="1"/>
              <a:t>你坐过摩天轮吗？</a:t>
            </a:r>
          </a:p>
        </p:txBody>
      </p:sp>
      <p:sp>
        <p:nvSpPr>
          <p:cNvPr id="12296" name="Rectangle 8"/>
          <p:cNvSpPr>
            <a:spLocks noChangeArrowheads="1"/>
          </p:cNvSpPr>
          <p:nvPr/>
        </p:nvSpPr>
        <p:spPr bwMode="auto">
          <a:xfrm>
            <a:off x="1187450" y="590550"/>
            <a:ext cx="1458913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问题</a:t>
            </a:r>
            <a:r>
              <a:rPr lang="en-US" altLang="zh-CN" sz="40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4" name="Picture 4" descr="成都游乐园摩天轮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150" y="981075"/>
            <a:ext cx="6732588" cy="5049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395288" y="981075"/>
            <a:ext cx="1295400" cy="496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rgbClr val="660033"/>
                </a:solidFill>
              </a:rPr>
              <a:t>你能描述一下坐摩天轮的感觉吗？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8" name="Picture 6" descr="成都游乐园摩天轮"/>
          <p:cNvPicPr>
            <a:picLocks noChangeAspect="1" noChangeArrowheads="1"/>
          </p:cNvPicPr>
          <p:nvPr/>
        </p:nvPicPr>
        <p:blipFill>
          <a:blip r:embed="rId2">
            <a:lum bright="-18000" contrast="-6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-17463"/>
            <a:ext cx="9144000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548680"/>
            <a:ext cx="8229600" cy="1252538"/>
          </a:xfrm>
        </p:spPr>
        <p:txBody>
          <a:bodyPr/>
          <a:lstStyle/>
          <a:p>
            <a:r>
              <a:rPr lang="zh-CN" alt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当人坐在摩天轮上时，人的高度随时间在变化，那么变化有规律吗？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755650" y="2492375"/>
            <a:ext cx="3024188" cy="9448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chemeClr val="bg1"/>
                </a:solidFill>
                <a:latin typeface="宋体" pitchFamily="2" charset="-122"/>
              </a:rPr>
              <a:t>摩天轮上一点的高度</a:t>
            </a:r>
            <a:endParaRPr lang="en-US" altLang="zh-CN" sz="2800">
              <a:solidFill>
                <a:schemeClr val="bg1"/>
              </a:solidFill>
              <a:latin typeface="宋体" pitchFamily="2" charset="-122"/>
            </a:endParaRPr>
          </a:p>
        </p:txBody>
      </p:sp>
      <p:pic>
        <p:nvPicPr>
          <p:cNvPr id="8197" name="Picture 5" descr="hw018"/>
          <p:cNvPicPr>
            <a:picLocks noChangeAspect="1" noChangeArrowheads="1"/>
          </p:cNvPicPr>
          <p:nvPr/>
        </p:nvPicPr>
        <p:blipFill>
          <a:blip r:embed="rId3">
            <a:lum bright="-12000" contrast="3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4" t="4514" b="10020"/>
          <a:stretch>
            <a:fillRect/>
          </a:stretch>
        </p:blipFill>
        <p:spPr bwMode="auto">
          <a:xfrm>
            <a:off x="3635375" y="2652713"/>
            <a:ext cx="518477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3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3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9940" name="Picture 4" descr="hw018"/>
          <p:cNvPicPr>
            <a:picLocks noChangeAspect="1" noChangeArrowheads="1"/>
          </p:cNvPicPr>
          <p:nvPr/>
        </p:nvPicPr>
        <p:blipFill>
          <a:blip r:embed="rId2">
            <a:lum bright="-12000" contrast="3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4" t="4514" b="10020"/>
          <a:stretch>
            <a:fillRect/>
          </a:stretch>
        </p:blipFill>
        <p:spPr bwMode="auto">
          <a:xfrm>
            <a:off x="2051050" y="333375"/>
            <a:ext cx="518477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323850" y="3429000"/>
            <a:ext cx="8496300" cy="774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/>
              <a:t>     </a:t>
            </a:r>
            <a:r>
              <a:rPr lang="zh-CN" altLang="en-US"/>
              <a:t>你能从上图观察出，有几个变化的量吗？当</a:t>
            </a:r>
            <a:endParaRPr lang="zh-CN" altLang="en-US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827088" y="5370513"/>
            <a:ext cx="7489825" cy="57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/>
              <a:t>给定一个</a:t>
            </a:r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1" grpId="0"/>
      <p:bldP spid="3994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22" name="Picture 10" descr="BJ2107"/>
          <p:cNvPicPr>
            <a:picLocks noChangeAspect="1" noChangeArrowheads="1"/>
          </p:cNvPicPr>
          <p:nvPr/>
        </p:nvPicPr>
        <p:blipFill>
          <a:blip r:embed="rId2">
            <a:lum bright="6000" contrast="-6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7" name="Rectangle 5"/>
          <p:cNvSpPr>
            <a:spLocks noGrp="1" noChangeArrowheads="1"/>
          </p:cNvSpPr>
          <p:nvPr>
            <p:ph type="title"/>
          </p:nvPr>
        </p:nvSpPr>
        <p:spPr>
          <a:xfrm>
            <a:off x="611188" y="828675"/>
            <a:ext cx="8532812" cy="2600325"/>
          </a:xfrm>
        </p:spPr>
        <p:txBody>
          <a:bodyPr/>
          <a:lstStyle/>
          <a:p>
            <a:pPr algn="l">
              <a:lnSpc>
                <a:spcPct val="140000"/>
              </a:lnSpc>
            </a:pPr>
            <a:r>
              <a:rPr lang="zh-CN" altLang="en-US" sz="4000" b="1">
                <a:solidFill>
                  <a:srgbClr val="FF0000"/>
                </a:solidFill>
              </a:rPr>
              <a:t>问题</a:t>
            </a:r>
            <a:r>
              <a:rPr lang="en-US" altLang="zh-CN" sz="4000" b="1">
                <a:solidFill>
                  <a:srgbClr val="FF0000"/>
                </a:solidFill>
              </a:rPr>
              <a:t>2</a:t>
            </a:r>
            <a:r>
              <a:rPr lang="en-US" altLang="zh-CN" sz="3200"/>
              <a:t>   </a:t>
            </a:r>
            <a:r>
              <a:rPr lang="zh-CN" altLang="en-US" sz="3200">
                <a:solidFill>
                  <a:schemeClr val="bg1"/>
                </a:solidFill>
              </a:rPr>
              <a:t>在平整的路面上，某型号汽车紧急刹车后仍将滑行</a:t>
            </a:r>
            <a:endParaRPr lang="en-US" altLang="zh-CN" sz="3200">
              <a:solidFill>
                <a:schemeClr val="bg1"/>
              </a:solidFill>
            </a:endParaRP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60363" y="3141663"/>
            <a:ext cx="8820150" cy="2592387"/>
          </a:xfrm>
        </p:spPr>
        <p:txBody>
          <a:bodyPr/>
          <a:lstStyle/>
          <a:p>
            <a:pPr>
              <a:lnSpc>
                <a:spcPct val="150000"/>
              </a:lnSpc>
              <a:buFontTx/>
              <a:buNone/>
            </a:pPr>
            <a:r>
              <a:rPr lang="zh-CN" altLang="en-US">
                <a:solidFill>
                  <a:schemeClr val="bg1"/>
                </a:solidFill>
              </a:rPr>
              <a:t>（</a:t>
            </a:r>
            <a:r>
              <a:rPr lang="en-US" altLang="zh-CN">
                <a:solidFill>
                  <a:schemeClr val="bg1"/>
                </a:solidFill>
              </a:rPr>
              <a:t>1</a:t>
            </a:r>
            <a:r>
              <a:rPr lang="zh-CN" altLang="en-US">
                <a:solidFill>
                  <a:schemeClr val="bg1"/>
                </a:solidFill>
              </a:rPr>
              <a:t>）公式中有几个变化的量？计算当</a:t>
            </a:r>
            <a:r>
              <a:rPr lang="en-US" altLang="zh-CN">
                <a:solidFill>
                  <a:schemeClr val="bg1"/>
                </a:solidFill>
              </a:rPr>
              <a:t>v</a:t>
            </a:r>
            <a:r>
              <a:rPr lang="zh-CN" altLang="en-US">
                <a:solidFill>
                  <a:schemeClr val="bg1"/>
                </a:solidFill>
              </a:rPr>
              <a:t>分别为</a:t>
            </a:r>
            <a:r>
              <a:rPr lang="en-US" altLang="zh-CN">
                <a:solidFill>
                  <a:schemeClr val="bg1"/>
                </a:solidFill>
              </a:rPr>
              <a:t>50</a:t>
            </a:r>
            <a:r>
              <a:rPr lang="zh-CN" altLang="en-US">
                <a:solidFill>
                  <a:schemeClr val="bg1"/>
                </a:solidFill>
              </a:rPr>
              <a:t>，</a:t>
            </a:r>
            <a:r>
              <a:rPr lang="en-US" altLang="zh-CN">
                <a:solidFill>
                  <a:schemeClr val="bg1"/>
                </a:solidFill>
              </a:rPr>
              <a:t>60</a:t>
            </a:r>
            <a:r>
              <a:rPr lang="zh-CN" altLang="en-US">
                <a:solidFill>
                  <a:schemeClr val="bg1"/>
                </a:solidFill>
              </a:rPr>
              <a:t>，</a:t>
            </a:r>
            <a:r>
              <a:rPr lang="en-US" altLang="zh-CN">
                <a:solidFill>
                  <a:schemeClr val="bg1"/>
                </a:solidFill>
              </a:rPr>
              <a:t>100</a:t>
            </a:r>
            <a:r>
              <a:rPr lang="zh-CN" altLang="en-US">
                <a:solidFill>
                  <a:schemeClr val="bg1"/>
                </a:solidFill>
              </a:rPr>
              <a:t>时，相应的滑行距离</a:t>
            </a:r>
            <a:endParaRPr lang="zh-CN" altLang="en-US">
              <a:solidFill>
                <a:schemeClr val="bg1"/>
              </a:solidFill>
            </a:endParaRPr>
          </a:p>
        </p:txBody>
      </p:sp>
      <p:graphicFrame>
        <p:nvGraphicFramePr>
          <p:cNvPr id="13316" name="Object 4"/>
          <p:cNvGraphicFramePr>
            <a:graphicFrameLocks noChangeAspect="1"/>
          </p:cNvGraphicFramePr>
          <p:nvPr>
            <p:ph sz="half" idx="2"/>
          </p:nvPr>
        </p:nvGraphicFramePr>
        <p:xfrm>
          <a:off x="7524750" y="1196975"/>
          <a:ext cx="936625" cy="7731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Equation" r:id="rId3" imgW="507960" imgH="419040" progId="Equation.DSMT4">
                  <p:embed/>
                </p:oleObj>
              </mc:Choice>
              <mc:Fallback>
                <p:oleObj name="Equation" r:id="rId3" imgW="507960" imgH="41904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524750" y="1196975"/>
                        <a:ext cx="936625" cy="7731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3321" name="Group 9"/>
          <p:cNvGrpSpPr/>
          <p:nvPr/>
        </p:nvGrpSpPr>
        <p:grpSpPr>
          <a:xfrm>
            <a:off x="1647825" y="5345113"/>
            <a:ext cx="5507038" cy="955675"/>
            <a:chOff x="158" y="3258"/>
            <a:chExt cx="4922" cy="602"/>
          </a:xfrm>
        </p:grpSpPr>
        <p:pic>
          <p:nvPicPr>
            <p:cNvPr id="13319" name="Picture 7" descr="GIF-375"/>
            <p:cNvPicPr>
              <a:picLocks noChangeAspect="1" noChangeArrowheads="1" noCrop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21" y="3566"/>
              <a:ext cx="4559" cy="2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3320" name="Picture 8" descr="GIF-374"/>
            <p:cNvPicPr>
              <a:picLocks noChangeAspect="1" noChangeArrowheads="1" noCrop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58" y="3258"/>
              <a:ext cx="4635" cy="3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3323" name="Rectangle 11"/>
          <p:cNvSpPr>
            <a:spLocks noChangeArrowheads="1"/>
          </p:cNvSpPr>
          <p:nvPr/>
        </p:nvSpPr>
        <p:spPr bwMode="auto">
          <a:xfrm>
            <a:off x="395288" y="4794250"/>
            <a:ext cx="7185044" cy="584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chemeClr val="bg1"/>
                </a:solidFill>
              </a:rPr>
              <a:t>（</a:t>
            </a:r>
            <a:r>
              <a:rPr lang="en-US" altLang="zh-CN">
                <a:solidFill>
                  <a:schemeClr val="bg1"/>
                </a:solidFill>
              </a:rPr>
              <a:t>2</a:t>
            </a:r>
            <a:r>
              <a:rPr lang="zh-CN" altLang="en-US">
                <a:solidFill>
                  <a:schemeClr val="bg1"/>
                </a:solidFill>
              </a:rPr>
              <a:t>）给定一个</a:t>
            </a:r>
            <a:r>
              <a:rPr lang="en-US" altLang="zh-CN">
                <a:solidFill>
                  <a:schemeClr val="bg1"/>
                </a:solidFill>
              </a:rPr>
              <a:t>v</a:t>
            </a:r>
            <a:r>
              <a:rPr lang="zh-CN" altLang="en-US">
                <a:solidFill>
                  <a:schemeClr val="bg1"/>
                </a:solidFill>
              </a:rPr>
              <a:t>值，你都能求出相应的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3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  <p:bldP spid="133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68313" y="549275"/>
            <a:ext cx="8002587" cy="1295400"/>
          </a:xfrm>
        </p:spPr>
        <p:txBody>
          <a:bodyPr/>
          <a:lstStyle/>
          <a:p>
            <a:pPr>
              <a:buFontTx/>
              <a:buNone/>
            </a:pPr>
            <a:r>
              <a:rPr lang="zh-CN" altLang="en-US" sz="4000" b="1">
                <a:solidFill>
                  <a:srgbClr val="FF0000"/>
                </a:solidFill>
              </a:rPr>
              <a:t>问题</a:t>
            </a:r>
            <a:r>
              <a:rPr lang="en-US" altLang="zh-CN" sz="4000" b="1">
                <a:solidFill>
                  <a:srgbClr val="FF0000"/>
                </a:solidFill>
              </a:rPr>
              <a:t>3</a:t>
            </a:r>
            <a:r>
              <a:rPr lang="en-US" altLang="zh-CN" sz="2800"/>
              <a:t>    </a:t>
            </a:r>
            <a:r>
              <a:rPr lang="zh-CN" altLang="en-US"/>
              <a:t>如图，搭一个正方形需要</a:t>
            </a:r>
            <a:r>
              <a:rPr lang="en-US" altLang="zh-CN"/>
              <a:t>4</a:t>
            </a:r>
            <a:r>
              <a:rPr lang="zh-CN" altLang="en-US"/>
              <a:t>根火柴棒，按图中方式，动手做一做，完成下表：</a:t>
            </a:r>
          </a:p>
        </p:txBody>
      </p:sp>
      <p:grpSp>
        <p:nvGrpSpPr>
          <p:cNvPr id="27652" name="Group 4"/>
          <p:cNvGrpSpPr/>
          <p:nvPr/>
        </p:nvGrpSpPr>
        <p:grpSpPr>
          <a:xfrm>
            <a:off x="971550" y="1989138"/>
            <a:ext cx="1008063" cy="1009650"/>
            <a:chOff x="3742" y="2296"/>
            <a:chExt cx="826" cy="826"/>
          </a:xfrm>
        </p:grpSpPr>
        <p:grpSp>
          <p:nvGrpSpPr>
            <p:cNvPr id="27653" name="Group 5"/>
            <p:cNvGrpSpPr/>
            <p:nvPr/>
          </p:nvGrpSpPr>
          <p:grpSpPr>
            <a:xfrm rot="5400000">
              <a:off x="4132" y="2632"/>
              <a:ext cx="771" cy="100"/>
              <a:chOff x="1791" y="2623"/>
              <a:chExt cx="816" cy="91"/>
            </a:xfrm>
          </p:grpSpPr>
          <p:sp>
            <p:nvSpPr>
              <p:cNvPr id="27654" name="Oval 6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55" name="Rectangle 7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56" name="Group 8"/>
            <p:cNvGrpSpPr/>
            <p:nvPr/>
          </p:nvGrpSpPr>
          <p:grpSpPr>
            <a:xfrm>
              <a:off x="3742" y="2296"/>
              <a:ext cx="771" cy="100"/>
              <a:chOff x="1791" y="2623"/>
              <a:chExt cx="816" cy="91"/>
            </a:xfrm>
          </p:grpSpPr>
          <p:sp>
            <p:nvSpPr>
              <p:cNvPr id="27657" name="Oval 9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58" name="Rectangle 10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59" name="Group 11"/>
            <p:cNvGrpSpPr/>
            <p:nvPr/>
          </p:nvGrpSpPr>
          <p:grpSpPr>
            <a:xfrm rot="16200000" flipV="1">
              <a:off x="3406" y="2677"/>
              <a:ext cx="771" cy="100"/>
              <a:chOff x="1791" y="2623"/>
              <a:chExt cx="816" cy="91"/>
            </a:xfrm>
          </p:grpSpPr>
          <p:sp>
            <p:nvSpPr>
              <p:cNvPr id="27660" name="Oval 12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61" name="Rectangle 13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62" name="Group 14"/>
            <p:cNvGrpSpPr/>
            <p:nvPr/>
          </p:nvGrpSpPr>
          <p:grpSpPr>
            <a:xfrm flipH="1">
              <a:off x="3787" y="3022"/>
              <a:ext cx="771" cy="100"/>
              <a:chOff x="1791" y="2623"/>
              <a:chExt cx="816" cy="91"/>
            </a:xfrm>
          </p:grpSpPr>
          <p:sp>
            <p:nvSpPr>
              <p:cNvPr id="27663" name="Oval 15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64" name="Rectangle 16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7665" name="Group 17"/>
          <p:cNvGrpSpPr/>
          <p:nvPr/>
        </p:nvGrpSpPr>
        <p:grpSpPr>
          <a:xfrm>
            <a:off x="2484438" y="1989138"/>
            <a:ext cx="2016125" cy="1008062"/>
            <a:chOff x="603" y="1480"/>
            <a:chExt cx="1515" cy="825"/>
          </a:xfrm>
        </p:grpSpPr>
        <p:grpSp>
          <p:nvGrpSpPr>
            <p:cNvPr id="27666" name="Group 18"/>
            <p:cNvGrpSpPr/>
            <p:nvPr/>
          </p:nvGrpSpPr>
          <p:grpSpPr>
            <a:xfrm>
              <a:off x="1292" y="1480"/>
              <a:ext cx="771" cy="100"/>
              <a:chOff x="1791" y="2623"/>
              <a:chExt cx="816" cy="91"/>
            </a:xfrm>
          </p:grpSpPr>
          <p:sp>
            <p:nvSpPr>
              <p:cNvPr id="27667" name="Oval 19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68" name="Rectangle 20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69" name="Group 21"/>
            <p:cNvGrpSpPr/>
            <p:nvPr/>
          </p:nvGrpSpPr>
          <p:grpSpPr>
            <a:xfrm rot="5400000">
              <a:off x="1682" y="1816"/>
              <a:ext cx="771" cy="100"/>
              <a:chOff x="1791" y="2623"/>
              <a:chExt cx="816" cy="91"/>
            </a:xfrm>
          </p:grpSpPr>
          <p:sp>
            <p:nvSpPr>
              <p:cNvPr id="27670" name="Oval 22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1" name="Rectangle 23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72" name="Group 24"/>
            <p:cNvGrpSpPr/>
            <p:nvPr/>
          </p:nvGrpSpPr>
          <p:grpSpPr>
            <a:xfrm rot="10800000">
              <a:off x="1338" y="2205"/>
              <a:ext cx="771" cy="100"/>
              <a:chOff x="1791" y="2623"/>
              <a:chExt cx="816" cy="91"/>
            </a:xfrm>
          </p:grpSpPr>
          <p:sp>
            <p:nvSpPr>
              <p:cNvPr id="27673" name="Oval 25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4" name="Rectangle 26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75" name="Group 27"/>
            <p:cNvGrpSpPr/>
            <p:nvPr/>
          </p:nvGrpSpPr>
          <p:grpSpPr>
            <a:xfrm>
              <a:off x="613" y="2196"/>
              <a:ext cx="771" cy="100"/>
              <a:chOff x="1791" y="2623"/>
              <a:chExt cx="816" cy="91"/>
            </a:xfrm>
          </p:grpSpPr>
          <p:sp>
            <p:nvSpPr>
              <p:cNvPr id="27676" name="Oval 28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77" name="Rectangle 29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78" name="Group 30"/>
            <p:cNvGrpSpPr/>
            <p:nvPr/>
          </p:nvGrpSpPr>
          <p:grpSpPr>
            <a:xfrm rot="5400000">
              <a:off x="267" y="1816"/>
              <a:ext cx="771" cy="100"/>
              <a:chOff x="1791" y="2623"/>
              <a:chExt cx="816" cy="91"/>
            </a:xfrm>
          </p:grpSpPr>
          <p:sp>
            <p:nvSpPr>
              <p:cNvPr id="27679" name="Oval 31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80" name="Rectangle 32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81" name="Group 33"/>
            <p:cNvGrpSpPr/>
            <p:nvPr/>
          </p:nvGrpSpPr>
          <p:grpSpPr>
            <a:xfrm rot="16200000">
              <a:off x="956" y="1835"/>
              <a:ext cx="771" cy="100"/>
              <a:chOff x="1791" y="2623"/>
              <a:chExt cx="816" cy="91"/>
            </a:xfrm>
          </p:grpSpPr>
          <p:sp>
            <p:nvSpPr>
              <p:cNvPr id="27682" name="Oval 34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83" name="Rectangle 35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84" name="Group 36"/>
            <p:cNvGrpSpPr/>
            <p:nvPr/>
          </p:nvGrpSpPr>
          <p:grpSpPr>
            <a:xfrm rot="10800000">
              <a:off x="613" y="1480"/>
              <a:ext cx="771" cy="100"/>
              <a:chOff x="1791" y="2623"/>
              <a:chExt cx="816" cy="91"/>
            </a:xfrm>
          </p:grpSpPr>
          <p:sp>
            <p:nvSpPr>
              <p:cNvPr id="27685" name="Oval 37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86" name="Rectangle 38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27687" name="Group 39"/>
          <p:cNvGrpSpPr/>
          <p:nvPr/>
        </p:nvGrpSpPr>
        <p:grpSpPr>
          <a:xfrm>
            <a:off x="4860925" y="1989138"/>
            <a:ext cx="2879725" cy="1006475"/>
            <a:chOff x="557" y="2704"/>
            <a:chExt cx="2196" cy="825"/>
          </a:xfrm>
        </p:grpSpPr>
        <p:grpSp>
          <p:nvGrpSpPr>
            <p:cNvPr id="27688" name="Group 40"/>
            <p:cNvGrpSpPr/>
            <p:nvPr/>
          </p:nvGrpSpPr>
          <p:grpSpPr>
            <a:xfrm rot="10800000">
              <a:off x="567" y="2704"/>
              <a:ext cx="771" cy="100"/>
              <a:chOff x="1791" y="2623"/>
              <a:chExt cx="816" cy="91"/>
            </a:xfrm>
          </p:grpSpPr>
          <p:sp>
            <p:nvSpPr>
              <p:cNvPr id="27689" name="Oval 41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90" name="Rectangle 42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91" name="Group 43"/>
            <p:cNvGrpSpPr/>
            <p:nvPr/>
          </p:nvGrpSpPr>
          <p:grpSpPr>
            <a:xfrm flipH="1">
              <a:off x="1972" y="2704"/>
              <a:ext cx="771" cy="100"/>
              <a:chOff x="1791" y="2623"/>
              <a:chExt cx="816" cy="91"/>
            </a:xfrm>
          </p:grpSpPr>
          <p:sp>
            <p:nvSpPr>
              <p:cNvPr id="27692" name="Oval 44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93" name="Rectangle 45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94" name="Group 46"/>
            <p:cNvGrpSpPr/>
            <p:nvPr/>
          </p:nvGrpSpPr>
          <p:grpSpPr>
            <a:xfrm>
              <a:off x="1292" y="2704"/>
              <a:ext cx="771" cy="100"/>
              <a:chOff x="1791" y="2623"/>
              <a:chExt cx="816" cy="91"/>
            </a:xfrm>
          </p:grpSpPr>
          <p:sp>
            <p:nvSpPr>
              <p:cNvPr id="27695" name="Oval 47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96" name="Rectangle 48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97" name="Group 49"/>
            <p:cNvGrpSpPr/>
            <p:nvPr/>
          </p:nvGrpSpPr>
          <p:grpSpPr>
            <a:xfrm>
              <a:off x="1972" y="3429"/>
              <a:ext cx="771" cy="100"/>
              <a:chOff x="1791" y="2623"/>
              <a:chExt cx="816" cy="91"/>
            </a:xfrm>
          </p:grpSpPr>
          <p:sp>
            <p:nvSpPr>
              <p:cNvPr id="27698" name="Oval 50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99" name="Rectangle 51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00" name="Group 52"/>
            <p:cNvGrpSpPr/>
            <p:nvPr/>
          </p:nvGrpSpPr>
          <p:grpSpPr>
            <a:xfrm rot="16200000" flipV="1">
              <a:off x="2317" y="3085"/>
              <a:ext cx="771" cy="100"/>
              <a:chOff x="1791" y="2623"/>
              <a:chExt cx="816" cy="91"/>
            </a:xfrm>
          </p:grpSpPr>
          <p:sp>
            <p:nvSpPr>
              <p:cNvPr id="27701" name="Oval 53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02" name="Rectangle 54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03" name="Group 55"/>
            <p:cNvGrpSpPr/>
            <p:nvPr/>
          </p:nvGrpSpPr>
          <p:grpSpPr>
            <a:xfrm rot="5400000">
              <a:off x="1636" y="3040"/>
              <a:ext cx="771" cy="100"/>
              <a:chOff x="1791" y="2623"/>
              <a:chExt cx="816" cy="91"/>
            </a:xfrm>
          </p:grpSpPr>
          <p:sp>
            <p:nvSpPr>
              <p:cNvPr id="27704" name="Oval 56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05" name="Rectangle 57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06" name="Group 58"/>
            <p:cNvGrpSpPr/>
            <p:nvPr/>
          </p:nvGrpSpPr>
          <p:grpSpPr>
            <a:xfrm rot="10800000">
              <a:off x="1292" y="3429"/>
              <a:ext cx="771" cy="100"/>
              <a:chOff x="1791" y="2623"/>
              <a:chExt cx="816" cy="91"/>
            </a:xfrm>
          </p:grpSpPr>
          <p:sp>
            <p:nvSpPr>
              <p:cNvPr id="27707" name="Oval 59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08" name="Rectangle 60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09" name="Group 61"/>
            <p:cNvGrpSpPr/>
            <p:nvPr/>
          </p:nvGrpSpPr>
          <p:grpSpPr>
            <a:xfrm>
              <a:off x="567" y="3421"/>
              <a:ext cx="771" cy="100"/>
              <a:chOff x="1791" y="2623"/>
              <a:chExt cx="816" cy="91"/>
            </a:xfrm>
          </p:grpSpPr>
          <p:sp>
            <p:nvSpPr>
              <p:cNvPr id="27710" name="Oval 62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1" name="Rectangle 63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12" name="Group 64"/>
            <p:cNvGrpSpPr/>
            <p:nvPr/>
          </p:nvGrpSpPr>
          <p:grpSpPr>
            <a:xfrm rot="5400000">
              <a:off x="221" y="3040"/>
              <a:ext cx="771" cy="100"/>
              <a:chOff x="1791" y="2623"/>
              <a:chExt cx="816" cy="91"/>
            </a:xfrm>
          </p:grpSpPr>
          <p:sp>
            <p:nvSpPr>
              <p:cNvPr id="27713" name="Oval 65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4" name="Rectangle 66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715" name="Group 67"/>
            <p:cNvGrpSpPr/>
            <p:nvPr/>
          </p:nvGrpSpPr>
          <p:grpSpPr>
            <a:xfrm rot="16200000">
              <a:off x="911" y="3059"/>
              <a:ext cx="771" cy="100"/>
              <a:chOff x="1791" y="2623"/>
              <a:chExt cx="816" cy="91"/>
            </a:xfrm>
          </p:grpSpPr>
          <p:sp>
            <p:nvSpPr>
              <p:cNvPr id="27716" name="Oval 68"/>
              <p:cNvSpPr>
                <a:spLocks noChangeArrowheads="1"/>
              </p:cNvSpPr>
              <p:nvPr/>
            </p:nvSpPr>
            <p:spPr bwMode="auto">
              <a:xfrm>
                <a:off x="1791" y="2623"/>
                <a:ext cx="91" cy="91"/>
              </a:xfrm>
              <a:prstGeom prst="ellipse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17" name="Rectangle 69"/>
              <p:cNvSpPr>
                <a:spLocks noChangeArrowheads="1"/>
              </p:cNvSpPr>
              <p:nvPr/>
            </p:nvSpPr>
            <p:spPr bwMode="auto">
              <a:xfrm>
                <a:off x="1882" y="2649"/>
                <a:ext cx="725" cy="46"/>
              </a:xfrm>
              <a:prstGeom prst="rect">
                <a:avLst/>
              </a:prstGeom>
              <a:solidFill>
                <a:srgbClr val="FFCC99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7A77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C0C0C0"/>
                      </a:outerShdw>
                    </a:effectLst>
                  </a14:hiddenEffects>
                </a:ext>
              </a:extLst>
            </p:spPr>
            <p:txBody>
              <a:bodyPr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aphicFrame>
        <p:nvGraphicFramePr>
          <p:cNvPr id="27788" name="Group 140"/>
          <p:cNvGraphicFramePr>
            <a:graphicFrameLocks noGrp="1"/>
          </p:cNvGraphicFramePr>
          <p:nvPr>
            <p:ph sz="half" idx="2"/>
          </p:nvPr>
        </p:nvGraphicFramePr>
        <p:xfrm>
          <a:off x="755650" y="3429000"/>
          <a:ext cx="6553200" cy="1247458"/>
        </p:xfrm>
        <a:graphic>
          <a:graphicData uri="http://schemas.openxmlformats.org/drawingml/2006/table">
            <a:tbl>
              <a:tblPr/>
              <a:tblGrid>
                <a:gridCol w="2317750"/>
                <a:gridCol w="798513"/>
                <a:gridCol w="800100"/>
                <a:gridCol w="879475"/>
                <a:gridCol w="877887"/>
                <a:gridCol w="879475"/>
              </a:tblGrid>
              <a:tr h="576263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正方形个数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68338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宋体" pitchFamily="2" charset="-122"/>
                        </a:rPr>
                        <a:t>火柴棒根数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3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宋体" pitchFamily="2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7768" name="Rectangle 120"/>
          <p:cNvSpPr>
            <a:spLocks noChangeArrowheads="1"/>
          </p:cNvSpPr>
          <p:nvPr/>
        </p:nvSpPr>
        <p:spPr bwMode="auto">
          <a:xfrm>
            <a:off x="3348038" y="4292600"/>
            <a:ext cx="331787" cy="41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 baseline="30000"/>
              <a:t>4</a:t>
            </a:r>
          </a:p>
        </p:txBody>
      </p:sp>
      <p:sp>
        <p:nvSpPr>
          <p:cNvPr id="27769" name="Rectangle 121"/>
          <p:cNvSpPr>
            <a:spLocks noChangeArrowheads="1"/>
          </p:cNvSpPr>
          <p:nvPr/>
        </p:nvSpPr>
        <p:spPr bwMode="auto">
          <a:xfrm>
            <a:off x="4140200" y="4292600"/>
            <a:ext cx="319088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b="1" baseline="30000"/>
              <a:t>7</a:t>
            </a:r>
          </a:p>
        </p:txBody>
      </p:sp>
      <p:sp>
        <p:nvSpPr>
          <p:cNvPr id="27770" name="Rectangle 122"/>
          <p:cNvSpPr>
            <a:spLocks noChangeArrowheads="1"/>
          </p:cNvSpPr>
          <p:nvPr/>
        </p:nvSpPr>
        <p:spPr bwMode="auto">
          <a:xfrm>
            <a:off x="4859338" y="4292600"/>
            <a:ext cx="479425" cy="41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 baseline="30000"/>
              <a:t>10</a:t>
            </a:r>
          </a:p>
        </p:txBody>
      </p:sp>
      <p:sp>
        <p:nvSpPr>
          <p:cNvPr id="27771" name="Rectangle 123"/>
          <p:cNvSpPr>
            <a:spLocks noChangeArrowheads="1"/>
          </p:cNvSpPr>
          <p:nvPr/>
        </p:nvSpPr>
        <p:spPr bwMode="auto">
          <a:xfrm>
            <a:off x="5724525" y="4311650"/>
            <a:ext cx="479425" cy="41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 baseline="30000"/>
              <a:t>13</a:t>
            </a:r>
          </a:p>
        </p:txBody>
      </p:sp>
      <p:sp>
        <p:nvSpPr>
          <p:cNvPr id="27772" name="Rectangle 124"/>
          <p:cNvSpPr>
            <a:spLocks noChangeArrowheads="1"/>
          </p:cNvSpPr>
          <p:nvPr/>
        </p:nvSpPr>
        <p:spPr bwMode="auto">
          <a:xfrm>
            <a:off x="6588125" y="4313238"/>
            <a:ext cx="479425" cy="41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 baseline="30000"/>
              <a:t>16</a:t>
            </a:r>
          </a:p>
        </p:txBody>
      </p:sp>
      <p:sp>
        <p:nvSpPr>
          <p:cNvPr id="27790" name="Text Box 142"/>
          <p:cNvSpPr txBox="1">
            <a:spLocks noChangeArrowheads="1"/>
          </p:cNvSpPr>
          <p:nvPr/>
        </p:nvSpPr>
        <p:spPr bwMode="auto">
          <a:xfrm>
            <a:off x="250825" y="4941888"/>
            <a:ext cx="8208963" cy="155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/>
              <a:t>       </a:t>
            </a:r>
            <a:r>
              <a:rPr lang="zh-CN" altLang="en-US"/>
              <a:t>表格中有几个变量？按图中方式搭</a:t>
            </a:r>
            <a:r>
              <a:rPr lang="en-US" altLang="zh-CN"/>
              <a:t>100</a:t>
            </a:r>
            <a:r>
              <a:rPr lang="zh-CN" altLang="en-US"/>
              <a:t>个正方形，需要多少根火柴棒</a:t>
            </a:r>
            <a:r>
              <a:rPr lang="en-US" altLang="zh-CN"/>
              <a:t>?</a:t>
            </a:r>
            <a:r>
              <a:rPr lang="zh-CN" altLang="en-US"/>
              <a:t>若搭</a:t>
            </a:r>
            <a:r>
              <a:rPr lang="en-US" altLang="zh-CN"/>
              <a:t>n</a:t>
            </a:r>
            <a:r>
              <a:rPr lang="zh-CN" altLang="en-US"/>
              <a:t>个正方形，需要多少根火柴棒</a:t>
            </a:r>
            <a:r>
              <a:rPr lang="en-US" altLang="zh-CN"/>
              <a:t>?</a:t>
            </a:r>
          </a:p>
        </p:txBody>
      </p:sp>
      <p:sp>
        <p:nvSpPr>
          <p:cNvPr id="27791" name="Line 143"/>
          <p:cNvSpPr>
            <a:spLocks noChangeShapeType="1"/>
          </p:cNvSpPr>
          <p:nvPr/>
        </p:nvSpPr>
        <p:spPr bwMode="auto">
          <a:xfrm>
            <a:off x="7308850" y="3429000"/>
            <a:ext cx="14398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92" name="Line 144"/>
          <p:cNvSpPr>
            <a:spLocks noChangeShapeType="1"/>
          </p:cNvSpPr>
          <p:nvPr/>
        </p:nvSpPr>
        <p:spPr bwMode="auto">
          <a:xfrm>
            <a:off x="7296150" y="4006850"/>
            <a:ext cx="14398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93" name="Line 145"/>
          <p:cNvSpPr>
            <a:spLocks noChangeShapeType="1"/>
          </p:cNvSpPr>
          <p:nvPr/>
        </p:nvSpPr>
        <p:spPr bwMode="auto">
          <a:xfrm>
            <a:off x="7308850" y="4672013"/>
            <a:ext cx="14398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94" name="Line 146"/>
          <p:cNvSpPr>
            <a:spLocks noChangeShapeType="1"/>
          </p:cNvSpPr>
          <p:nvPr/>
        </p:nvSpPr>
        <p:spPr bwMode="auto">
          <a:xfrm flipH="1">
            <a:off x="8748713" y="3429000"/>
            <a:ext cx="0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95" name="Line 147"/>
          <p:cNvSpPr>
            <a:spLocks noChangeShapeType="1"/>
          </p:cNvSpPr>
          <p:nvPr/>
        </p:nvSpPr>
        <p:spPr bwMode="auto">
          <a:xfrm flipH="1">
            <a:off x="7956550" y="3429000"/>
            <a:ext cx="0" cy="12239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796" name="Text Box 148"/>
          <p:cNvSpPr txBox="1">
            <a:spLocks noChangeArrowheads="1"/>
          </p:cNvSpPr>
          <p:nvPr/>
        </p:nvSpPr>
        <p:spPr bwMode="auto">
          <a:xfrm>
            <a:off x="7380288" y="3357563"/>
            <a:ext cx="5048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/>
              <a:t>…</a:t>
            </a:r>
          </a:p>
        </p:txBody>
      </p:sp>
      <p:sp>
        <p:nvSpPr>
          <p:cNvPr id="27797" name="Text Box 149"/>
          <p:cNvSpPr txBox="1">
            <a:spLocks noChangeArrowheads="1"/>
          </p:cNvSpPr>
          <p:nvPr/>
        </p:nvSpPr>
        <p:spPr bwMode="auto">
          <a:xfrm>
            <a:off x="7380288" y="3929063"/>
            <a:ext cx="504825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/>
              <a:t>…</a:t>
            </a:r>
          </a:p>
        </p:txBody>
      </p:sp>
      <p:sp>
        <p:nvSpPr>
          <p:cNvPr id="27798" name="Text Box 150"/>
          <p:cNvSpPr txBox="1">
            <a:spLocks noChangeArrowheads="1"/>
          </p:cNvSpPr>
          <p:nvPr/>
        </p:nvSpPr>
        <p:spPr bwMode="auto">
          <a:xfrm>
            <a:off x="8099425" y="3425825"/>
            <a:ext cx="5048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/>
              <a:t>n</a:t>
            </a:r>
          </a:p>
        </p:txBody>
      </p:sp>
      <p:sp>
        <p:nvSpPr>
          <p:cNvPr id="27799" name="Text Box 151"/>
          <p:cNvSpPr txBox="1">
            <a:spLocks noChangeArrowheads="1"/>
          </p:cNvSpPr>
          <p:nvPr/>
        </p:nvSpPr>
        <p:spPr bwMode="auto">
          <a:xfrm>
            <a:off x="7956550" y="4149725"/>
            <a:ext cx="10429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/>
              <a:t>3n+1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77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27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27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27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7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7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27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68" grpId="0"/>
      <p:bldP spid="27769" grpId="0"/>
      <p:bldP spid="27770" grpId="0"/>
      <p:bldP spid="27771" grpId="0"/>
      <p:bldP spid="27772" grpId="0"/>
      <p:bldP spid="27790" grpId="0"/>
      <p:bldP spid="2779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611188" y="1412875"/>
            <a:ext cx="7704137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/>
              <a:t>       </a:t>
            </a:r>
            <a:r>
              <a:rPr lang="zh-CN" altLang="en-US"/>
              <a:t>在上面的问题中，都有两个变量，给定其中一个变量（自变量）的值，相应地就确定了另一个变量（因变量）的值</a:t>
            </a:r>
            <a:r>
              <a:rPr lang="en-US" altLang="zh-CN"/>
              <a:t>.</a:t>
            </a:r>
          </a:p>
        </p:txBody>
      </p:sp>
      <p:sp>
        <p:nvSpPr>
          <p:cNvPr id="19461" name="Text Box 5"/>
          <p:cNvSpPr txBox="1">
            <a:spLocks noChangeArrowheads="1"/>
          </p:cNvSpPr>
          <p:nvPr/>
        </p:nvSpPr>
        <p:spPr bwMode="auto">
          <a:xfrm>
            <a:off x="539750" y="3213100"/>
            <a:ext cx="7775575" cy="204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b="1">
                <a:latin typeface="黑体" pitchFamily="2" charset="-122"/>
                <a:ea typeface="黑体" pitchFamily="2" charset="-122"/>
              </a:rPr>
              <a:t>    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一般地，在某个变化过程中，有两个变量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x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和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y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，如果给定一个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x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值，相应地就确定了一个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y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值，那么我们称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y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是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x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的函数，其中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x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是自变量，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y</a:t>
            </a:r>
            <a:r>
              <a:rPr lang="zh-CN" altLang="en-US" b="1">
                <a:latin typeface="黑体" pitchFamily="2" charset="-122"/>
                <a:ea typeface="黑体" pitchFamily="2" charset="-122"/>
              </a:rPr>
              <a:t>是因变量</a:t>
            </a:r>
            <a:r>
              <a:rPr lang="en-US" altLang="zh-CN" b="1">
                <a:latin typeface="黑体" pitchFamily="2" charset="-122"/>
                <a:ea typeface="黑体" pitchFamily="2" charset="-122"/>
              </a:rPr>
              <a:t>.</a:t>
            </a:r>
          </a:p>
        </p:txBody>
      </p:sp>
      <p:sp>
        <p:nvSpPr>
          <p:cNvPr id="19462" name="Text Box 6"/>
          <p:cNvSpPr txBox="1">
            <a:spLocks noChangeArrowheads="1"/>
          </p:cNvSpPr>
          <p:nvPr/>
        </p:nvSpPr>
        <p:spPr bwMode="auto">
          <a:xfrm>
            <a:off x="1476375" y="476250"/>
            <a:ext cx="684053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>
                <a:solidFill>
                  <a:srgbClr val="FF0000"/>
                </a:solidFill>
                <a:ea typeface="华文新魏" pitchFamily="2" charset="-122"/>
              </a:rPr>
              <a:t>以上三个问题有什么共同点吗？</a:t>
            </a:r>
          </a:p>
        </p:txBody>
      </p:sp>
      <p:sp>
        <p:nvSpPr>
          <p:cNvPr id="19464" name="Text Box 8"/>
          <p:cNvSpPr txBox="1">
            <a:spLocks noChangeArrowheads="1"/>
          </p:cNvSpPr>
          <p:nvPr/>
        </p:nvSpPr>
        <p:spPr bwMode="auto">
          <a:xfrm>
            <a:off x="1006475" y="5516563"/>
            <a:ext cx="8137525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66"/>
                </a:solidFill>
                <a:latin typeface="华文新魏" pitchFamily="2" charset="-122"/>
                <a:ea typeface="华文新魏" pitchFamily="2" charset="-122"/>
              </a:rPr>
              <a:t>关键词：两个变量 </a:t>
            </a:r>
            <a:r>
              <a:rPr lang="en-US" altLang="zh-CN" sz="2800">
                <a:solidFill>
                  <a:srgbClr val="FF0066"/>
                </a:solidFill>
                <a:latin typeface="华文新魏" pitchFamily="2" charset="-122"/>
                <a:ea typeface="华文新魏" pitchFamily="2" charset="-122"/>
              </a:rPr>
              <a:t>,</a:t>
            </a:r>
            <a:r>
              <a:rPr lang="zh-CN" altLang="en-US" sz="2800">
                <a:solidFill>
                  <a:srgbClr val="FF0066"/>
                </a:solidFill>
                <a:latin typeface="华文新魏" pitchFamily="2" charset="-122"/>
                <a:ea typeface="华文新魏" pitchFamily="2" charset="-122"/>
              </a:rPr>
              <a:t>一个</a:t>
            </a:r>
            <a:r>
              <a:rPr lang="en-US" altLang="zh-CN" sz="2800">
                <a:solidFill>
                  <a:srgbClr val="FF0066"/>
                </a:solidFill>
                <a:latin typeface="华文新魏" pitchFamily="2" charset="-122"/>
                <a:ea typeface="华文新魏" pitchFamily="2" charset="-122"/>
              </a:rPr>
              <a:t>x</a:t>
            </a:r>
            <a:r>
              <a:rPr lang="zh-CN" altLang="en-US" sz="2800">
                <a:solidFill>
                  <a:srgbClr val="FF0066"/>
                </a:solidFill>
                <a:latin typeface="华文新魏" pitchFamily="2" charset="-122"/>
                <a:ea typeface="华文新魏" pitchFamily="2" charset="-122"/>
              </a:rPr>
              <a:t>值确定一个</a:t>
            </a:r>
            <a:r>
              <a:rPr lang="en-US" altLang="zh-CN" sz="2800">
                <a:solidFill>
                  <a:srgbClr val="FF0066"/>
                </a:solidFill>
                <a:latin typeface="华文新魏" pitchFamily="2" charset="-122"/>
                <a:ea typeface="华文新魏" pitchFamily="2" charset="-122"/>
              </a:rPr>
              <a:t>y</a:t>
            </a:r>
            <a:r>
              <a:rPr lang="zh-CN" altLang="en-US" sz="2800">
                <a:solidFill>
                  <a:srgbClr val="FF0066"/>
                </a:solidFill>
                <a:latin typeface="华文新魏" pitchFamily="2" charset="-122"/>
                <a:ea typeface="华文新魏" pitchFamily="2" charset="-122"/>
              </a:rPr>
              <a:t>值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/>
      <p:bldP spid="19461" grpId="0"/>
      <p:bldP spid="1946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-171450"/>
            <a:ext cx="8229600" cy="1143000"/>
          </a:xfrm>
        </p:spPr>
        <p:txBody>
          <a:bodyPr/>
          <a:lstStyle/>
          <a:p>
            <a:r>
              <a:rPr lang="zh-CN" altLang="en-US"/>
              <a:t>议一议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8313" y="692150"/>
            <a:ext cx="8229600" cy="1223963"/>
          </a:xfrm>
        </p:spPr>
        <p:txBody>
          <a:bodyPr/>
          <a:lstStyle/>
          <a:p>
            <a:r>
              <a:rPr lang="zh-CN" altLang="en-US"/>
              <a:t>在上面我们研究了三个问题，在这三个问题中有哪些共同点？又有哪些不同点？</a:t>
            </a:r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828675" y="1700213"/>
            <a:ext cx="755967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ea typeface="华文新魏" pitchFamily="2" charset="-122"/>
              </a:rPr>
              <a:t>相同点：</a:t>
            </a:r>
            <a:r>
              <a:rPr lang="zh-CN" altLang="en-US"/>
              <a:t>都研究了两个变量，并且其中一个变量是另一个变量的函数</a:t>
            </a:r>
            <a:r>
              <a:rPr lang="en-US" altLang="zh-CN"/>
              <a:t>.</a:t>
            </a:r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755650" y="2636838"/>
            <a:ext cx="7704138" cy="252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ea typeface="华文新魏" pitchFamily="2" charset="-122"/>
              </a:rPr>
              <a:t>不同点：</a:t>
            </a:r>
            <a:r>
              <a:rPr lang="zh-CN" altLang="en-US"/>
              <a:t>在第一个问题中，是以图象的形式表示两个变量之间的关系，第二个问题中是以代数表达式的形式表示两个变量之间的关系，第三个问题是以表格的形式表示两个变量之间的关系</a:t>
            </a:r>
            <a:r>
              <a:rPr lang="en-US" altLang="zh-CN"/>
              <a:t>.</a:t>
            </a:r>
          </a:p>
        </p:txBody>
      </p:sp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755650" y="5084763"/>
            <a:ext cx="7848600" cy="1160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ea typeface="黑体" pitchFamily="2" charset="-122"/>
              </a:rPr>
              <a:t>  </a:t>
            </a:r>
            <a:r>
              <a:rPr lang="zh-CN" altLang="en-US" sz="2800">
                <a:solidFill>
                  <a:srgbClr val="FF0000"/>
                </a:solidFill>
                <a:ea typeface="黑体" pitchFamily="2" charset="-122"/>
              </a:rPr>
              <a:t>函数常用的三种表示方法：</a:t>
            </a:r>
          </a:p>
          <a:p>
            <a:pPr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ea typeface="黑体" pitchFamily="2" charset="-122"/>
              </a:rPr>
              <a:t>（</a:t>
            </a:r>
            <a:r>
              <a:rPr lang="en-US" altLang="zh-CN" sz="2800">
                <a:solidFill>
                  <a:srgbClr val="FF0000"/>
                </a:solidFill>
                <a:ea typeface="黑体" pitchFamily="2" charset="-122"/>
              </a:rPr>
              <a:t>1</a:t>
            </a:r>
            <a:r>
              <a:rPr lang="zh-CN" altLang="en-US" sz="2800">
                <a:solidFill>
                  <a:srgbClr val="FF0000"/>
                </a:solidFill>
                <a:ea typeface="黑体" pitchFamily="2" charset="-122"/>
              </a:rPr>
              <a:t>）图象法   （</a:t>
            </a:r>
            <a:r>
              <a:rPr lang="en-US" altLang="zh-CN" sz="2800">
                <a:solidFill>
                  <a:srgbClr val="FF0000"/>
                </a:solidFill>
                <a:ea typeface="黑体" pitchFamily="2" charset="-122"/>
              </a:rPr>
              <a:t>2</a:t>
            </a:r>
            <a:r>
              <a:rPr lang="zh-CN" altLang="en-US" sz="2800">
                <a:solidFill>
                  <a:srgbClr val="FF0000"/>
                </a:solidFill>
                <a:ea typeface="黑体" pitchFamily="2" charset="-122"/>
              </a:rPr>
              <a:t>）列表法   （</a:t>
            </a:r>
            <a:r>
              <a:rPr lang="en-US" altLang="zh-CN" sz="2800">
                <a:solidFill>
                  <a:srgbClr val="FF0000"/>
                </a:solidFill>
                <a:ea typeface="黑体" pitchFamily="2" charset="-122"/>
              </a:rPr>
              <a:t>3</a:t>
            </a:r>
            <a:r>
              <a:rPr lang="zh-CN" altLang="en-US" sz="2800">
                <a:solidFill>
                  <a:srgbClr val="FF0000"/>
                </a:solidFill>
                <a:ea typeface="黑体" pitchFamily="2" charset="-122"/>
              </a:rPr>
              <a:t>）解析法</a:t>
            </a:r>
            <a:endParaRPr lang="zh-CN" altLang="en-US" sz="280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5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5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0" grpId="0"/>
      <p:bldP spid="45061" grpId="0"/>
      <p:bldP spid="4506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Text Box 2"/>
          <p:cNvSpPr txBox="1">
            <a:spLocks noChangeArrowheads="1"/>
          </p:cNvSpPr>
          <p:nvPr/>
        </p:nvSpPr>
        <p:spPr bwMode="auto">
          <a:xfrm>
            <a:off x="611188" y="2420938"/>
            <a:ext cx="63373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</a:rPr>
              <a:t>指出下列关系式中的变量与常量</a:t>
            </a:r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250825" y="3213100"/>
            <a:ext cx="8135938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/>
              <a:t>（</a:t>
            </a:r>
            <a:r>
              <a:rPr lang="en-US" altLang="zh-CN"/>
              <a:t>1</a:t>
            </a:r>
            <a:r>
              <a:rPr lang="zh-CN" altLang="en-US"/>
              <a:t>）球的表面积Ｓ（</a:t>
            </a:r>
            <a:r>
              <a:rPr lang="en-US" altLang="zh-CN"/>
              <a:t>cm</a:t>
            </a:r>
            <a:r>
              <a:rPr lang="en-US" altLang="zh-CN" baseline="30000"/>
              <a:t>2</a:t>
            </a:r>
            <a:r>
              <a:rPr lang="zh-CN" altLang="en-US"/>
              <a:t>）与球半径Ｒ（</a:t>
            </a:r>
            <a:r>
              <a:rPr lang="en-US" altLang="zh-CN"/>
              <a:t>cm)</a:t>
            </a:r>
            <a:r>
              <a:rPr lang="zh-CN" altLang="en-US"/>
              <a:t>的关系式是Ｓ＝４</a:t>
            </a:r>
            <a:r>
              <a:rPr lang="ru-RU" altLang="zh-CN">
                <a:cs typeface="Arial" pitchFamily="34" charset="0"/>
              </a:rPr>
              <a:t>л</a:t>
            </a:r>
            <a:r>
              <a:rPr lang="en-US" altLang="zh-CN">
                <a:cs typeface="Arial" pitchFamily="34" charset="0"/>
              </a:rPr>
              <a:t>R</a:t>
            </a:r>
            <a:r>
              <a:rPr lang="en-US" altLang="zh-CN" baseline="30000">
                <a:cs typeface="Arial" pitchFamily="34" charset="0"/>
              </a:rPr>
              <a:t>2</a:t>
            </a:r>
            <a:endParaRPr lang="zh-CN" altLang="ru-RU" baseline="30000">
              <a:cs typeface="Arial" pitchFamily="34" charset="0"/>
            </a:endParaRPr>
          </a:p>
        </p:txBody>
      </p:sp>
      <p:graphicFrame>
        <p:nvGraphicFramePr>
          <p:cNvPr id="49156" name="Object 4"/>
          <p:cNvGraphicFramePr>
            <a:graphicFrameLocks noChangeAspect="1"/>
          </p:cNvGraphicFramePr>
          <p:nvPr/>
        </p:nvGraphicFramePr>
        <p:xfrm>
          <a:off x="4502150" y="3295650"/>
          <a:ext cx="139700" cy="266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公式" r:id="rId2" imgW="139680" imgH="266400" progId="Equation.3">
                  <p:embed/>
                </p:oleObj>
              </mc:Choice>
              <mc:Fallback>
                <p:oleObj name="公式" r:id="rId2" imgW="139680" imgH="26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02150" y="3295650"/>
                        <a:ext cx="139700" cy="26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157" name="Object 5"/>
          <p:cNvGraphicFramePr>
            <a:graphicFrameLocks noChangeAspect="1"/>
          </p:cNvGraphicFramePr>
          <p:nvPr/>
        </p:nvGraphicFramePr>
        <p:xfrm>
          <a:off x="4502150" y="3295650"/>
          <a:ext cx="139700" cy="266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公式" r:id="rId4" imgW="139680" imgH="266400" progId="Equation.3">
                  <p:embed/>
                </p:oleObj>
              </mc:Choice>
              <mc:Fallback>
                <p:oleObj name="公式" r:id="rId4" imgW="139680" imgH="26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02150" y="3295650"/>
                        <a:ext cx="139700" cy="26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158" name="Object 6"/>
          <p:cNvGraphicFramePr>
            <a:graphicFrameLocks noChangeAspect="1"/>
          </p:cNvGraphicFramePr>
          <p:nvPr/>
        </p:nvGraphicFramePr>
        <p:xfrm>
          <a:off x="4502150" y="3295650"/>
          <a:ext cx="139700" cy="266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5" imgW="139680" imgH="266400" progId="Equation.3">
                  <p:embed/>
                </p:oleObj>
              </mc:Choice>
              <mc:Fallback>
                <p:oleObj name="公式" r:id="rId5" imgW="139680" imgH="26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02150" y="3295650"/>
                        <a:ext cx="139700" cy="26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9159" name="Object 7"/>
          <p:cNvGraphicFramePr>
            <a:graphicFrameLocks noChangeAspect="1"/>
          </p:cNvGraphicFramePr>
          <p:nvPr/>
        </p:nvGraphicFramePr>
        <p:xfrm>
          <a:off x="4502150" y="3295650"/>
          <a:ext cx="139700" cy="266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6" imgW="139680" imgH="266400" progId="Equation.3">
                  <p:embed/>
                </p:oleObj>
              </mc:Choice>
              <mc:Fallback>
                <p:oleObj name="公式" r:id="rId6" imgW="139680" imgH="26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02150" y="3295650"/>
                        <a:ext cx="139700" cy="26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61" name="Text Box 9"/>
          <p:cNvSpPr txBox="1">
            <a:spLocks noChangeArrowheads="1"/>
          </p:cNvSpPr>
          <p:nvPr/>
        </p:nvSpPr>
        <p:spPr bwMode="auto">
          <a:xfrm>
            <a:off x="250825" y="4437062"/>
            <a:ext cx="8353425" cy="1554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/>
              <a:t>（</a:t>
            </a:r>
            <a:r>
              <a:rPr lang="en-US" altLang="zh-CN"/>
              <a:t>2</a:t>
            </a:r>
            <a:r>
              <a:rPr lang="zh-CN" altLang="en-US"/>
              <a:t>）以固定的速度</a:t>
            </a:r>
            <a:r>
              <a:rPr lang="en-US" altLang="zh-CN"/>
              <a:t>V</a:t>
            </a:r>
            <a:r>
              <a:rPr lang="en-US" altLang="zh-CN" baseline="-25000"/>
              <a:t>0</a:t>
            </a:r>
            <a:r>
              <a:rPr lang="zh-CN" altLang="en-US"/>
              <a:t>（米／秒）向上抛一个球，小球的高度ｈ（米）与小球运动的时间ｔ（秒）之间的关系式是ｈ＝</a:t>
            </a:r>
            <a:r>
              <a:rPr lang="en-US" altLang="zh-CN"/>
              <a:t>V</a:t>
            </a:r>
            <a:r>
              <a:rPr lang="en-US" altLang="zh-CN" baseline="-25000"/>
              <a:t>0</a:t>
            </a:r>
            <a:endParaRPr lang="en-US" altLang="zh-CN" baseline="30000"/>
          </a:p>
        </p:txBody>
      </p:sp>
      <p:graphicFrame>
        <p:nvGraphicFramePr>
          <p:cNvPr id="49162" name="Object 10"/>
          <p:cNvGraphicFramePr>
            <a:graphicFrameLocks noChangeAspect="1"/>
          </p:cNvGraphicFramePr>
          <p:nvPr/>
        </p:nvGraphicFramePr>
        <p:xfrm>
          <a:off x="4502150" y="3295650"/>
          <a:ext cx="139700" cy="2667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公式" r:id="rId7" imgW="139680" imgH="266400" progId="Equation.3">
                  <p:embed/>
                </p:oleObj>
              </mc:Choice>
              <mc:Fallback>
                <p:oleObj name="公式" r:id="rId7" imgW="139680" imgH="26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02150" y="3295650"/>
                        <a:ext cx="139700" cy="26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9163" name="Text Box 11"/>
          <p:cNvSpPr txBox="1">
            <a:spLocks noChangeArrowheads="1"/>
          </p:cNvSpPr>
          <p:nvPr/>
        </p:nvSpPr>
        <p:spPr bwMode="auto">
          <a:xfrm>
            <a:off x="322263" y="333375"/>
            <a:ext cx="792162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  <a:ea typeface="隶书" pitchFamily="49" charset="-122"/>
              </a:rPr>
              <a:t>常量与变量的概念：</a:t>
            </a:r>
          </a:p>
        </p:txBody>
      </p:sp>
      <p:sp>
        <p:nvSpPr>
          <p:cNvPr id="49164" name="Text Box 12"/>
          <p:cNvSpPr txBox="1">
            <a:spLocks noChangeArrowheads="1"/>
          </p:cNvSpPr>
          <p:nvPr/>
        </p:nvSpPr>
        <p:spPr bwMode="auto">
          <a:xfrm>
            <a:off x="107950" y="908050"/>
            <a:ext cx="90360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3333FF"/>
                </a:solidFill>
                <a:ea typeface="隶书" pitchFamily="49" charset="-122"/>
              </a:rPr>
              <a:t>常量：</a:t>
            </a:r>
            <a:r>
              <a:rPr lang="zh-CN" altLang="en-US">
                <a:latin typeface="新宋体" pitchFamily="49" charset="-122"/>
                <a:ea typeface="新宋体" pitchFamily="49" charset="-122"/>
              </a:rPr>
              <a:t>在某一变化过程中</a:t>
            </a:r>
            <a:r>
              <a:rPr lang="en-US" altLang="zh-CN">
                <a:latin typeface="新宋体" pitchFamily="49" charset="-122"/>
                <a:ea typeface="新宋体" pitchFamily="49" charset="-122"/>
              </a:rPr>
              <a:t>,</a:t>
            </a:r>
            <a:r>
              <a:rPr lang="zh-CN" altLang="en-US">
                <a:latin typeface="新宋体" pitchFamily="49" charset="-122"/>
                <a:ea typeface="新宋体" pitchFamily="49" charset="-122"/>
              </a:rPr>
              <a:t>始终保持不变的量．</a:t>
            </a:r>
          </a:p>
        </p:txBody>
      </p:sp>
      <p:sp>
        <p:nvSpPr>
          <p:cNvPr id="49165" name="Text Box 13"/>
          <p:cNvSpPr txBox="1">
            <a:spLocks noChangeArrowheads="1"/>
          </p:cNvSpPr>
          <p:nvPr/>
        </p:nvSpPr>
        <p:spPr bwMode="auto">
          <a:xfrm>
            <a:off x="107950" y="1628775"/>
            <a:ext cx="90360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3333FF"/>
                </a:solidFill>
                <a:ea typeface="隶书" pitchFamily="49" charset="-122"/>
              </a:rPr>
              <a:t>变量：</a:t>
            </a:r>
            <a:r>
              <a:rPr lang="zh-CN" altLang="en-US">
                <a:latin typeface="新宋体" pitchFamily="49" charset="-122"/>
                <a:ea typeface="新宋体" pitchFamily="49" charset="-122"/>
              </a:rPr>
              <a:t>在某一变化过程中</a:t>
            </a:r>
            <a:r>
              <a:rPr lang="en-US" altLang="zh-CN">
                <a:latin typeface="新宋体" pitchFamily="49" charset="-122"/>
                <a:ea typeface="新宋体" pitchFamily="49" charset="-122"/>
              </a:rPr>
              <a:t>,</a:t>
            </a:r>
            <a:r>
              <a:rPr lang="zh-CN" altLang="en-US">
                <a:latin typeface="新宋体" pitchFamily="49" charset="-122"/>
                <a:ea typeface="新宋体" pitchFamily="49" charset="-122"/>
              </a:rPr>
              <a:t>可以取不同数值的量．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9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9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9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9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  <p:bldP spid="49155" grpId="0"/>
      <p:bldP spid="49161" grpId="0"/>
      <p:bldP spid="49164" grpId="0"/>
      <p:bldP spid="4916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Text Box 2"/>
          <p:cNvSpPr txBox="1">
            <a:spLocks noChangeArrowheads="1"/>
          </p:cNvSpPr>
          <p:nvPr/>
        </p:nvSpPr>
        <p:spPr bwMode="auto">
          <a:xfrm>
            <a:off x="395288" y="727075"/>
            <a:ext cx="8137525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b="1">
                <a:solidFill>
                  <a:srgbClr val="FF0000"/>
                </a:solidFill>
              </a:rPr>
              <a:t>例</a:t>
            </a:r>
            <a:r>
              <a:rPr lang="en-US" altLang="zh-CN" b="1">
                <a:solidFill>
                  <a:srgbClr val="FF0000"/>
                </a:solidFill>
              </a:rPr>
              <a:t>3</a:t>
            </a:r>
            <a:r>
              <a:rPr lang="zh-CN" altLang="en-US" b="1"/>
              <a:t>　下列各式中，ｘ都是自变量，则ｙ是不是ｘ的函数，为什么？</a:t>
            </a:r>
          </a:p>
        </p:txBody>
      </p:sp>
      <p:sp>
        <p:nvSpPr>
          <p:cNvPr id="50179" name="Text Box 3"/>
          <p:cNvSpPr txBox="1">
            <a:spLocks noChangeArrowheads="1"/>
          </p:cNvSpPr>
          <p:nvPr/>
        </p:nvSpPr>
        <p:spPr bwMode="auto">
          <a:xfrm>
            <a:off x="611188" y="2093913"/>
            <a:ext cx="4032250" cy="1465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0000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 b="1"/>
              <a:t>１</a:t>
            </a:r>
            <a:r>
              <a:rPr lang="en-US" altLang="zh-CN" sz="3600" b="1"/>
              <a:t>. </a:t>
            </a:r>
            <a:r>
              <a:rPr lang="zh-CN" altLang="en-US" sz="3600"/>
              <a:t>ｙ</a:t>
            </a:r>
            <a:r>
              <a:rPr lang="zh-CN" altLang="en-US" sz="3600" b="1"/>
              <a:t>＝  </a:t>
            </a:r>
            <a:r>
              <a:rPr lang="en-US" altLang="zh-CN" sz="3600" b="1"/>
              <a:t>x</a:t>
            </a:r>
            <a:r>
              <a:rPr lang="en-US" altLang="zh-CN" sz="3600" b="1" baseline="30000"/>
              <a:t>2</a:t>
            </a:r>
            <a:r>
              <a:rPr lang="en-US" altLang="zh-CN" sz="3600" b="1"/>
              <a:t>   +3</a:t>
            </a:r>
            <a:r>
              <a:rPr lang="en-US" altLang="zh-CN" b="1"/>
              <a:t>  </a:t>
            </a:r>
          </a:p>
          <a:p>
            <a:pPr>
              <a:spcBef>
                <a:spcPct val="50000"/>
              </a:spcBef>
            </a:pPr>
            <a:r>
              <a:rPr lang="zh-CN" altLang="en-US" sz="3600" b="1"/>
              <a:t>２</a:t>
            </a:r>
            <a:r>
              <a:rPr lang="en-US" altLang="zh-CN" sz="3600" b="1"/>
              <a:t>.  </a:t>
            </a:r>
            <a:r>
              <a:rPr lang="en-US" altLang="zh-CN" sz="3600"/>
              <a:t>y</a:t>
            </a:r>
            <a:r>
              <a:rPr lang="en-US" altLang="zh-CN" sz="3600" baseline="30000"/>
              <a:t>2</a:t>
            </a:r>
            <a:r>
              <a:rPr lang="zh-CN" altLang="en-US" sz="3600" b="1"/>
              <a:t>＝ｘ＋３</a:t>
            </a:r>
          </a:p>
        </p:txBody>
      </p:sp>
      <p:graphicFrame>
        <p:nvGraphicFramePr>
          <p:cNvPr id="50180" name="Object 4"/>
          <p:cNvGraphicFramePr>
            <a:graphicFrameLocks noChangeAspect="1"/>
          </p:cNvGraphicFramePr>
          <p:nvPr/>
        </p:nvGraphicFramePr>
        <p:xfrm>
          <a:off x="4641850" y="3562350"/>
          <a:ext cx="80963" cy="1539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公式" r:id="rId2" imgW="139680" imgH="266400" progId="Equation.3">
                  <p:embed/>
                </p:oleObj>
              </mc:Choice>
              <mc:Fallback>
                <p:oleObj name="公式" r:id="rId2" imgW="139680" imgH="2664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641850" y="3562350"/>
                        <a:ext cx="80963" cy="1539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0185" name="Object 9"/>
          <p:cNvGraphicFramePr>
            <a:graphicFrameLocks noChangeAspect="1"/>
          </p:cNvGraphicFramePr>
          <p:nvPr/>
        </p:nvGraphicFramePr>
        <p:xfrm>
          <a:off x="755650" y="3789363"/>
          <a:ext cx="3948113" cy="15763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Equation" r:id="rId4" imgW="1104840" imgH="457200" progId="Equation.DSMT4">
                  <p:embed/>
                </p:oleObj>
              </mc:Choice>
              <mc:Fallback>
                <p:oleObj name="Equation" r:id="rId4" imgW="1104840" imgH="4572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755650" y="3789363"/>
                        <a:ext cx="3948113" cy="15763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50186" name="Line 10"/>
          <p:cNvSpPr>
            <a:spLocks noChangeShapeType="1"/>
          </p:cNvSpPr>
          <p:nvPr/>
        </p:nvSpPr>
        <p:spPr bwMode="auto">
          <a:xfrm>
            <a:off x="2051050" y="5516563"/>
            <a:ext cx="1296988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0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50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  <p:bldP spid="5017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268413"/>
            <a:ext cx="4546600" cy="3024187"/>
          </a:xfrm>
        </p:spPr>
        <p:txBody>
          <a:bodyPr/>
          <a:lstStyle/>
          <a:p>
            <a:pPr>
              <a:lnSpc>
                <a:spcPct val="125000"/>
              </a:lnSpc>
              <a:buFontTx/>
              <a:buNone/>
            </a:pPr>
            <a:r>
              <a:rPr lang="en-US" altLang="zh-CN" sz="2800"/>
              <a:t>   </a:t>
            </a:r>
            <a:r>
              <a:rPr lang="zh-CN" altLang="en-US" sz="2800"/>
              <a:t>小明骑车从家到学校速度是</a:t>
            </a:r>
            <a:r>
              <a:rPr lang="en-US" altLang="zh-CN" sz="2800"/>
              <a:t>15</a:t>
            </a:r>
            <a:r>
              <a:rPr lang="zh-CN" altLang="en-US" sz="2800"/>
              <a:t>千米</a:t>
            </a:r>
            <a:r>
              <a:rPr lang="en-US" altLang="zh-CN" sz="2800"/>
              <a:t>/</a:t>
            </a:r>
            <a:r>
              <a:rPr lang="zh-CN" altLang="en-US" sz="2800"/>
              <a:t>时，你能表示出他走过的路程</a:t>
            </a:r>
            <a:endParaRPr lang="zh-CN" altLang="en-US" sz="2800"/>
          </a:p>
        </p:txBody>
      </p:sp>
      <p:sp>
        <p:nvSpPr>
          <p:cNvPr id="35847" name="Line 7"/>
          <p:cNvSpPr>
            <a:spLocks noChangeShapeType="1"/>
          </p:cNvSpPr>
          <p:nvPr/>
        </p:nvSpPr>
        <p:spPr bwMode="auto">
          <a:xfrm flipV="1">
            <a:off x="5076825" y="1916113"/>
            <a:ext cx="1079500" cy="3384550"/>
          </a:xfrm>
          <a:prstGeom prst="line">
            <a:avLst/>
          </a:prstGeom>
          <a:noFill/>
          <a:ln w="38100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5856" name="Group 16"/>
          <p:cNvGrpSpPr/>
          <p:nvPr/>
        </p:nvGrpSpPr>
        <p:grpSpPr>
          <a:xfrm>
            <a:off x="4930775" y="1557338"/>
            <a:ext cx="3817938" cy="4194175"/>
            <a:chOff x="3106" y="981"/>
            <a:chExt cx="2405" cy="2642"/>
          </a:xfrm>
        </p:grpSpPr>
        <p:sp>
          <p:nvSpPr>
            <p:cNvPr id="35845" name="Line 5"/>
            <p:cNvSpPr>
              <a:spLocks noChangeShapeType="1"/>
            </p:cNvSpPr>
            <p:nvPr/>
          </p:nvSpPr>
          <p:spPr bwMode="auto">
            <a:xfrm flipH="1" flipV="1">
              <a:off x="3198" y="1026"/>
              <a:ext cx="0" cy="2313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5855" name="Group 15"/>
            <p:cNvGrpSpPr/>
            <p:nvPr/>
          </p:nvGrpSpPr>
          <p:grpSpPr>
            <a:xfrm>
              <a:off x="3106" y="981"/>
              <a:ext cx="2405" cy="2642"/>
              <a:chOff x="3106" y="981"/>
              <a:chExt cx="2405" cy="2642"/>
            </a:xfrm>
          </p:grpSpPr>
          <p:sp>
            <p:nvSpPr>
              <p:cNvPr id="35844" name="Line 4"/>
              <p:cNvSpPr>
                <a:spLocks noChangeShapeType="1"/>
              </p:cNvSpPr>
              <p:nvPr/>
            </p:nvSpPr>
            <p:spPr bwMode="auto">
              <a:xfrm>
                <a:off x="3198" y="3339"/>
                <a:ext cx="2087" cy="0"/>
              </a:xfrm>
              <a:prstGeom prst="line">
                <a:avLst/>
              </a:prstGeom>
              <a:noFill/>
              <a:ln w="38100">
                <a:solidFill>
                  <a:schemeClr val="tx1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48" name="Text Box 8"/>
              <p:cNvSpPr txBox="1">
                <a:spLocks noChangeArrowheads="1"/>
              </p:cNvSpPr>
              <p:nvPr/>
            </p:nvSpPr>
            <p:spPr bwMode="auto">
              <a:xfrm>
                <a:off x="3243" y="981"/>
                <a:ext cx="182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endParaRPr lang="en-US" altLang="zh-CN" sz="2400" b="1"/>
              </a:p>
            </p:txBody>
          </p:sp>
          <p:sp>
            <p:nvSpPr>
              <p:cNvPr id="35849" name="Text Box 9"/>
              <p:cNvSpPr txBox="1">
                <a:spLocks noChangeArrowheads="1"/>
              </p:cNvSpPr>
              <p:nvPr/>
            </p:nvSpPr>
            <p:spPr bwMode="auto">
              <a:xfrm>
                <a:off x="5193" y="3335"/>
                <a:ext cx="31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endParaRPr lang="en-US" altLang="zh-CN" sz="2400" b="1"/>
              </a:p>
            </p:txBody>
          </p:sp>
          <p:sp>
            <p:nvSpPr>
              <p:cNvPr id="35850" name="Text Box 10"/>
              <p:cNvSpPr txBox="1">
                <a:spLocks noChangeArrowheads="1"/>
              </p:cNvSpPr>
              <p:nvPr/>
            </p:nvSpPr>
            <p:spPr bwMode="auto">
              <a:xfrm>
                <a:off x="3106" y="3335"/>
                <a:ext cx="318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400" b="1"/>
                  <a:t>0</a:t>
                </a:r>
              </a:p>
            </p:txBody>
          </p:sp>
        </p:grpSp>
      </p:grpSp>
      <p:sp>
        <p:nvSpPr>
          <p:cNvPr id="35851" name="Line 11"/>
          <p:cNvSpPr>
            <a:spLocks noChangeShapeType="1"/>
          </p:cNvSpPr>
          <p:nvPr/>
        </p:nvSpPr>
        <p:spPr bwMode="auto">
          <a:xfrm flipH="1">
            <a:off x="5795963" y="3068638"/>
            <a:ext cx="0" cy="2232025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lgDash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52" name="Line 12"/>
          <p:cNvSpPr>
            <a:spLocks noChangeShapeType="1"/>
          </p:cNvSpPr>
          <p:nvPr/>
        </p:nvSpPr>
        <p:spPr bwMode="auto">
          <a:xfrm flipH="1">
            <a:off x="5076825" y="3068638"/>
            <a:ext cx="719138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lgDash"/>
            <a:rou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5853" name="Text Box 13"/>
          <p:cNvSpPr txBox="1">
            <a:spLocks noChangeArrowheads="1"/>
          </p:cNvSpPr>
          <p:nvPr/>
        </p:nvSpPr>
        <p:spPr bwMode="auto">
          <a:xfrm>
            <a:off x="1546225" y="3500438"/>
            <a:ext cx="1296988" cy="518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en-US" altLang="zh-CN" sz="2800" b="1">
              <a:solidFill>
                <a:srgbClr val="FF0000"/>
              </a:solidFill>
            </a:endParaRPr>
          </a:p>
        </p:txBody>
      </p:sp>
      <p:sp>
        <p:nvSpPr>
          <p:cNvPr id="35854" name="Text Box 14"/>
          <p:cNvSpPr txBox="1">
            <a:spLocks noChangeArrowheads="1"/>
          </p:cNvSpPr>
          <p:nvPr/>
        </p:nvSpPr>
        <p:spPr bwMode="auto">
          <a:xfrm>
            <a:off x="611188" y="5300663"/>
            <a:ext cx="4032250" cy="57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/>
              <a:t>     </a:t>
            </a:r>
            <a:r>
              <a:rPr lang="zh-CN" altLang="en-US"/>
              <a:t>路程</a:t>
            </a:r>
            <a:endParaRPr lang="zh-CN" altLang="en-US"/>
          </a:p>
        </p:txBody>
      </p:sp>
      <p:sp>
        <p:nvSpPr>
          <p:cNvPr id="35859" name="WordArt 19"/>
          <p:cNvSpPr>
            <a:spLocks noChangeArrowheads="1" noChangeShapeType="1" noTextEdit="1"/>
          </p:cNvSpPr>
          <p:nvPr/>
        </p:nvSpPr>
        <p:spPr bwMode="auto">
          <a:xfrm>
            <a:off x="1835150" y="117475"/>
            <a:ext cx="2663825" cy="1008063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kern="10">
                <a:ln w="9525"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黑体"/>
                <a:ea typeface="黑体"/>
              </a:rPr>
              <a:t>你明白了吗？</a:t>
            </a:r>
          </a:p>
        </p:txBody>
      </p:sp>
      <p:sp>
        <p:nvSpPr>
          <p:cNvPr id="35860" name="Rectangle 20"/>
          <p:cNvSpPr>
            <a:spLocks noChangeArrowheads="1"/>
          </p:cNvSpPr>
          <p:nvPr/>
        </p:nvSpPr>
        <p:spPr bwMode="auto">
          <a:xfrm>
            <a:off x="1331913" y="3860800"/>
            <a:ext cx="184709" cy="684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endParaRPr lang="zh-CN" altLang="en-US"/>
          </a:p>
        </p:txBody>
      </p:sp>
      <p:sp>
        <p:nvSpPr>
          <p:cNvPr id="35861" name="Rectangle 21"/>
          <p:cNvSpPr>
            <a:spLocks noChangeArrowheads="1"/>
          </p:cNvSpPr>
          <p:nvPr/>
        </p:nvSpPr>
        <p:spPr bwMode="auto">
          <a:xfrm>
            <a:off x="1450975" y="4568825"/>
            <a:ext cx="184709" cy="61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endParaRPr lang="zh-CN" altLang="en-US" sz="2800" b="1">
              <a:solidFill>
                <a:srgbClr val="FF0000"/>
              </a:solidFill>
            </a:endParaRPr>
          </a:p>
        </p:txBody>
      </p:sp>
      <p:pic>
        <p:nvPicPr>
          <p:cNvPr id="35862" name="Picture 22" descr="GIF-366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39975" y="692150"/>
            <a:ext cx="5184775" cy="55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5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58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58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5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3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7" dur="2000"/>
                                        <p:tgtEl>
                                          <p:spTgt spid="358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3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2" dur="2000"/>
                                        <p:tgtEl>
                                          <p:spTgt spid="358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7" grpId="0"/>
      <p:bldP spid="35851" grpId="0"/>
      <p:bldP spid="35852" grpId="0"/>
      <p:bldP spid="35853" grpId="0"/>
      <p:bldP spid="35854" grpId="0"/>
      <p:bldP spid="35860" grpId="0"/>
      <p:bldP spid="3586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557338"/>
            <a:ext cx="7921625" cy="1728787"/>
          </a:xfrm>
        </p:spPr>
        <p:txBody>
          <a:bodyPr/>
          <a:lstStyle/>
          <a:p>
            <a:r>
              <a:rPr lang="zh-CN" altLang="en-US"/>
              <a:t>如果</a:t>
            </a:r>
            <a:r>
              <a:rPr lang="en-US" altLang="zh-CN"/>
              <a:t>A</a:t>
            </a:r>
            <a:r>
              <a:rPr lang="zh-CN" altLang="en-US"/>
              <a:t>，</a:t>
            </a:r>
            <a:r>
              <a:rPr lang="en-US" altLang="zh-CN"/>
              <a:t>B</a:t>
            </a:r>
            <a:r>
              <a:rPr lang="zh-CN" altLang="en-US"/>
              <a:t>间路程为</a:t>
            </a:r>
            <a:r>
              <a:rPr lang="en-US" altLang="zh-CN"/>
              <a:t>200</a:t>
            </a:r>
            <a:r>
              <a:rPr lang="zh-CN" altLang="en-US"/>
              <a:t>千米，一辆汽车从</a:t>
            </a:r>
            <a:r>
              <a:rPr lang="en-US" altLang="zh-CN"/>
              <a:t>A</a:t>
            </a:r>
            <a:r>
              <a:rPr lang="zh-CN" altLang="en-US"/>
              <a:t>地到</a:t>
            </a:r>
            <a:r>
              <a:rPr lang="en-US" altLang="zh-CN"/>
              <a:t>B</a:t>
            </a:r>
            <a:r>
              <a:rPr lang="zh-CN" altLang="en-US"/>
              <a:t>地行驶的速度</a:t>
            </a:r>
            <a:r>
              <a:rPr lang="en-US" altLang="zh-CN"/>
              <a:t>v</a:t>
            </a:r>
            <a:r>
              <a:rPr lang="zh-CN" altLang="en-US"/>
              <a:t>与行驶时间</a:t>
            </a:r>
            <a:endParaRPr lang="zh-CN" altLang="en-US"/>
          </a:p>
        </p:txBody>
      </p:sp>
      <p:sp>
        <p:nvSpPr>
          <p:cNvPr id="36868" name="Arc 4"/>
          <p:cNvSpPr/>
          <p:nvPr/>
        </p:nvSpPr>
        <p:spPr bwMode="auto">
          <a:xfrm rot="10800000">
            <a:off x="5664200" y="3619500"/>
            <a:ext cx="1716088" cy="2232025"/>
          </a:xfrm>
          <a:custGeom>
            <a:gdLst>
              <a:gd name="G0" fmla="+- 0 0 0"/>
              <a:gd name="G1" fmla="+- 21600 0 0"/>
              <a:gd name="G2" fmla="+- 21600 0 0"/>
              <a:gd name="T0" fmla="*/ 0 w 21468"/>
              <a:gd name="T1" fmla="*/ 0 h 21600"/>
              <a:gd name="T2" fmla="*/ 21468 w 21468"/>
              <a:gd name="T3" fmla="*/ 19220 h 21600"/>
              <a:gd name="T4" fmla="*/ 0 w 21468"/>
              <a:gd name="T5" fmla="*/ 216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468" h="21600" fill="none" extrusionOk="0">
                <a:moveTo>
                  <a:pt x="-1" y="0"/>
                </a:moveTo>
                <a:cubicBezTo>
                  <a:pt x="11008" y="0"/>
                  <a:pt x="20255" y="8278"/>
                  <a:pt x="21468" y="19219"/>
                </a:cubicBezTo>
              </a:path>
              <a:path w="21468" h="21600" stroke="0" extrusionOk="0">
                <a:moveTo>
                  <a:pt x="-1" y="0"/>
                </a:moveTo>
                <a:cubicBezTo>
                  <a:pt x="11008" y="0"/>
                  <a:pt x="20255" y="8278"/>
                  <a:pt x="21468" y="19219"/>
                </a:cubicBezTo>
                <a:lnTo>
                  <a:pt x="0" y="21600"/>
                </a:lnTo>
                <a:close/>
              </a:path>
            </a:pathLst>
          </a:custGeom>
          <a:noFill/>
          <a:ln w="38100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6875" name="Group 11"/>
          <p:cNvGrpSpPr/>
          <p:nvPr/>
        </p:nvGrpSpPr>
        <p:grpSpPr>
          <a:xfrm>
            <a:off x="5003800" y="3233738"/>
            <a:ext cx="3529013" cy="3003550"/>
            <a:chOff x="2925" y="2037"/>
            <a:chExt cx="2223" cy="1892"/>
          </a:xfrm>
        </p:grpSpPr>
        <p:sp>
          <p:nvSpPr>
            <p:cNvPr id="36869" name="Line 5"/>
            <p:cNvSpPr>
              <a:spLocks noChangeShapeType="1"/>
            </p:cNvSpPr>
            <p:nvPr/>
          </p:nvSpPr>
          <p:spPr bwMode="auto">
            <a:xfrm>
              <a:off x="3152" y="3822"/>
              <a:ext cx="1587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870" name="Line 6"/>
            <p:cNvSpPr>
              <a:spLocks noChangeShapeType="1"/>
            </p:cNvSpPr>
            <p:nvPr/>
          </p:nvSpPr>
          <p:spPr bwMode="auto">
            <a:xfrm flipH="1" flipV="1">
              <a:off x="3152" y="2160"/>
              <a:ext cx="0" cy="1678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871" name="Text Box 7"/>
            <p:cNvSpPr txBox="1">
              <a:spLocks noChangeArrowheads="1"/>
            </p:cNvSpPr>
            <p:nvPr/>
          </p:nvSpPr>
          <p:spPr bwMode="auto">
            <a:xfrm>
              <a:off x="2925" y="2037"/>
              <a:ext cx="54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/>
                <a:t>v</a:t>
              </a:r>
            </a:p>
          </p:txBody>
        </p:sp>
        <p:sp>
          <p:nvSpPr>
            <p:cNvPr id="36872" name="Text Box 8"/>
            <p:cNvSpPr txBox="1">
              <a:spLocks noChangeArrowheads="1"/>
            </p:cNvSpPr>
            <p:nvPr/>
          </p:nvSpPr>
          <p:spPr bwMode="auto">
            <a:xfrm>
              <a:off x="4695" y="3580"/>
              <a:ext cx="45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endParaRPr lang="en-US" altLang="zh-CN" sz="2400" b="1"/>
            </a:p>
          </p:txBody>
        </p:sp>
        <p:sp>
          <p:nvSpPr>
            <p:cNvPr id="36873" name="Text Box 9"/>
            <p:cNvSpPr txBox="1">
              <a:spLocks noChangeArrowheads="1"/>
            </p:cNvSpPr>
            <p:nvPr/>
          </p:nvSpPr>
          <p:spPr bwMode="auto">
            <a:xfrm>
              <a:off x="2925" y="3641"/>
              <a:ext cx="27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/>
                <a:t>0</a:t>
              </a:r>
            </a:p>
          </p:txBody>
        </p:sp>
      </p:grpSp>
      <p:sp>
        <p:nvSpPr>
          <p:cNvPr id="36874" name="Text Box 10"/>
          <p:cNvSpPr txBox="1">
            <a:spLocks noChangeArrowheads="1"/>
          </p:cNvSpPr>
          <p:nvPr/>
        </p:nvSpPr>
        <p:spPr bwMode="auto">
          <a:xfrm>
            <a:off x="1116013" y="5445125"/>
            <a:ext cx="4032250" cy="57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/>
              <a:t>速度</a:t>
            </a:r>
            <a:r>
              <a:rPr lang="en-US" altLang="zh-CN"/>
              <a:t>v</a:t>
            </a:r>
            <a:r>
              <a:rPr lang="zh-CN" altLang="en-US"/>
              <a:t>随时间</a:t>
            </a:r>
            <a:endParaRPr lang="zh-CN" altLang="en-US"/>
          </a:p>
        </p:txBody>
      </p:sp>
      <p:sp>
        <p:nvSpPr>
          <p:cNvPr id="36877" name="WordArt 13"/>
          <p:cNvSpPr>
            <a:spLocks noChangeArrowheads="1" noChangeShapeType="1" noTextEdit="1"/>
          </p:cNvSpPr>
          <p:nvPr/>
        </p:nvSpPr>
        <p:spPr bwMode="auto">
          <a:xfrm>
            <a:off x="2700338" y="333375"/>
            <a:ext cx="2663825" cy="1008063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kern="10">
                <a:ln w="9525"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黑体"/>
                <a:ea typeface="黑体"/>
              </a:rPr>
              <a:t>请你再试一试</a:t>
            </a:r>
          </a:p>
        </p:txBody>
      </p:sp>
      <p:sp>
        <p:nvSpPr>
          <p:cNvPr id="36878" name="Rectangle 14"/>
          <p:cNvSpPr>
            <a:spLocks noChangeArrowheads="1"/>
          </p:cNvSpPr>
          <p:nvPr/>
        </p:nvSpPr>
        <p:spPr bwMode="auto">
          <a:xfrm>
            <a:off x="1331913" y="4217988"/>
            <a:ext cx="869350" cy="584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/>
              <a:t>V</a:t>
            </a:r>
            <a:r>
              <a:rPr lang="zh-CN" altLang="en-US"/>
              <a:t>是</a:t>
            </a:r>
            <a:endParaRPr lang="zh-CN" altLang="en-US"/>
          </a:p>
        </p:txBody>
      </p:sp>
      <p:sp>
        <p:nvSpPr>
          <p:cNvPr id="36880" name="Rectangle 16"/>
          <p:cNvSpPr>
            <a:spLocks noChangeArrowheads="1"/>
          </p:cNvSpPr>
          <p:nvPr/>
        </p:nvSpPr>
        <p:spPr bwMode="auto">
          <a:xfrm>
            <a:off x="0" y="3233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aphicFrame>
        <p:nvGraphicFramePr>
          <p:cNvPr id="36879" name="Object 15"/>
          <p:cNvGraphicFramePr>
            <a:graphicFrameLocks noChangeAspect="1"/>
          </p:cNvGraphicFramePr>
          <p:nvPr/>
        </p:nvGraphicFramePr>
        <p:xfrm>
          <a:off x="1547813" y="3141663"/>
          <a:ext cx="1439862" cy="10731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Equation" r:id="rId2" imgW="520474" imgH="393529" progId="Equation.DSMT4">
                  <p:embed/>
                </p:oleObj>
              </mc:Choice>
              <mc:Fallback>
                <p:oleObj name="Equation" r:id="rId2" imgW="520474" imgH="393529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547813" y="3141663"/>
                        <a:ext cx="1439862" cy="1073150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rgbClr val="FF0000"/>
                        </a:solidFill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36881" name="Rectangle 17"/>
          <p:cNvSpPr>
            <a:spLocks noChangeArrowheads="1"/>
          </p:cNvSpPr>
          <p:nvPr/>
        </p:nvSpPr>
        <p:spPr bwMode="auto">
          <a:xfrm>
            <a:off x="1403350" y="4865688"/>
            <a:ext cx="869350" cy="584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</a:rPr>
              <a:t>V</a:t>
            </a:r>
            <a:r>
              <a:rPr lang="zh-CN" altLang="en-US" b="1">
                <a:solidFill>
                  <a:srgbClr val="FF0000"/>
                </a:solidFill>
              </a:rPr>
              <a:t>是</a:t>
            </a:r>
            <a:endParaRPr lang="zh-CN" altLang="en-US" b="1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68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6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68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6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3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27" dur="2000"/>
                                        <p:tgtEl>
                                          <p:spTgt spid="36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6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2" dur="3000"/>
                                        <p:tgtEl>
                                          <p:spTgt spid="36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8" grpId="0"/>
      <p:bldP spid="36874" grpId="0"/>
      <p:bldP spid="36878" grpId="0"/>
      <p:bldP spid="3688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755650" y="1557338"/>
            <a:ext cx="4535488" cy="2087562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/>
              <a:t>          </a:t>
            </a:r>
            <a:r>
              <a:rPr lang="zh-CN" altLang="en-US"/>
              <a:t>若正方形的边长为</a:t>
            </a:r>
            <a:r>
              <a:rPr lang="en-US" altLang="zh-CN"/>
              <a:t>x,</a:t>
            </a:r>
            <a:r>
              <a:rPr lang="zh-CN" altLang="en-US"/>
              <a:t>则面积</a:t>
            </a:r>
            <a:r>
              <a:rPr lang="en-US" altLang="zh-CN"/>
              <a:t>y</a:t>
            </a:r>
            <a:r>
              <a:rPr lang="zh-CN" altLang="en-US"/>
              <a:t>与边长</a:t>
            </a:r>
            <a:r>
              <a:rPr lang="en-US" altLang="zh-CN"/>
              <a:t>x</a:t>
            </a:r>
            <a:r>
              <a:rPr lang="zh-CN" altLang="en-US"/>
              <a:t>之间的关系是什么？</a:t>
            </a:r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539750" y="4797425"/>
            <a:ext cx="4032250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45000"/>
              </a:lnSpc>
              <a:spcBef>
                <a:spcPct val="50000"/>
              </a:spcBef>
            </a:pPr>
            <a:r>
              <a:rPr lang="en-US" altLang="zh-CN"/>
              <a:t>       </a:t>
            </a:r>
            <a:r>
              <a:rPr lang="zh-CN" altLang="en-US"/>
              <a:t>面积</a:t>
            </a:r>
            <a:r>
              <a:rPr lang="en-US" altLang="zh-CN"/>
              <a:t>y</a:t>
            </a:r>
            <a:r>
              <a:rPr lang="zh-CN" altLang="en-US"/>
              <a:t>随边长</a:t>
            </a:r>
            <a:r>
              <a:rPr lang="en-US" altLang="zh-CN"/>
              <a:t>x</a:t>
            </a:r>
            <a:r>
              <a:rPr lang="zh-CN" altLang="en-US"/>
              <a:t>的变化的图象是什么？</a:t>
            </a:r>
          </a:p>
        </p:txBody>
      </p:sp>
      <p:sp>
        <p:nvSpPr>
          <p:cNvPr id="37892" name="Arc 4"/>
          <p:cNvSpPr/>
          <p:nvPr/>
        </p:nvSpPr>
        <p:spPr bwMode="auto">
          <a:xfrm rot="10361975">
            <a:off x="6229350" y="3675063"/>
            <a:ext cx="1076325" cy="2157412"/>
          </a:xfrm>
          <a:custGeom>
            <a:gdLst>
              <a:gd name="G0" fmla="+- 20377 0 0"/>
              <a:gd name="G1" fmla="+- 21600 0 0"/>
              <a:gd name="G2" fmla="+- 21600 0 0"/>
              <a:gd name="T0" fmla="*/ 0 w 21382"/>
              <a:gd name="T1" fmla="*/ 14436 h 21600"/>
              <a:gd name="T2" fmla="*/ 21382 w 21382"/>
              <a:gd name="T3" fmla="*/ 23 h 21600"/>
              <a:gd name="T4" fmla="*/ 20377 w 21382"/>
              <a:gd name="T5" fmla="*/ 216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382" h="21600" fill="none" extrusionOk="0">
                <a:moveTo>
                  <a:pt x="-1" y="14435"/>
                </a:moveTo>
                <a:cubicBezTo>
                  <a:pt x="3040" y="5787"/>
                  <a:pt x="11209" y="-1"/>
                  <a:pt x="20377" y="0"/>
                </a:cubicBezTo>
                <a:cubicBezTo>
                  <a:pt x="20712" y="0"/>
                  <a:pt x="21047" y="7"/>
                  <a:pt x="21381" y="23"/>
                </a:cubicBezTo>
              </a:path>
              <a:path w="21382" h="21600" stroke="0" extrusionOk="0">
                <a:moveTo>
                  <a:pt x="-1" y="14435"/>
                </a:moveTo>
                <a:cubicBezTo>
                  <a:pt x="3040" y="5787"/>
                  <a:pt x="11209" y="-1"/>
                  <a:pt x="20377" y="0"/>
                </a:cubicBezTo>
                <a:cubicBezTo>
                  <a:pt x="20712" y="0"/>
                  <a:pt x="21047" y="7"/>
                  <a:pt x="21381" y="23"/>
                </a:cubicBezTo>
                <a:lnTo>
                  <a:pt x="20377" y="21600"/>
                </a:lnTo>
                <a:close/>
              </a:path>
            </a:pathLst>
          </a:custGeom>
          <a:noFill/>
          <a:ln w="38100">
            <a:solidFill>
              <a:srgbClr val="FF0066"/>
            </a:solidFill>
            <a:rou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7893" name="Group 5"/>
          <p:cNvGrpSpPr/>
          <p:nvPr/>
        </p:nvGrpSpPr>
        <p:grpSpPr>
          <a:xfrm>
            <a:off x="5221288" y="3387725"/>
            <a:ext cx="3311525" cy="2921000"/>
            <a:chOff x="3130" y="1843"/>
            <a:chExt cx="1860" cy="1360"/>
          </a:xfrm>
        </p:grpSpPr>
        <p:sp>
          <p:nvSpPr>
            <p:cNvPr id="37894" name="Line 6"/>
            <p:cNvSpPr>
              <a:spLocks noChangeShapeType="1"/>
            </p:cNvSpPr>
            <p:nvPr/>
          </p:nvSpPr>
          <p:spPr bwMode="auto">
            <a:xfrm flipH="1" flipV="1">
              <a:off x="3787" y="1888"/>
              <a:ext cx="0" cy="1315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895" name="Group 7"/>
            <p:cNvGrpSpPr/>
            <p:nvPr/>
          </p:nvGrpSpPr>
          <p:grpSpPr>
            <a:xfrm>
              <a:off x="3130" y="1843"/>
              <a:ext cx="1860" cy="1330"/>
              <a:chOff x="3130" y="1843"/>
              <a:chExt cx="1860" cy="1330"/>
            </a:xfrm>
          </p:grpSpPr>
          <p:sp>
            <p:nvSpPr>
              <p:cNvPr id="37896" name="Line 8"/>
              <p:cNvSpPr>
                <a:spLocks noChangeShapeType="1"/>
              </p:cNvSpPr>
              <p:nvPr/>
            </p:nvSpPr>
            <p:spPr bwMode="auto">
              <a:xfrm>
                <a:off x="3130" y="3027"/>
                <a:ext cx="1497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897" name="Text Box 9"/>
              <p:cNvSpPr txBox="1">
                <a:spLocks noChangeArrowheads="1"/>
              </p:cNvSpPr>
              <p:nvPr/>
            </p:nvSpPr>
            <p:spPr bwMode="auto">
              <a:xfrm>
                <a:off x="3811" y="1843"/>
                <a:ext cx="318" cy="2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800"/>
                  <a:t>y</a:t>
                </a:r>
              </a:p>
            </p:txBody>
          </p:sp>
          <p:sp>
            <p:nvSpPr>
              <p:cNvPr id="37898" name="Text Box 10"/>
              <p:cNvSpPr txBox="1">
                <a:spLocks noChangeArrowheads="1"/>
              </p:cNvSpPr>
              <p:nvPr/>
            </p:nvSpPr>
            <p:spPr bwMode="auto">
              <a:xfrm>
                <a:off x="4582" y="2831"/>
                <a:ext cx="408" cy="241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800"/>
                  <a:t>x</a:t>
                </a:r>
              </a:p>
            </p:txBody>
          </p:sp>
          <p:sp>
            <p:nvSpPr>
              <p:cNvPr id="37899" name="Text Box 11"/>
              <p:cNvSpPr txBox="1">
                <a:spLocks noChangeArrowheads="1"/>
              </p:cNvSpPr>
              <p:nvPr/>
            </p:nvSpPr>
            <p:spPr bwMode="auto">
              <a:xfrm>
                <a:off x="3584" y="2931"/>
                <a:ext cx="363" cy="24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kern="120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800"/>
                  <a:t>o</a:t>
                </a:r>
              </a:p>
            </p:txBody>
          </p:sp>
        </p:grpSp>
      </p:grpSp>
      <p:sp>
        <p:nvSpPr>
          <p:cNvPr id="37900" name="Text Box 12"/>
          <p:cNvSpPr txBox="1">
            <a:spLocks noChangeArrowheads="1"/>
          </p:cNvSpPr>
          <p:nvPr/>
        </p:nvSpPr>
        <p:spPr bwMode="auto">
          <a:xfrm>
            <a:off x="5219700" y="404813"/>
            <a:ext cx="2665413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800">
                <a:ea typeface="华文新魏" pitchFamily="2" charset="-122"/>
              </a:rPr>
              <a:t>面积问题</a:t>
            </a:r>
          </a:p>
        </p:txBody>
      </p:sp>
      <p:sp>
        <p:nvSpPr>
          <p:cNvPr id="37901" name="Text Box 13"/>
          <p:cNvSpPr txBox="1">
            <a:spLocks noChangeArrowheads="1"/>
          </p:cNvSpPr>
          <p:nvPr/>
        </p:nvSpPr>
        <p:spPr bwMode="auto">
          <a:xfrm>
            <a:off x="1835150" y="2997200"/>
            <a:ext cx="129540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3600" b="1">
                <a:solidFill>
                  <a:srgbClr val="FF0000"/>
                </a:solidFill>
              </a:rPr>
              <a:t>y=x</a:t>
            </a:r>
            <a:r>
              <a:rPr lang="en-US" altLang="zh-CN" sz="3600" b="1" baseline="3000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37902" name="Rectangle 14"/>
          <p:cNvSpPr>
            <a:spLocks noChangeArrowheads="1"/>
          </p:cNvSpPr>
          <p:nvPr/>
        </p:nvSpPr>
        <p:spPr bwMode="auto">
          <a:xfrm>
            <a:off x="6013450" y="1779588"/>
            <a:ext cx="1366838" cy="1217612"/>
          </a:xfrm>
          <a:prstGeom prst="rect">
            <a:avLst/>
          </a:prstGeom>
          <a:noFill/>
          <a:ln w="9525">
            <a:solidFill>
              <a:srgbClr val="0000FF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903" name="Text Box 15"/>
          <p:cNvSpPr txBox="1">
            <a:spLocks noChangeArrowheads="1"/>
          </p:cNvSpPr>
          <p:nvPr/>
        </p:nvSpPr>
        <p:spPr bwMode="auto">
          <a:xfrm>
            <a:off x="6572250" y="1341438"/>
            <a:ext cx="7334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 b="1"/>
              <a:t>x</a:t>
            </a:r>
          </a:p>
        </p:txBody>
      </p:sp>
      <p:sp>
        <p:nvSpPr>
          <p:cNvPr id="37904" name="WordArt 16"/>
          <p:cNvSpPr>
            <a:spLocks noChangeArrowheads="1" noChangeShapeType="1" noTextEdit="1"/>
          </p:cNvSpPr>
          <p:nvPr/>
        </p:nvSpPr>
        <p:spPr bwMode="auto">
          <a:xfrm>
            <a:off x="539750" y="404813"/>
            <a:ext cx="4356100" cy="1008062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Front">
                <a:rot lat="20520000" lon="1080000" rev="0"/>
              </a:camera>
              <a:lightRig rig="legacyHarsh2" dir="b"/>
            </a:scene3d>
            <a:sp3d extrusionH="430200" prstMaterial="legacyMatte">
              <a:extrusionClr>
                <a:srgbClr val="FF66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kern="10">
                <a:ln w="9525">
                  <a:round/>
                </a:ln>
                <a:gradFill rotWithShape="0">
                  <a:gsLst>
                    <a:gs pos="0">
                      <a:srgbClr val="FFE701"/>
                    </a:gs>
                    <a:gs pos="100000">
                      <a:srgbClr val="FE3E02"/>
                    </a:gs>
                  </a:gsLst>
                  <a:lin ang="5400000" scaled="1"/>
                </a:gradFill>
                <a:latin typeface="黑体"/>
                <a:ea typeface="黑体"/>
              </a:rPr>
              <a:t>你理解“函数”了吗？</a:t>
            </a:r>
          </a:p>
        </p:txBody>
      </p:sp>
      <p:sp>
        <p:nvSpPr>
          <p:cNvPr id="37905" name="Rectangle 17"/>
          <p:cNvSpPr>
            <a:spLocks noChangeArrowheads="1"/>
          </p:cNvSpPr>
          <p:nvPr/>
        </p:nvSpPr>
        <p:spPr bwMode="auto">
          <a:xfrm>
            <a:off x="1403350" y="3644900"/>
            <a:ext cx="30289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/>
              <a:t>y</a:t>
            </a:r>
            <a:r>
              <a:rPr lang="zh-CN" altLang="en-US"/>
              <a:t>是</a:t>
            </a:r>
            <a:r>
              <a:rPr lang="en-US" altLang="zh-CN"/>
              <a:t>x</a:t>
            </a:r>
            <a:r>
              <a:rPr lang="zh-CN" altLang="en-US"/>
              <a:t>的函数吗？</a:t>
            </a:r>
          </a:p>
        </p:txBody>
      </p:sp>
      <p:sp>
        <p:nvSpPr>
          <p:cNvPr id="37906" name="Rectangle 18"/>
          <p:cNvSpPr>
            <a:spLocks noChangeArrowheads="1"/>
          </p:cNvSpPr>
          <p:nvPr/>
        </p:nvSpPr>
        <p:spPr bwMode="auto">
          <a:xfrm>
            <a:off x="1403350" y="4365625"/>
            <a:ext cx="226695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b="1">
                <a:solidFill>
                  <a:srgbClr val="FF0000"/>
                </a:solidFill>
              </a:rPr>
              <a:t>y</a:t>
            </a:r>
            <a:r>
              <a:rPr lang="zh-CN" altLang="en-US" b="1">
                <a:solidFill>
                  <a:srgbClr val="FF0000"/>
                </a:solidFill>
              </a:rPr>
              <a:t>是</a:t>
            </a:r>
            <a:r>
              <a:rPr lang="en-US" altLang="zh-CN" b="1">
                <a:solidFill>
                  <a:srgbClr val="FF0000"/>
                </a:solidFill>
              </a:rPr>
              <a:t>x</a:t>
            </a:r>
            <a:r>
              <a:rPr lang="zh-CN" altLang="en-US" b="1">
                <a:solidFill>
                  <a:srgbClr val="FF0000"/>
                </a:solidFill>
              </a:rPr>
              <a:t>的函数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79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79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7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78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78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3" dur="3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32" dur="30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/>
      <p:bldP spid="37892" grpId="0"/>
      <p:bldP spid="37901" grpId="0"/>
      <p:bldP spid="37905" grpId="0"/>
      <p:bldP spid="3790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0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WordArt 5" descr="纸莎草纸"/>
          <p:cNvSpPr>
            <a:spLocks noChangeArrowheads="1" noChangeShapeType="1" noTextEdit="1"/>
          </p:cNvSpPr>
          <p:nvPr/>
        </p:nvSpPr>
        <p:spPr bwMode="auto">
          <a:xfrm>
            <a:off x="2154238" y="998538"/>
            <a:ext cx="4814887" cy="674687"/>
          </a:xfrm>
          <a:prstGeom prst="rect">
            <a:avLst/>
          </a:prstGeom>
        </p:spPr>
        <p:txBody>
          <a:bodyPr wrap="none" fromWordArt="1">
            <a:prstTxWarp prst="textCanUp">
              <a:avLst>
                <a:gd name="adj" fmla="val 98083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algn="dist"/>
            <a:r>
              <a:rPr lang="zh-CN" altLang="en-US" sz="3600" kern="10">
                <a:ln w="9525">
                  <a:round/>
                </a:ln>
                <a:solidFill>
                  <a:schemeClr val="bg1"/>
                </a:solidFill>
                <a:latin typeface="宋体"/>
                <a:ea typeface="宋体"/>
              </a:rPr>
              <a:t>第四章 一次函数</a:t>
            </a:r>
          </a:p>
        </p:txBody>
      </p:sp>
      <p:sp>
        <p:nvSpPr>
          <p:cNvPr id="14339" name="Text Box 6"/>
          <p:cNvSpPr txBox="1">
            <a:spLocks noChangeArrowheads="1"/>
          </p:cNvSpPr>
          <p:nvPr/>
        </p:nvSpPr>
        <p:spPr bwMode="auto">
          <a:xfrm>
            <a:off x="1285875" y="2033588"/>
            <a:ext cx="6829425" cy="1862137"/>
          </a:xfrm>
          <a:prstGeom prst="rect">
            <a:avLst/>
          </a:prstGeom>
          <a:noFill/>
          <a:ln>
            <a:noFill/>
          </a:ln>
          <a:effectLst>
            <a:outerShdw dist="45791" dir="2021404" algn="ctr" rotWithShape="0">
              <a:srgbClr val="FFFF00">
                <a:alpha val="5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algn="ctr" eaLnBrk="1" hangingPunct="1"/>
            <a:r>
              <a:rPr lang="en-US" altLang="zh-CN" sz="11500">
                <a:solidFill>
                  <a:srgbClr val="FF3300"/>
                </a:solidFill>
              </a:rPr>
              <a:t>4.1  </a:t>
            </a:r>
            <a:r>
              <a:rPr lang="zh-CN" altLang="en-US" sz="11500">
                <a:solidFill>
                  <a:srgbClr val="FF3300"/>
                </a:solidFill>
              </a:rPr>
              <a:t>函数</a:t>
            </a:r>
          </a:p>
        </p:txBody>
      </p:sp>
      <p:sp>
        <p:nvSpPr>
          <p:cNvPr id="7" name="矩形 6"/>
          <p:cNvSpPr/>
          <p:nvPr/>
        </p:nvSpPr>
        <p:spPr>
          <a:xfrm>
            <a:off x="4485202" y="5903913"/>
            <a:ext cx="184709" cy="42488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marL="342900" indent="-342900" algn="ctr">
              <a:lnSpc>
                <a:spcPct val="110000"/>
              </a:lnSpc>
              <a:defRPr/>
            </a:pPr>
            <a:endParaRPr lang="en-US" altLang="zh-CN" sz="2000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>
    <p:wheel spokes="8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Text Box 2"/>
          <p:cNvSpPr txBox="1">
            <a:spLocks noChangeArrowheads="1"/>
          </p:cNvSpPr>
          <p:nvPr/>
        </p:nvSpPr>
        <p:spPr bwMode="auto">
          <a:xfrm>
            <a:off x="28575" y="9525"/>
            <a:ext cx="20955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zh-CN" altLang="en-US">
                <a:solidFill>
                  <a:srgbClr val="00CC66"/>
                </a:solidFill>
              </a:rPr>
              <a:t>复习旧知</a:t>
            </a:r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15888" y="728663"/>
            <a:ext cx="9451975" cy="1554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1</a:t>
            </a:r>
            <a:r>
              <a:rPr lang="zh-CN" altLang="en-US"/>
              <a:t>、如图，圆锥的高度是</a:t>
            </a:r>
            <a:r>
              <a:rPr lang="en-US" altLang="zh-CN"/>
              <a:t>4</a:t>
            </a:r>
            <a:r>
              <a:rPr lang="zh-CN" altLang="en-US"/>
              <a:t>厘米，当圆锥的的底面</a:t>
            </a:r>
          </a:p>
          <a:p>
            <a:pPr eaLnBrk="1" hangingPunct="1"/>
            <a:r>
              <a:rPr lang="zh-CN" altLang="en-US"/>
              <a:t>半径</a:t>
            </a:r>
            <a:r>
              <a:rPr lang="en-US" altLang="zh-CN" i="1"/>
              <a:t>r</a:t>
            </a:r>
            <a:r>
              <a:rPr lang="zh-CN" altLang="en-US"/>
              <a:t>由小到大变化时，圆锥的体积</a:t>
            </a:r>
            <a:r>
              <a:rPr lang="en-US" altLang="zh-CN"/>
              <a:t>V</a:t>
            </a:r>
            <a:r>
              <a:rPr lang="zh-CN" altLang="en-US"/>
              <a:t>也随之发生</a:t>
            </a:r>
          </a:p>
          <a:p>
            <a:pPr eaLnBrk="1" hangingPunct="1"/>
            <a:r>
              <a:rPr lang="zh-CN" altLang="en-US"/>
              <a:t>了变化。</a:t>
            </a:r>
          </a:p>
        </p:txBody>
      </p:sp>
      <p:grpSp>
        <p:nvGrpSpPr>
          <p:cNvPr id="162867" name="Group 51"/>
          <p:cNvGrpSpPr/>
          <p:nvPr/>
        </p:nvGrpSpPr>
        <p:grpSpPr>
          <a:xfrm>
            <a:off x="7046913" y="1943100"/>
            <a:ext cx="1562100" cy="1185863"/>
            <a:chOff x="1925" y="2897"/>
            <a:chExt cx="984" cy="747"/>
          </a:xfrm>
        </p:grpSpPr>
        <p:grpSp>
          <p:nvGrpSpPr>
            <p:cNvPr id="15386" name="Group 37"/>
            <p:cNvGrpSpPr/>
            <p:nvPr/>
          </p:nvGrpSpPr>
          <p:grpSpPr>
            <a:xfrm>
              <a:off x="2341" y="2897"/>
              <a:ext cx="568" cy="747"/>
              <a:chOff x="1094" y="3057"/>
              <a:chExt cx="568" cy="747"/>
            </a:xfrm>
          </p:grpSpPr>
          <p:sp>
            <p:nvSpPr>
              <p:cNvPr id="15393" name="Oval 31"/>
              <p:cNvSpPr>
                <a:spLocks noChangeArrowheads="1"/>
              </p:cNvSpPr>
              <p:nvPr/>
            </p:nvSpPr>
            <p:spPr bwMode="auto">
              <a:xfrm>
                <a:off x="1094" y="3634"/>
                <a:ext cx="567" cy="170"/>
              </a:xfrm>
              <a:prstGeom prst="ellipse">
                <a:avLst/>
              </a:prstGeom>
              <a:noFill/>
              <a:ln w="28575" algn="ctr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/>
                <a:endParaRPr lang="zh-CN" altLang="zh-CN"/>
              </a:p>
            </p:txBody>
          </p:sp>
          <p:sp>
            <p:nvSpPr>
              <p:cNvPr id="15394" name="Line 32"/>
              <p:cNvSpPr>
                <a:spLocks noChangeShapeType="1"/>
              </p:cNvSpPr>
              <p:nvPr/>
            </p:nvSpPr>
            <p:spPr bwMode="auto">
              <a:xfrm flipV="1">
                <a:off x="1094" y="3057"/>
                <a:ext cx="284" cy="65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95" name="Line 33"/>
              <p:cNvSpPr>
                <a:spLocks noChangeShapeType="1"/>
              </p:cNvSpPr>
              <p:nvPr/>
            </p:nvSpPr>
            <p:spPr bwMode="auto">
              <a:xfrm flipH="1" flipV="1">
                <a:off x="1378" y="3067"/>
                <a:ext cx="284" cy="65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96" name="Line 34"/>
              <p:cNvSpPr>
                <a:spLocks noChangeShapeType="1"/>
              </p:cNvSpPr>
              <p:nvPr/>
            </p:nvSpPr>
            <p:spPr bwMode="auto">
              <a:xfrm>
                <a:off x="1382" y="3719"/>
                <a:ext cx="270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prstDash val="dash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97" name="Oval 35"/>
              <p:cNvSpPr>
                <a:spLocks noChangeArrowheads="1"/>
              </p:cNvSpPr>
              <p:nvPr/>
            </p:nvSpPr>
            <p:spPr bwMode="auto">
              <a:xfrm>
                <a:off x="1368" y="3707"/>
                <a:ext cx="28" cy="28"/>
              </a:xfrm>
              <a:prstGeom prst="ellipse">
                <a:avLst/>
              </a:prstGeom>
              <a:noFill/>
              <a:ln w="28575" algn="ctr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/>
                <a:endParaRPr lang="zh-CN" altLang="zh-CN"/>
              </a:p>
            </p:txBody>
          </p:sp>
        </p:grpSp>
        <p:grpSp>
          <p:nvGrpSpPr>
            <p:cNvPr id="15387" name="Group 43"/>
            <p:cNvGrpSpPr/>
            <p:nvPr/>
          </p:nvGrpSpPr>
          <p:grpSpPr>
            <a:xfrm>
              <a:off x="1925" y="2906"/>
              <a:ext cx="700" cy="643"/>
              <a:chOff x="1925" y="2906"/>
              <a:chExt cx="700" cy="643"/>
            </a:xfrm>
          </p:grpSpPr>
          <p:sp>
            <p:nvSpPr>
              <p:cNvPr id="15388" name="Line 38"/>
              <p:cNvSpPr>
                <a:spLocks noChangeShapeType="1"/>
              </p:cNvSpPr>
              <p:nvPr/>
            </p:nvSpPr>
            <p:spPr bwMode="auto">
              <a:xfrm flipH="1">
                <a:off x="1944" y="2906"/>
                <a:ext cx="681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89" name="Line 39"/>
              <p:cNvSpPr>
                <a:spLocks noChangeShapeType="1"/>
              </p:cNvSpPr>
              <p:nvPr/>
            </p:nvSpPr>
            <p:spPr bwMode="auto">
              <a:xfrm flipH="1">
                <a:off x="1944" y="3549"/>
                <a:ext cx="397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90" name="Line 40"/>
              <p:cNvSpPr>
                <a:spLocks noChangeShapeType="1"/>
              </p:cNvSpPr>
              <p:nvPr/>
            </p:nvSpPr>
            <p:spPr bwMode="auto">
              <a:xfrm flipH="1" flipV="1">
                <a:off x="2143" y="2916"/>
                <a:ext cx="0" cy="14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91" name="Line 41"/>
              <p:cNvSpPr>
                <a:spLocks noChangeShapeType="1"/>
              </p:cNvSpPr>
              <p:nvPr/>
            </p:nvSpPr>
            <p:spPr bwMode="auto">
              <a:xfrm flipH="1">
                <a:off x="2143" y="3397"/>
                <a:ext cx="0" cy="14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92" name="Rectangle 42"/>
              <p:cNvSpPr>
                <a:spLocks noChangeArrowheads="1"/>
              </p:cNvSpPr>
              <p:nvPr/>
            </p:nvSpPr>
            <p:spPr bwMode="auto">
              <a:xfrm>
                <a:off x="1925" y="3031"/>
                <a:ext cx="457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857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r>
                  <a:rPr lang="en-US" altLang="zh-CN" sz="2400"/>
                  <a:t>4cm</a:t>
                </a:r>
              </a:p>
            </p:txBody>
          </p:sp>
        </p:grpSp>
      </p:grpSp>
      <p:grpSp>
        <p:nvGrpSpPr>
          <p:cNvPr id="162868" name="Group 52"/>
          <p:cNvGrpSpPr/>
          <p:nvPr/>
        </p:nvGrpSpPr>
        <p:grpSpPr>
          <a:xfrm>
            <a:off x="6821488" y="5408613"/>
            <a:ext cx="2147887" cy="1185862"/>
            <a:chOff x="790" y="1895"/>
            <a:chExt cx="1353" cy="747"/>
          </a:xfrm>
        </p:grpSpPr>
        <p:grpSp>
          <p:nvGrpSpPr>
            <p:cNvPr id="15374" name="Group 36"/>
            <p:cNvGrpSpPr/>
            <p:nvPr/>
          </p:nvGrpSpPr>
          <p:grpSpPr>
            <a:xfrm>
              <a:off x="1207" y="1895"/>
              <a:ext cx="936" cy="747"/>
              <a:chOff x="1207" y="1895"/>
              <a:chExt cx="568" cy="747"/>
            </a:xfrm>
          </p:grpSpPr>
          <p:sp>
            <p:nvSpPr>
              <p:cNvPr id="15381" name="Oval 26"/>
              <p:cNvSpPr>
                <a:spLocks noChangeArrowheads="1"/>
              </p:cNvSpPr>
              <p:nvPr/>
            </p:nvSpPr>
            <p:spPr bwMode="auto">
              <a:xfrm>
                <a:off x="1207" y="2472"/>
                <a:ext cx="567" cy="170"/>
              </a:xfrm>
              <a:prstGeom prst="ellipse">
                <a:avLst/>
              </a:prstGeom>
              <a:noFill/>
              <a:ln w="28575" algn="ctr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/>
                <a:endParaRPr lang="zh-CN" altLang="zh-CN"/>
              </a:p>
            </p:txBody>
          </p:sp>
          <p:sp>
            <p:nvSpPr>
              <p:cNvPr id="15382" name="Line 27"/>
              <p:cNvSpPr>
                <a:spLocks noChangeShapeType="1"/>
              </p:cNvSpPr>
              <p:nvPr/>
            </p:nvSpPr>
            <p:spPr bwMode="auto">
              <a:xfrm flipV="1">
                <a:off x="1207" y="1895"/>
                <a:ext cx="284" cy="65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83" name="Line 28"/>
              <p:cNvSpPr>
                <a:spLocks noChangeShapeType="1"/>
              </p:cNvSpPr>
              <p:nvPr/>
            </p:nvSpPr>
            <p:spPr bwMode="auto">
              <a:xfrm flipH="1" flipV="1">
                <a:off x="1491" y="1905"/>
                <a:ext cx="284" cy="65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84" name="Line 29"/>
              <p:cNvSpPr>
                <a:spLocks noChangeShapeType="1"/>
              </p:cNvSpPr>
              <p:nvPr/>
            </p:nvSpPr>
            <p:spPr bwMode="auto">
              <a:xfrm>
                <a:off x="1495" y="2557"/>
                <a:ext cx="270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prstDash val="dash"/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85" name="Oval 30"/>
              <p:cNvSpPr>
                <a:spLocks noChangeArrowheads="1"/>
              </p:cNvSpPr>
              <p:nvPr/>
            </p:nvSpPr>
            <p:spPr bwMode="auto">
              <a:xfrm>
                <a:off x="1481" y="2545"/>
                <a:ext cx="28" cy="28"/>
              </a:xfrm>
              <a:prstGeom prst="ellipse">
                <a:avLst/>
              </a:prstGeom>
              <a:noFill/>
              <a:ln w="28575" algn="ctr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pPr algn="ctr"/>
                <a:endParaRPr lang="zh-CN" altLang="zh-CN"/>
              </a:p>
            </p:txBody>
          </p:sp>
        </p:grpSp>
        <p:grpSp>
          <p:nvGrpSpPr>
            <p:cNvPr id="15375" name="Group 50"/>
            <p:cNvGrpSpPr/>
            <p:nvPr/>
          </p:nvGrpSpPr>
          <p:grpSpPr>
            <a:xfrm>
              <a:off x="790" y="1905"/>
              <a:ext cx="899" cy="643"/>
              <a:chOff x="790" y="1905"/>
              <a:chExt cx="899" cy="643"/>
            </a:xfrm>
          </p:grpSpPr>
          <p:sp>
            <p:nvSpPr>
              <p:cNvPr id="15376" name="Line 45"/>
              <p:cNvSpPr>
                <a:spLocks noChangeShapeType="1"/>
              </p:cNvSpPr>
              <p:nvPr/>
            </p:nvSpPr>
            <p:spPr bwMode="auto">
              <a:xfrm flipH="1">
                <a:off x="809" y="1905"/>
                <a:ext cx="880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77" name="Line 46"/>
              <p:cNvSpPr>
                <a:spLocks noChangeShapeType="1"/>
              </p:cNvSpPr>
              <p:nvPr/>
            </p:nvSpPr>
            <p:spPr bwMode="auto">
              <a:xfrm flipH="1">
                <a:off x="809" y="2548"/>
                <a:ext cx="397" cy="0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78" name="Line 47"/>
              <p:cNvSpPr>
                <a:spLocks noChangeShapeType="1"/>
              </p:cNvSpPr>
              <p:nvPr/>
            </p:nvSpPr>
            <p:spPr bwMode="auto">
              <a:xfrm flipH="1" flipV="1">
                <a:off x="1008" y="1915"/>
                <a:ext cx="0" cy="14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79" name="Line 48"/>
              <p:cNvSpPr>
                <a:spLocks noChangeShapeType="1"/>
              </p:cNvSpPr>
              <p:nvPr/>
            </p:nvSpPr>
            <p:spPr bwMode="auto">
              <a:xfrm flipH="1">
                <a:off x="1008" y="2396"/>
                <a:ext cx="0" cy="142"/>
              </a:xfrm>
              <a:prstGeom prst="line">
                <a:avLst/>
              </a:prstGeom>
              <a:noFill/>
              <a:ln w="28575">
                <a:solidFill>
                  <a:schemeClr val="tx1"/>
                </a:solidFill>
                <a:round/>
                <a:tailEnd type="triangl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380" name="Rectangle 49"/>
              <p:cNvSpPr>
                <a:spLocks noChangeArrowheads="1"/>
              </p:cNvSpPr>
              <p:nvPr/>
            </p:nvSpPr>
            <p:spPr bwMode="auto">
              <a:xfrm>
                <a:off x="790" y="2030"/>
                <a:ext cx="457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28575" algn="ctr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5pPr>
                <a:lvl6pPr marL="22860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6pPr>
                <a:lvl7pPr marL="27432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7pPr>
                <a:lvl8pPr marL="32004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8pPr>
                <a:lvl9pPr marL="3657600" algn="l" defTabSz="914400" rtl="0" eaLnBrk="1" latinLnBrk="0" hangingPunct="1">
                  <a:defRPr sz="3200" b="1" kern="1200">
                    <a:solidFill>
                      <a:schemeClr val="tx1"/>
                    </a:solidFill>
                    <a:latin typeface="Times New Roman" pitchFamily="18" charset="0"/>
                    <a:ea typeface="楷体_GB2312" pitchFamily="49" charset="-122"/>
                    <a:cs typeface="+mn-cs"/>
                  </a:defRPr>
                </a:lvl9pPr>
              </a:lstStyle>
              <a:p>
                <a:r>
                  <a:rPr lang="en-US" altLang="zh-CN" sz="2400"/>
                  <a:t>4cm</a:t>
                </a:r>
              </a:p>
            </p:txBody>
          </p:sp>
        </p:grpSp>
      </p:grpSp>
      <p:sp>
        <p:nvSpPr>
          <p:cNvPr id="162869" name="AutoShape 53"/>
          <p:cNvSpPr>
            <a:spLocks noChangeArrowheads="1"/>
          </p:cNvSpPr>
          <p:nvPr/>
        </p:nvSpPr>
        <p:spPr bwMode="auto">
          <a:xfrm>
            <a:off x="8037513" y="3381375"/>
            <a:ext cx="269875" cy="1709738"/>
          </a:xfrm>
          <a:prstGeom prst="downArrow">
            <a:avLst>
              <a:gd name="adj1" fmla="val 49407"/>
              <a:gd name="adj2" fmla="val 82945"/>
            </a:avLst>
          </a:prstGeom>
          <a:solidFill>
            <a:srgbClr val="00CC66"/>
          </a:solidFill>
          <a:ln w="28575" algn="ctr">
            <a:solidFill>
              <a:schemeClr val="tx1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2860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7432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2004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657600" algn="l" defTabSz="914400" rtl="0" eaLnBrk="1" latinLnBrk="0" hangingPunct="1"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algn="ctr"/>
            <a:endParaRPr lang="zh-CN" altLang="zh-CN"/>
          </a:p>
        </p:txBody>
      </p:sp>
      <p:sp>
        <p:nvSpPr>
          <p:cNvPr id="162870" name="Text Box 54"/>
          <p:cNvSpPr txBox="1">
            <a:spLocks noChangeArrowheads="1"/>
          </p:cNvSpPr>
          <p:nvPr/>
        </p:nvSpPr>
        <p:spPr bwMode="auto">
          <a:xfrm>
            <a:off x="104775" y="2290763"/>
            <a:ext cx="5030788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(1)</a:t>
            </a:r>
            <a:r>
              <a:rPr lang="zh-CN" altLang="en-US"/>
              <a:t>怎样用数学式子表示</a:t>
            </a:r>
            <a:r>
              <a:rPr lang="en-US" altLang="zh-CN"/>
              <a:t>V</a:t>
            </a:r>
            <a:r>
              <a:rPr lang="zh-CN" altLang="en-US"/>
              <a:t>与</a:t>
            </a:r>
          </a:p>
          <a:p>
            <a:pPr eaLnBrk="1" hangingPunct="1"/>
            <a:r>
              <a:rPr lang="en-US" altLang="zh-CN" i="1"/>
              <a:t>r</a:t>
            </a:r>
            <a:r>
              <a:rPr lang="zh-CN" altLang="en-US"/>
              <a:t>的关系？</a:t>
            </a:r>
          </a:p>
        </p:txBody>
      </p:sp>
      <p:graphicFrame>
        <p:nvGraphicFramePr>
          <p:cNvPr id="162871" name="Object 55"/>
          <p:cNvGraphicFramePr>
            <a:graphicFrameLocks noChangeAspect="1"/>
          </p:cNvGraphicFramePr>
          <p:nvPr/>
        </p:nvGraphicFramePr>
        <p:xfrm>
          <a:off x="2160588" y="2819400"/>
          <a:ext cx="1709737" cy="1081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name="公式" r:id="rId2" imgW="609600" imgH="381041" progId="Equation.3">
                  <p:embed/>
                </p:oleObj>
              </mc:Choice>
              <mc:Fallback>
                <p:oleObj name="公式" r:id="rId2" imgW="609600" imgH="38104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160588" y="2819400"/>
                        <a:ext cx="1709737" cy="1081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2872" name="Text Box 56"/>
          <p:cNvSpPr txBox="1">
            <a:spLocks noChangeArrowheads="1"/>
          </p:cNvSpPr>
          <p:nvPr/>
        </p:nvSpPr>
        <p:spPr bwMode="auto">
          <a:xfrm>
            <a:off x="120650" y="3865563"/>
            <a:ext cx="63420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(2)</a:t>
            </a:r>
            <a:r>
              <a:rPr lang="zh-CN" altLang="en-US"/>
              <a:t>其中</a:t>
            </a:r>
            <a:r>
              <a:rPr lang="en-US" altLang="zh-CN"/>
              <a:t>V</a:t>
            </a:r>
            <a:r>
              <a:rPr lang="zh-CN" altLang="en-US"/>
              <a:t>与</a:t>
            </a:r>
            <a:r>
              <a:rPr lang="en-US" altLang="zh-CN" i="1"/>
              <a:t>r</a:t>
            </a:r>
            <a:r>
              <a:rPr lang="zh-CN" altLang="en-US"/>
              <a:t>分别是什么量？</a:t>
            </a:r>
          </a:p>
        </p:txBody>
      </p:sp>
      <p:sp>
        <p:nvSpPr>
          <p:cNvPr id="162873" name="Text Box 57"/>
          <p:cNvSpPr txBox="1">
            <a:spLocks noChangeArrowheads="1"/>
          </p:cNvSpPr>
          <p:nvPr/>
        </p:nvSpPr>
        <p:spPr bwMode="auto">
          <a:xfrm>
            <a:off x="296863" y="4486275"/>
            <a:ext cx="3330575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>
                <a:solidFill>
                  <a:srgbClr val="9933FF"/>
                </a:solidFill>
              </a:rPr>
              <a:t>V</a:t>
            </a:r>
            <a:r>
              <a:rPr lang="zh-CN" altLang="en-US">
                <a:solidFill>
                  <a:srgbClr val="9933FF"/>
                </a:solidFill>
              </a:rPr>
              <a:t>与</a:t>
            </a:r>
            <a:r>
              <a:rPr lang="en-US" altLang="zh-CN" i="1">
                <a:solidFill>
                  <a:srgbClr val="9933FF"/>
                </a:solidFill>
              </a:rPr>
              <a:t>r</a:t>
            </a:r>
            <a:r>
              <a:rPr lang="zh-CN" altLang="en-US">
                <a:solidFill>
                  <a:srgbClr val="9933FF"/>
                </a:solidFill>
              </a:rPr>
              <a:t>都是变量，</a:t>
            </a:r>
          </a:p>
        </p:txBody>
      </p:sp>
      <p:sp>
        <p:nvSpPr>
          <p:cNvPr id="162874" name="Text Box 58"/>
          <p:cNvSpPr txBox="1">
            <a:spLocks noChangeArrowheads="1"/>
          </p:cNvSpPr>
          <p:nvPr/>
        </p:nvSpPr>
        <p:spPr bwMode="auto">
          <a:xfrm>
            <a:off x="3208338" y="4495800"/>
            <a:ext cx="4814887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 i="1">
                <a:solidFill>
                  <a:srgbClr val="9933FF"/>
                </a:solidFill>
              </a:rPr>
              <a:t>r</a:t>
            </a:r>
            <a:r>
              <a:rPr lang="zh-CN" altLang="en-US">
                <a:solidFill>
                  <a:srgbClr val="9933FF"/>
                </a:solidFill>
              </a:rPr>
              <a:t>叫自变量，</a:t>
            </a:r>
            <a:r>
              <a:rPr lang="en-US" altLang="zh-CN">
                <a:solidFill>
                  <a:srgbClr val="9933FF"/>
                </a:solidFill>
              </a:rPr>
              <a:t>V</a:t>
            </a:r>
            <a:r>
              <a:rPr lang="zh-CN" altLang="en-US">
                <a:solidFill>
                  <a:srgbClr val="9933FF"/>
                </a:solidFill>
              </a:rPr>
              <a:t>叫因变量。</a:t>
            </a:r>
          </a:p>
        </p:txBody>
      </p:sp>
      <p:sp>
        <p:nvSpPr>
          <p:cNvPr id="162875" name="Text Box 59"/>
          <p:cNvSpPr txBox="1">
            <a:spLocks noChangeArrowheads="1"/>
          </p:cNvSpPr>
          <p:nvPr/>
        </p:nvSpPr>
        <p:spPr bwMode="auto">
          <a:xfrm>
            <a:off x="114300" y="5110163"/>
            <a:ext cx="6342063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2857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3200" b="1" kern="1200">
                <a:solidFill>
                  <a:schemeClr val="tx1"/>
                </a:solidFill>
                <a:latin typeface="Times New Roman" pitchFamily="18" charset="0"/>
                <a:ea typeface="楷体_GB2312" pitchFamily="49" charset="-122"/>
                <a:cs typeface="+mn-cs"/>
              </a:defRPr>
            </a:lvl9pPr>
          </a:lstStyle>
          <a:p>
            <a:pPr eaLnBrk="1" hangingPunct="1"/>
            <a:r>
              <a:rPr lang="en-US" altLang="zh-CN"/>
              <a:t>(3)</a:t>
            </a:r>
            <a:r>
              <a:rPr lang="zh-CN" altLang="en-US"/>
              <a:t>其中常量是什么？</a:t>
            </a:r>
          </a:p>
        </p:txBody>
      </p:sp>
      <p:graphicFrame>
        <p:nvGraphicFramePr>
          <p:cNvPr id="162876" name="Object 60"/>
          <p:cNvGraphicFramePr>
            <a:graphicFrameLocks noChangeAspect="1"/>
          </p:cNvGraphicFramePr>
          <p:nvPr/>
        </p:nvGraphicFramePr>
        <p:xfrm>
          <a:off x="1150938" y="5607050"/>
          <a:ext cx="731837" cy="108108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8" name="公式" r:id="rId4" imgW="257170" imgH="381041" progId="Equation.3">
                  <p:embed/>
                </p:oleObj>
              </mc:Choice>
              <mc:Fallback>
                <p:oleObj name="公式" r:id="rId4" imgW="257170" imgH="381041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50938" y="5607050"/>
                        <a:ext cx="731837" cy="10810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2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628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62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628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62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62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2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62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2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62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869" grpId="0"/>
      <p:bldP spid="162870" grpId="0"/>
      <p:bldP spid="162872" grpId="0"/>
      <p:bldP spid="162873" grpId="0"/>
      <p:bldP spid="162874" grpId="0"/>
      <p:bldP spid="16287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https://d.book118.com/505333202330011114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默认设计模板 5">
      <a:dk1>
        <a:srgbClr val="000000"/>
      </a:dk1>
      <a:lt1>
        <a:srgbClr val="FFFFD9"/>
      </a:lt1>
      <a:dk2>
        <a:srgbClr val="000000"/>
      </a:dk2>
      <a:lt2>
        <a:srgbClr val="777777"/>
      </a:lt2>
      <a:accent1>
        <a:srgbClr val="FFFFF7"/>
      </a:accent1>
      <a:accent2>
        <a:srgbClr val="33CCCC"/>
      </a:accent2>
      <a:accent3>
        <a:srgbClr val="FFFFE9"/>
      </a:accent3>
      <a:accent4>
        <a:srgbClr val="000000"/>
      </a:accent4>
      <a:accent5>
        <a:srgbClr val="FFFFFA"/>
      </a:accent5>
      <a:accent6>
        <a:srgbClr val="2DB9B9"/>
      </a:accent6>
      <a:hlink>
        <a:srgbClr val="FF5050"/>
      </a:hlink>
      <a:folHlink>
        <a:srgbClr val="FF99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ns0:objectDefaults xmlns:ns0="http://schemas.openxmlformats.org/drawingml/2006/main">
    <ns0:sp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noFill/>
        <ns0:ln w="2857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/>
        <ns0:extLst>
          <ns0:ext uri="{909E8E84-426E-40DD-AFC4-6F175D3DCCD1}">
            <ns1:hiddenFill xmlns:ns1="http://schemas.microsoft.com/office/drawing/2010/main">
              <ns0:solidFill>
                <ns0:schemeClr val="accent1"/>
              </ns0:solidFill>
            </ns1:hiddenFill>
          </ns0:ext>
          <ns0:ext uri="{AF507438-7753-43E0-B8FC-AC1667EBCBE1}">
            <ns1:hiddenEffects xmlns:ns1="http://schemas.microsoft.com/office/drawing/2010/main">
              <ns0:effectLst>
                <ns0:outerShdw dist="35921" dir="2700000" algn="ctr" rotWithShape="0">
                  <ns0:schemeClr val="bg2"/>
                </ns0:outerShdw>
              </ns0:effectLst>
            </ns1:hiddenEffects>
          </ns0:ext>
        </ns0:extLst>
      </ns0:spPr>
      <ns0:bodyPr vert="horz" wrap="none" lIns="91440" tIns="45720" rIns="91440" bIns="45720" numCol="1" anchor="ctr" anchorCtr="0" compatLnSpc="1">
        <ns0:prstTxWarp prst="textNoShape">
          <ns0:avLst/>
        </ns0:prstTxWarp>
      </ns0:bodyPr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tabLst/>
          <ns0:defRPr kumimoji="0" lang="zh-CN" altLang="en-US" sz="3200" b="1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Times New Roman" pitchFamily="18" charset="0"/>
            <ns0:ea typeface="楷体_GB2312" pitchFamily="49" charset="-122"/>
          </ns0:defRPr>
        </ns0:defPPr>
      </ns0:lstStyle>
    </ns0:spDef>
    <ns0:lnDef>
      <ns0:spPr bwMode="auto">
        <ns0:xfrm>
          <ns0:off x="0" y="0"/>
          <ns0:ext cx="1" cy="1"/>
        </ns0:xfrm>
        <ns0:custGeom>
          <ns0:avLst/>
          <ns0:gdLst/>
          <ns0:ahLst/>
          <ns0:cxnLst/>
          <ns0:rect l="0" t="0" r="0" b="0"/>
          <ns0:pathLst/>
        </ns0:custGeom>
        <ns0:noFill/>
        <ns0:ln w="28575" cap="flat" cmpd="sng" algn="ctr">
          <ns0:solidFill>
            <ns0:schemeClr val="tx1"/>
          </ns0:solidFill>
          <ns0:prstDash val="solid"/>
          <ns0:round/>
          <ns0:headEnd type="none" w="med" len="med"/>
          <ns0:tailEnd type="none" w="med" len="med"/>
        </ns0:ln>
        <ns0:effectLst/>
        <ns0:extLst>
          <ns0:ext uri="{909E8E84-426E-40DD-AFC4-6F175D3DCCD1}">
            <ns1:hiddenFill xmlns:ns1="http://schemas.microsoft.com/office/drawing/2010/main">
              <ns0:solidFill>
                <ns0:schemeClr val="accent1"/>
              </ns0:solidFill>
            </ns1:hiddenFill>
          </ns0:ext>
          <ns0:ext uri="{AF507438-7753-43E0-B8FC-AC1667EBCBE1}">
            <ns1:hiddenEffects xmlns:ns1="http://schemas.microsoft.com/office/drawing/2010/main">
              <ns0:effectLst>
                <ns0:outerShdw dist="35921" dir="2700000" algn="ctr" rotWithShape="0">
                  <ns0:schemeClr val="bg2"/>
                </ns0:outerShdw>
              </ns0:effectLst>
            </ns1:hiddenEffects>
          </ns0:ext>
        </ns0:extLst>
      </ns0:spPr>
      <ns0:bodyPr vert="horz" wrap="none" lIns="91440" tIns="45720" rIns="91440" bIns="45720" numCol="1" anchor="ctr" anchorCtr="0" compatLnSpc="1">
        <ns0:prstTxWarp prst="textNoShape">
          <ns0:avLst/>
        </ns0:prstTxWarp>
      </ns0:bodyPr>
      <ns0:lstStyle>
        <ns0:defPPr marL="0" marR="0" indent="0" algn="l" defTabSz="914400" rtl="0" eaLnBrk="1" fontAlgn="base" latinLnBrk="0" hangingPunct="1">
          <ns0:lnSpc>
            <ns0:spcPct val="100000"/>
          </ns0:lnSpc>
          <ns0:spcBef>
            <ns0:spcPct val="0"/>
          </ns0:spcBef>
          <ns0:spcAft>
            <ns0:spcPct val="0"/>
          </ns0:spcAft>
          <ns0:buClrTx/>
          <ns0:buSzTx/>
          <ns0:buFontTx/>
          <ns0:buNone/>
          <ns0:tabLst/>
          <ns0:defRPr kumimoji="0" lang="zh-CN" altLang="en-US" sz="3200" b="1" i="0" u="none" strike="noStrike" cap="none" normalizeH="0" baseline="0" smtClean="0">
            <ns0:ln>
              <ns0:noFill/>
            </ns0:ln>
            <ns0:solidFill>
              <ns0:schemeClr val="tx1"/>
            </ns0:solidFill>
            <ns0:effectLst/>
            <ns0:latin typeface="Times New Roman" pitchFamily="18" charset="0"/>
            <ns0:ea typeface="楷体_GB2312" pitchFamily="49" charset="-122"/>
          </ns0:defRPr>
        </ns0:defPPr>
      </ns0:lstStyle>
    </ns0:lnDef>
  </ns0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32">
      <vt:lpstr>Arial</vt:lpstr>
      <vt:lpstr>Calibri</vt:lpstr>
      <vt:lpstr>宋体</vt:lpstr>
      <vt:lpstr>黑体</vt:lpstr>
      <vt:lpstr>隶书</vt:lpstr>
      <vt:lpstr>微软雅黑</vt:lpstr>
      <vt:lpstr>新宋体</vt:lpstr>
      <vt:lpstr>华文新魏</vt:lpstr>
      <vt:lpstr>Times New Roman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1.函数</vt:lpstr>
      <vt:lpstr>PowerPoint Presentation</vt:lpstr>
      <vt:lpstr>PowerPoint Presentation</vt:lpstr>
      <vt:lpstr>PowerPoint Presentation</vt:lpstr>
      <vt:lpstr>PowerPoint Presentation</vt:lpstr>
      <vt:lpstr>问题2   在平整的路面上，某型号汽车紧急刹车后仍将滑行</vt:lpstr>
      <vt:lpstr>PowerPoint Presentation</vt:lpstr>
      <vt:lpstr>PowerPoint Presentation</vt:lpstr>
      <vt:lpstr>议一议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2024-09-22T04:53:51.658</cp:lastPrinted>
  <dcterms:created xsi:type="dcterms:W3CDTF">2024-09-21T20:53:51Z</dcterms:created>
  <dcterms:modified xsi:type="dcterms:W3CDTF">2024-09-21T20:53:53Z</dcterms:modified>
</cp:coreProperties>
</file>