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91AEBB-9285-4DE1-92FA-032BA325EFA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7C7412-B26D-4D65-9E8B-C3716CF96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D5C3ACF-BC54-428E-82FE-367CE27C55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C5D41C8-532D-4100-B9F8-09F97B8F4C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0DFC9E9-FCD9-4184-9CAC-377568EFE1C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494B298-D6C0-4B8D-9C6E-068EC1CA01E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43B426E-5EA9-4C55-B544-F827BE3943B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B636218-6F68-4C95-ABB9-A2D1DAB17E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2BA4284-DC25-4E1B-8E39-70DC95334EE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8D53B9-2FDB-4C7E-8F13-1BCBEADE7CF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746EC10-54FB-4AD9-B2D9-F95482CC59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533331120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新生血管性青光眼护理查房PPT课件</a:t>
            </a:r>
          </a:p>
        </p:txBody>
      </p:sp>
      <p:sp>
        <p:nvSpPr>
          <p:cNvPr id="5" name="TextBox 5"/>
          <p:cNvSpPr txBox="1"/>
          <p:nvPr/>
        </p:nvSpPr>
        <p:spPr>
          <a:xfrm>
            <a:off x="602337" y="3858344"/>
            <a:ext cx="2233724"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accent1">
                  <a:alpha val="100000"/>
                </a:schemeClr>
              </a:solidFill>
              <a:latin typeface="Microsoft Yahei"/>
              <a:ea typeface="Microsoft Yahei"/>
              <a:cs typeface="Microsoft Yahei"/>
            </a:endParaRP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疾病概述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护理评估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护理措施</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并发症预防与处理</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健康教育与康复指导</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疾病概述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新生血管性青光眼是一种继发于其他眼部疾病或全身疾病的慢性青光眼，其特点是虹膜和小梁表面出现新生血管，导致眼压升高和视功能损害。</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根据病因可分为继发性新生血管性青光眼和原发性新生血管性青光眼。</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5085" r="2508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6983" r="2698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新生血管性青光眼的病因较为复杂，可能与眼部缺血、炎症、肿瘤、创伤等多种因素有关。</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病因</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新生血管的形成是新生血管性青光眼的关键病理过程，与多种细胞因子和生长因子有关。</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病理机制</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病因与病理机制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临床表现</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新生血管性青光眼的症状包括眼痛、视力下降、视野缺损等，严重时可导致失明。</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诊断标准</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根据患者症状、体征、眼部检查和辅助检查（如眼底荧光造影、光学相干断层扫描等）进行诊断。</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938" r="20938"/>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临床表现与诊断标准</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护理评估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患者年龄、性别、职业等基本信息。</a:t>
            </a:r>
          </a:p>
        </p:txBody>
      </p:sp>
      <p:pic>
        <p:nvPicPr>
          <p:cNvPr id="5" name="Picture 5"/>
          <p:cNvPicPr>
            <a:picLocks noChangeAspect="1"/>
          </p:cNvPicPr>
          <p:nvPr/>
        </p:nvPicPr>
        <p:blipFill>
          <a:blip r:embed="rId4"/>
          <a:srcRect l="12500" r="12500"/>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患者病史、家族史及用药史。</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患者的生活习惯、饮食习惯及运动情况。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患者基本情况评估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患者眼痛、眼胀、视力下降等症状的严重程度和持续时间。</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患者眼部检查情况，包括眼压、角膜、虹膜等。</a:t>
            </a:r>
          </a:p>
        </p:txBody>
      </p:sp>
      <p:pic>
        <p:nvPicPr>
          <p:cNvPr id="6" name="Picture 6"/>
          <p:cNvPicPr>
            <a:picLocks noChangeAspect="1"/>
          </p:cNvPicPr>
          <p:nvPr/>
        </p:nvPicPr>
        <p:blipFill>
          <a:blip r:embed="rId2"/>
          <a:srcRect t="7899" b="7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患者视野缺损程度和范围。</a:t>
            </a:r>
          </a:p>
        </p:txBody>
      </p:sp>
      <p:pic>
        <p:nvPicPr>
          <p:cNvPr id="10" name="Picture 10"/>
          <p:cNvPicPr>
            <a:picLocks noChangeAspect="1"/>
          </p:cNvPicPr>
          <p:nvPr/>
        </p:nvPicPr>
        <p:blipFill>
          <a:blip r:embed="rId4"/>
          <a:srcRect t="7838" b="783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眼部状况评估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0" y="1185774"/>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1536246"/>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患者对青光眼的认识程度和心理状态。</a:t>
            </a:r>
          </a:p>
        </p:txBody>
      </p:sp>
      <p:sp>
        <p:nvSpPr>
          <p:cNvPr id="4" name="AutoShape 4"/>
          <p:cNvSpPr/>
          <p:nvPr/>
        </p:nvSpPr>
        <p:spPr>
          <a:xfrm>
            <a:off x="3079664" y="2918085"/>
            <a:ext cx="9112336" cy="1732311"/>
          </a:xfrm>
          <a:prstGeom prst="rect">
            <a:avLst/>
          </a:prstGeom>
          <a:solidFill>
            <a:schemeClr val="accent2">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0" y="4650396"/>
            <a:ext cx="9112336" cy="1732311"/>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3798378" y="3268557"/>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患者家庭及社会支持情况。</a:t>
            </a:r>
          </a:p>
        </p:txBody>
      </p:sp>
      <p:sp>
        <p:nvSpPr>
          <p:cNvPr id="7" name="TextBox 7"/>
          <p:cNvSpPr txBox="1"/>
          <p:nvPr/>
        </p:nvSpPr>
        <p:spPr>
          <a:xfrm>
            <a:off x="575049" y="5000868"/>
            <a:ext cx="7876972"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患者的生活质量及日常活动能力。</a:t>
            </a:r>
          </a:p>
        </p:txBody>
      </p:sp>
      <p:pic>
        <p:nvPicPr>
          <p:cNvPr id="8" name="Picture 8"/>
          <p:cNvPicPr>
            <a:picLocks noChangeAspect="1"/>
          </p:cNvPicPr>
          <p:nvPr/>
        </p:nvPicPr>
        <p:blipFill>
          <a:blip r:embed="rId2"/>
          <a:srcRect t="7813" b="7813"/>
          <a:stretch>
            <a:fillRect/>
          </a:stretch>
        </p:blipFill>
        <p:spPr>
          <a:xfrm>
            <a:off x="9112336" y="1185774"/>
            <a:ext cx="3079664" cy="1732311"/>
          </a:xfrm>
          <a:prstGeom prst="rect">
            <a:avLst/>
          </a:prstGeom>
        </p:spPr>
      </p:pic>
      <p:pic>
        <p:nvPicPr>
          <p:cNvPr id="9" name="Picture 9"/>
          <p:cNvPicPr>
            <a:picLocks noChangeAspect="1"/>
          </p:cNvPicPr>
          <p:nvPr/>
        </p:nvPicPr>
        <p:blipFill>
          <a:blip r:embed="rId3"/>
          <a:srcRect t="21875" b="21875"/>
          <a:stretch>
            <a:fillRect/>
          </a:stretch>
        </p:blipFill>
        <p:spPr>
          <a:xfrm>
            <a:off x="0" y="2918085"/>
            <a:ext cx="3079664" cy="1732311"/>
          </a:xfrm>
          <a:prstGeom prst="rect">
            <a:avLst/>
          </a:prstGeom>
        </p:spPr>
      </p:pic>
      <p:pic>
        <p:nvPicPr>
          <p:cNvPr id="10" name="Picture 10"/>
          <p:cNvPicPr>
            <a:picLocks noChangeAspect="1"/>
          </p:cNvPicPr>
          <p:nvPr/>
        </p:nvPicPr>
        <p:blipFill>
          <a:blip r:embed="rId4"/>
          <a:srcRect t="12500" b="12500"/>
          <a:stretch>
            <a:fillRect/>
          </a:stretch>
        </p:blipFill>
        <p:spPr>
          <a:xfrm>
            <a:off x="9112336" y="4650396"/>
            <a:ext cx="3079664" cy="1732311"/>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心理与社会支持状况评估</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护理措施</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掌握药物特性</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了解和掌握新生血管性青光眼治疗药物的特性、使用方法以及注意事项，确保正确、安全地给药。</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药物治疗护理</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https://d.book118.com/505333311200011042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13</vt:i4>
      </vt:variant>
    </vt:vector>
  </HeadingPairs>
  <TitlesOfParts>
    <vt:vector baseType="lpstr" size="18">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2024-09-03T18:24:48.907</cp:lastPrinted>
  <dcterms:created xsi:type="dcterms:W3CDTF">2024-09-03T10:24:48Z</dcterms:created>
  <dcterms:modified xsi:type="dcterms:W3CDTF">2024-09-03T10:24:50Z</dcterms:modified>
</cp:coreProperties>
</file>