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embeddedFontLst>
    <p:embeddedFont>
      <p:font typeface="CIBAAL+NJGIJD+ArialMT"/>
      <p:regular r:id="rId24"/>
    </p:embeddedFont>
    <p:embeddedFont>
      <p:font typeface="SKJNKW+MS-UIGothic"/>
      <p:regular r:id="rId25"/>
    </p:embeddedFont>
    <p:embeddedFont>
      <p:font typeface="CJOFAG+JSVCPJ+MicrosoftYaHei-Bold"/>
      <p:regular r:id="rId26"/>
    </p:embeddedFont>
    <p:embeddedFont>
      <p:font typeface="SCRGBU+GGTAAQ+MicrosoftYaHei"/>
      <p:regular r:id="rId27"/>
    </p:embeddedFont>
  </p:embeddedFontLst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font" Target="fonts/font1.fntdata" /><Relationship Id="rId25" Type="http://schemas.openxmlformats.org/officeDocument/2006/relationships/font" Target="fonts/font2.fntdata" /><Relationship Id="rId26" Type="http://schemas.openxmlformats.org/officeDocument/2006/relationships/font" Target="fonts/font3.fntdata" /><Relationship Id="rId27" Type="http://schemas.openxmlformats.org/officeDocument/2006/relationships/font" Target="fonts/font4.fntdata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56151-D03A-4032-A871-A339ABF63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B79EE-33D9-4EC9-B4CC-647F98E42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5A353-5832-411F-AA12-0B9E448A3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A97F73-2425-422B-9C3C-374255614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B215FB-0E68-48CE-8800-BD891C322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77E5BF-1DF1-4308-B359-0F4D7860D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72F5A8-442F-422C-8003-4ADCC1CB3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0994EE-F53D-426B-A97B-331B08B05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18254C-3409-44B2-8B6B-7D5952345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3ADBE-555F-4533-9B6F-6C3CB2A66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01100-6A97-4DD5-917C-1782FD156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33404023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07175" y="1394650"/>
            <a:ext cx="3404709" cy="46242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CIBAAL+NJGIJD+ArialMT"/>
                <a:cs typeface="CIBAAL+NJGIJD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KJNKW+MS-UIGothic"/>
                <a:cs typeface="SKJNKW+MS-UIGothic"/>
              </a:rPr>
              <a:t>策划背景与目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CIBAAL+NJGIJD+ArialMT"/>
                <a:cs typeface="CIBAAL+NJGIJD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2400">
                <a:solidFill>
                  <a:srgbClr val="FFFFFF"/>
                </a:solidFill>
                <a:latin typeface="SKJNKW+MS-UIGothic"/>
                <a:cs typeface="SKJNKW+MS-UIGothic"/>
              </a:rPr>
              <a:t>架构与分工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CIBAAL+NJGIJD+ArialMT"/>
                <a:cs typeface="CIBAAL+NJGIJD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KJNKW+MS-UIGothic"/>
                <a:cs typeface="SKJNKW+MS-UIGothic"/>
              </a:rPr>
              <a:t>宣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2400">
                <a:solidFill>
                  <a:srgbClr val="FFFFFF"/>
                </a:solidFill>
                <a:latin typeface="SKJNKW+MS-UIGothic"/>
                <a:cs typeface="SKJNKW+MS-UIGothic"/>
              </a:rPr>
              <a:t>方案与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FFFF"/>
                </a:solidFill>
                <a:latin typeface="SKJNKW+MS-UIGothic"/>
                <a:cs typeface="SKJNKW+MS-UIGothic"/>
              </a:rPr>
              <a:t>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CIBAAL+NJGIJD+ArialMT"/>
                <a:cs typeface="CIBAAL+NJGIJD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KJNKW+MS-UIGothic"/>
                <a:cs typeface="SKJNKW+MS-UIGothic"/>
              </a:rPr>
              <a:t>活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FFFFFF"/>
                </a:solidFill>
                <a:latin typeface="SKJNKW+MS-UIGothic"/>
                <a:cs typeface="SKJNKW+MS-UIGothic"/>
              </a:rPr>
              <a:t>方案与特色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CIBAAL+NJGIJD+ArialMT"/>
                <a:cs typeface="CIBAAL+NJGIJD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FFFFFF"/>
                </a:solidFill>
                <a:latin typeface="SKJNKW+MS-UIGothic"/>
                <a:cs typeface="SKJNKW+MS-UIGothic"/>
              </a:rPr>
              <a:t>地布置与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FFFFFF"/>
                </a:solidFill>
                <a:latin typeface="SKJNKW+MS-UIGothic"/>
                <a:cs typeface="SKJNKW+MS-UIGothic"/>
              </a:rPr>
              <a:t>划</a:t>
            </a:r>
          </a:p>
          <a:p>
            <a:pPr marL="0" marR="0">
              <a:lnSpc>
                <a:spcPts val="2552"/>
              </a:lnSpc>
              <a:spcBef>
                <a:spcPts val="176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CIBAAL+NJGIJD+ArialMT"/>
                <a:cs typeface="CIBAAL+NJGIJD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KJNKW+MS-UIGothic"/>
                <a:cs typeface="SKJNKW+MS-UIGothic"/>
              </a:rPr>
              <a:t>安全保障与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2400">
                <a:solidFill>
                  <a:srgbClr val="FFFFFF"/>
                </a:solidFill>
                <a:latin typeface="SKJNKW+MS-UIGothic"/>
                <a:cs typeface="SKJNKW+MS-UIGothic"/>
              </a:rPr>
              <a:t>控制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CIBAAL+NJGIJD+ArialMT"/>
                <a:cs typeface="CIBAAL+NJGIJD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KJNKW+MS-UIGothic"/>
                <a:cs typeface="SKJNKW+MS-UIGothic"/>
              </a:rPr>
              <a:t>效果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FFFFFF"/>
                </a:solidFill>
                <a:latin typeface="SKJNKW+MS-UIGothic"/>
                <a:cs typeface="SKJNKW+MS-UIGothic"/>
              </a:rPr>
              <a:t>估与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总结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CIBAAL+NJGIJD+ArialMT"/>
                <a:cs typeface="CIBAAL+NJGIJD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2400">
                <a:solidFill>
                  <a:srgbClr val="FFFFFF"/>
                </a:solidFill>
                <a:latin typeface="SKJNKW+MS-UIGothic"/>
                <a:cs typeface="SKJNKW+MS-UIGothic"/>
              </a:rPr>
              <a:t>展亮点与看点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KJNKW+MS-UIGothic"/>
                <a:cs typeface="SKJNKW+MS-UIGothic"/>
              </a:rPr>
              <a:t>背景介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7395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当前汽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争越来越激烈，各大汽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品牌都在努力提高自己的市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占有率。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8131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五一假期是汽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车销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售的黄金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，各大汽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品牌都希望通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过这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点来展示自己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品，吸引更多的消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81310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展可以整合各大汽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品牌的力量，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者提供一个更加全面的汽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展示和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购车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平台。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KJNKW+MS-UIGothic"/>
                <a:cs typeface="SKJNKW+MS-UIGothic"/>
              </a:rPr>
              <a:t>目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B6FF"/>
                </a:solidFill>
                <a:latin typeface="SKJNKW+MS-UIGothic"/>
                <a:cs typeface="SKJNKW+MS-UIGothic"/>
              </a:rPr>
              <a:t>定位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15644" y="2230401"/>
            <a:ext cx="694359" cy="181470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00B6FF"/>
                </a:solidFill>
                <a:latin typeface="CJOFAG+JSVCPJ+MicrosoftYaHei-Bold"/>
                <a:cs typeface="CJOFAG+JSVCPJ+MicrosoftYaHei-Bold"/>
              </a:rPr>
              <a:t>01</a:t>
            </a:r>
          </a:p>
          <a:p>
            <a:pPr marL="0" marR="0">
              <a:lnSpc>
                <a:spcPts val="2083"/>
              </a:lnSpc>
              <a:spcBef>
                <a:spcPts val="7121"/>
              </a:spcBef>
              <a:spcAft>
                <a:spcPct val="0"/>
              </a:spcAft>
            </a:pPr>
            <a:r>
              <a:rPr sz="2000">
                <a:solidFill>
                  <a:srgbClr val="405DFF"/>
                </a:solidFill>
                <a:latin typeface="CJOFAG+JSVCPJ+MicrosoftYaHei-Bold"/>
                <a:cs typeface="CJOFAG+JSVCPJ+MicrosoftYaHei-Bold"/>
              </a:rPr>
              <a:t>02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11834" y="4623081"/>
            <a:ext cx="694359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2947E8"/>
                </a:solidFill>
                <a:latin typeface="CJOFAG+JSVCPJ+MicrosoftYaHei-Bold"/>
                <a:cs typeface="CJOFAG+JSVCPJ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KJNKW+MS-UIGothic"/>
                <a:cs typeface="SKJNKW+MS-UIGothic"/>
              </a:rPr>
              <a:t>市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00B6FF"/>
                </a:solidFill>
                <a:latin typeface="SKJNKW+MS-UIGothic"/>
                <a:cs typeface="SKJNKW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3115" y="434885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当前汽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争越来越激烈，</a:t>
            </a:r>
          </a:p>
          <a:p>
            <a:pPr marL="95249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各大汽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品牌都在努力提高自己</a:t>
            </a:r>
          </a:p>
          <a:p>
            <a:pPr marL="761999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的市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占有率。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18354" y="4348853"/>
            <a:ext cx="3212529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五一假期是汽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车销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售的黄金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，</a:t>
            </a:r>
          </a:p>
          <a:p>
            <a:pPr marL="95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各大汽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品牌都希望通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过这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</a:p>
          <a:p>
            <a:pPr marL="95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点来展示自己的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品，吸引更</a:t>
            </a:r>
          </a:p>
          <a:p>
            <a:pPr marL="857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多的消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展可以整合各大汽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品牌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的力量，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者提供一个更加</a:t>
            </a:r>
          </a:p>
          <a:p>
            <a:pPr marL="95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全面的汽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展示和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购车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平台。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领导团队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</a:t>
            </a:r>
            <a:r>
              <a:rPr sz="2300" spc="25">
                <a:solidFill>
                  <a:srgbClr val="00B6FF"/>
                </a:solidFill>
                <a:latin typeface="SKJNKW+MS-UIGothic"/>
                <a:cs typeface="SKJNKW+MS-UIGothic"/>
              </a:rPr>
              <a:t>指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3197661"/>
            <a:ext cx="1616189" cy="2367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KJNKW+MS-UIGothic"/>
                <a:cs typeface="SKJNKW+MS-UIGothic"/>
              </a:rPr>
              <a:t>副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</a:t>
            </a:r>
            <a:r>
              <a:rPr sz="2300" spc="25">
                <a:solidFill>
                  <a:srgbClr val="00B6FF"/>
                </a:solidFill>
                <a:latin typeface="SKJNKW+MS-UIGothic"/>
                <a:cs typeface="SKJNKW+MS-UIGothic"/>
              </a:rPr>
              <a:t>指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挥</a:t>
            </a:r>
          </a:p>
          <a:p>
            <a:pPr marL="0" marR="0">
              <a:lnSpc>
                <a:spcPts val="2300"/>
              </a:lnSpc>
              <a:spcBef>
                <a:spcPts val="1059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执</a:t>
            </a:r>
            <a:r>
              <a:rPr sz="2300" spc="25">
                <a:solidFill>
                  <a:srgbClr val="00B6FF"/>
                </a:solidFill>
                <a:latin typeface="SKJNKW+MS-UIGothic"/>
                <a:cs typeface="SKJNKW+MS-UIGothic"/>
              </a:rPr>
              <a:t>行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导</a:t>
            </a:r>
            <a:r>
              <a:rPr sz="2300">
                <a:solidFill>
                  <a:srgbClr val="00B6FF"/>
                </a:solidFill>
                <a:latin typeface="SKJNKW+MS-UIGothic"/>
                <a:cs typeface="SKJNKW+MS-UIGothic"/>
              </a:rPr>
              <a:t>演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执</a:t>
            </a:r>
            <a:r>
              <a:rPr sz="3000">
                <a:solidFill>
                  <a:srgbClr val="00B6FF"/>
                </a:solidFill>
                <a:latin typeface="SKJNKW+MS-UIGothic"/>
                <a:cs typeface="SKJNKW+MS-UIGothic"/>
              </a:rPr>
              <a:t>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团队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616189" cy="4032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KJNKW+MS-UIGothic"/>
                <a:cs typeface="SKJNKW+MS-UIGothic"/>
              </a:rPr>
              <a:t>策划人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员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KJNKW+MS-UIGothic"/>
                <a:cs typeface="SKJNKW+MS-UIGothic"/>
              </a:rPr>
              <a:t>物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资</a:t>
            </a:r>
            <a:r>
              <a:rPr sz="2300" spc="25">
                <a:solidFill>
                  <a:srgbClr val="00B6FF"/>
                </a:solidFill>
                <a:latin typeface="SKJNKW+MS-UIGothic"/>
                <a:cs typeface="SKJNKW+MS-UIGothic"/>
              </a:rPr>
              <a:t>准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备</a:t>
            </a:r>
          </a:p>
          <a:p>
            <a:pPr marL="0" marR="0">
              <a:lnSpc>
                <a:spcPts val="2300"/>
              </a:lnSpc>
              <a:spcBef>
                <a:spcPts val="10715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现场协调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KJNKW+MS-UIGothic"/>
                <a:cs typeface="SKJNKW+MS-UIGothic"/>
              </a:rPr>
              <a:t>宣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传团队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85544" y="1660287"/>
            <a:ext cx="12573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B6FF"/>
                </a:solidFill>
                <a:latin typeface="SKJNKW+MS-UIGothic"/>
                <a:cs typeface="SKJNKW+MS-UIGothic"/>
              </a:rPr>
              <a:t>媒体</a:t>
            </a:r>
            <a:r>
              <a:rPr sz="1800">
                <a:solidFill>
                  <a:srgbClr val="00B6FF"/>
                </a:solidFill>
                <a:latin typeface="SimSun"/>
                <a:cs typeface="SimSun"/>
              </a:rPr>
              <a:t>联</a:t>
            </a:r>
            <a:r>
              <a:rPr sz="1800">
                <a:solidFill>
                  <a:srgbClr val="00B6FF"/>
                </a:solidFill>
                <a:latin typeface="SKJNKW+MS-UIGothic"/>
                <a:cs typeface="SKJNKW+MS-UIGothic"/>
              </a:rPr>
              <a:t>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85544" y="3203971"/>
            <a:ext cx="1257300" cy="21355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B6FF"/>
                </a:solidFill>
                <a:latin typeface="SKJNKW+MS-UIGothic"/>
                <a:cs typeface="SKJNKW+MS-UIGothic"/>
              </a:rPr>
              <a:t>海</a:t>
            </a:r>
            <a:r>
              <a:rPr sz="1800">
                <a:solidFill>
                  <a:srgbClr val="00B6FF"/>
                </a:solidFill>
                <a:latin typeface="SimSun"/>
                <a:cs typeface="SimSun"/>
              </a:rPr>
              <a:t>报设计</a:t>
            </a:r>
          </a:p>
          <a:p>
            <a:pPr marL="0" marR="0">
              <a:lnSpc>
                <a:spcPts val="1800"/>
              </a:lnSpc>
              <a:spcBef>
                <a:spcPts val="10514"/>
              </a:spcBef>
              <a:spcAft>
                <a:spcPct val="0"/>
              </a:spcAft>
            </a:pPr>
            <a:r>
              <a:rPr sz="1800">
                <a:solidFill>
                  <a:srgbClr val="00B6FF"/>
                </a:solidFill>
                <a:latin typeface="SKJNKW+MS-UIGothic"/>
                <a:cs typeface="SKJNKW+MS-UIGothic"/>
              </a:rPr>
              <a:t>网</a:t>
            </a:r>
            <a:r>
              <a:rPr sz="1800">
                <a:solidFill>
                  <a:srgbClr val="00B6FF"/>
                </a:solidFill>
                <a:latin typeface="SimSun"/>
                <a:cs typeface="SimSun"/>
              </a:rPr>
              <a:t>络</a:t>
            </a:r>
            <a:r>
              <a:rPr sz="1800">
                <a:solidFill>
                  <a:srgbClr val="00B6FF"/>
                </a:solidFill>
                <a:latin typeface="SKJNKW+MS-UIGothic"/>
                <a:cs typeface="SKJNKW+MS-UIGothic"/>
              </a:rPr>
              <a:t>推广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KJNKW+MS-UIGothic"/>
                <a:cs typeface="SKJNKW+MS-UIGothic"/>
              </a:rPr>
              <a:t>安保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团队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53169" y="1610367"/>
            <a:ext cx="1196949" cy="53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700"/>
              </a:lnSpc>
              <a:spcBef>
                <a:spcPct val="0"/>
              </a:spcBef>
              <a:spcAft>
                <a:spcPct val="0"/>
              </a:spcAft>
            </a:pPr>
            <a:r>
              <a:rPr sz="1700" spc="25">
                <a:solidFill>
                  <a:srgbClr val="00B6FF"/>
                </a:solidFill>
                <a:latin typeface="SKJNKW+MS-UIGothic"/>
                <a:cs typeface="SKJNKW+MS-UIGothic"/>
              </a:rPr>
              <a:t>安全</a:t>
            </a:r>
            <a:r>
              <a:rPr sz="1700" spc="25">
                <a:solidFill>
                  <a:srgbClr val="00B6F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646420" y="2292357"/>
            <a:ext cx="1196949" cy="53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700"/>
              </a:lnSpc>
              <a:spcBef>
                <a:spcPct val="0"/>
              </a:spcBef>
              <a:spcAft>
                <a:spcPct val="0"/>
              </a:spcAft>
            </a:pPr>
            <a:r>
              <a:rPr sz="1700" spc="25">
                <a:solidFill>
                  <a:srgbClr val="00B6FF"/>
                </a:solidFill>
                <a:latin typeface="SimSun"/>
                <a:cs typeface="SimSun"/>
              </a:rPr>
              <a:t>现场</a:t>
            </a:r>
            <a:r>
              <a:rPr sz="1700" spc="25">
                <a:solidFill>
                  <a:srgbClr val="00B6FF"/>
                </a:solidFill>
                <a:latin typeface="SKJNKW+MS-UIGothic"/>
                <a:cs typeface="SKJNKW+MS-UIGothic"/>
              </a:rPr>
              <a:t>巡</a:t>
            </a:r>
            <a:r>
              <a:rPr sz="1700">
                <a:solidFill>
                  <a:srgbClr val="00B6FF"/>
                </a:solidFill>
                <a:latin typeface="SimSun"/>
                <a:cs typeface="SimSun"/>
              </a:rPr>
              <a:t>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89504" y="2969267"/>
            <a:ext cx="1196949" cy="53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700"/>
              </a:lnSpc>
              <a:spcBef>
                <a:spcPct val="0"/>
              </a:spcBef>
              <a:spcAft>
                <a:spcPct val="0"/>
              </a:spcAft>
            </a:pPr>
            <a:r>
              <a:rPr sz="1700" spc="25">
                <a:solidFill>
                  <a:srgbClr val="00B6FF"/>
                </a:solidFill>
                <a:latin typeface="SKJNKW+MS-UIGothic"/>
                <a:cs typeface="SKJNKW+MS-UIGothic"/>
              </a:rPr>
              <a:t>安全</a:t>
            </a:r>
            <a:r>
              <a:rPr sz="1700" spc="25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1700">
                <a:solidFill>
                  <a:srgbClr val="00B6FF"/>
                </a:solidFill>
                <a:latin typeface="SKJNKW+MS-UIGothic"/>
                <a:cs typeface="SKJNKW+MS-UIGothic"/>
              </a:rPr>
              <a:t>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KJNKW+MS-UIGothic"/>
                <a:cs typeface="SKJNKW+MS-UIGothic"/>
              </a:rPr>
              <a:t>宣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00B6FF"/>
                </a:solidFill>
                <a:latin typeface="SKJNKW+MS-UIGothic"/>
                <a:cs typeface="SKJNKW+MS-UIGothic"/>
              </a:rPr>
              <a:t>渠道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4210" y="178180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KJNKW+MS-UIGothic"/>
                <a:cs typeface="SKJNKW+MS-UIGothic"/>
              </a:rPr>
              <a:t>媒体广告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36590" y="1781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KJNKW+MS-UIGothic"/>
                <a:cs typeface="SKJNKW+MS-UIGothic"/>
              </a:rPr>
              <a:t>社交媒体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943735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600">
                <a:solidFill>
                  <a:srgbClr val="FFFFFF"/>
                </a:solidFill>
                <a:latin typeface="SKJNKW+MS-UIGothic"/>
                <a:cs typeface="SKJNKW+MS-UIGothic"/>
              </a:rPr>
              <a:t>外广告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36590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KJNKW+MS-UIGothic"/>
                <a:cs typeface="SKJNKW+MS-UIGothic"/>
              </a:rPr>
              <a:t>合作伙伴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KJNKW+MS-UIGothic"/>
                <a:cs typeface="SKJNKW+MS-UIGothic"/>
              </a:rPr>
              <a:t>宣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00B6FF"/>
                </a:solidFill>
                <a:latin typeface="SKJNKW+MS-UIGothic"/>
                <a:cs typeface="SKJNKW+MS-UIGothic"/>
              </a:rPr>
              <a:t>内容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车</a:t>
            </a:r>
            <a:r>
              <a:rPr sz="2300" spc="25">
                <a:solidFill>
                  <a:srgbClr val="00B6FF"/>
                </a:solidFill>
                <a:latin typeface="SKJNKW+MS-UIGothic"/>
                <a:cs typeface="SKJNKW+MS-UIGothic"/>
              </a:rPr>
              <a:t>展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时间</a:t>
            </a:r>
            <a:r>
              <a:rPr sz="2300" spc="25">
                <a:solidFill>
                  <a:srgbClr val="00B6FF"/>
                </a:solidFill>
                <a:latin typeface="SKJNKW+MS-UIGothic"/>
                <a:cs typeface="SKJNKW+MS-UIGothic"/>
              </a:rPr>
              <a:t>地点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KJNKW+MS-UIGothic"/>
                <a:cs typeface="SKJNKW+MS-UIGothic"/>
              </a:rPr>
              <a:t>活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2300" spc="25">
                <a:solidFill>
                  <a:srgbClr val="00B6FF"/>
                </a:solidFill>
                <a:latin typeface="SKJNKW+MS-UIGothic"/>
                <a:cs typeface="SKJNKW+MS-UIGothic"/>
              </a:rPr>
              <a:t>内容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7209" y="4416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车</a:t>
            </a:r>
            <a:r>
              <a:rPr sz="2300" spc="25">
                <a:solidFill>
                  <a:srgbClr val="00B6FF"/>
                </a:solidFill>
                <a:latin typeface="SKJNKW+MS-UIGothic"/>
                <a:cs typeface="SKJNKW+MS-UIGothic"/>
              </a:rPr>
              <a:t>展主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 题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09159" y="4416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KJNKW+MS-UIGothic"/>
                <a:cs typeface="SKJNKW+MS-UIGothic"/>
              </a:rPr>
              <a:t>展商信息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008109" y="441622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优</a:t>
            </a:r>
            <a:r>
              <a:rPr sz="2300" spc="25">
                <a:solidFill>
                  <a:srgbClr val="00B6FF"/>
                </a:solidFill>
                <a:latin typeface="SKJNKW+MS-UIGothic"/>
                <a:cs typeface="SKJNKW+MS-UIGothic"/>
              </a:rPr>
              <a:t>惠信息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KJNKW+MS-UIGothic"/>
                <a:cs typeface="SKJNKW+MS-UIGothic"/>
              </a:rPr>
              <a:t>宣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传预</a:t>
            </a:r>
            <a:r>
              <a:rPr sz="3000">
                <a:solidFill>
                  <a:srgbClr val="00B6FF"/>
                </a:solidFill>
                <a:latin typeface="SKJNKW+MS-UIGothic"/>
                <a:cs typeface="SKJNKW+MS-UIGothic"/>
              </a:rPr>
              <a:t>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1505" y="1883979"/>
            <a:ext cx="904318" cy="8393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709"/>
              </a:lnSpc>
              <a:spcBef>
                <a:spcPct val="0"/>
              </a:spcBef>
              <a:spcAft>
                <a:spcPct val="0"/>
              </a:spcAft>
            </a:pPr>
            <a:r>
              <a:rPr sz="2600" spc="14">
                <a:solidFill>
                  <a:srgbClr val="FFFFFF"/>
                </a:solidFill>
                <a:latin typeface="CJOFAG+JSVCPJ+MicrosoftYaHei-Bold"/>
                <a:cs typeface="CJOFAG+JSVCPJ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212830" y="1885249"/>
            <a:ext cx="904318" cy="8393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709"/>
              </a:lnSpc>
              <a:spcBef>
                <a:spcPct val="0"/>
              </a:spcBef>
              <a:spcAft>
                <a:spcPct val="0"/>
              </a:spcAft>
            </a:pPr>
            <a:r>
              <a:rPr sz="2600" spc="14">
                <a:solidFill>
                  <a:srgbClr val="FFFFFF"/>
                </a:solidFill>
                <a:latin typeface="CJOFAG+JSVCPJ+MicrosoftYaHei-Bold"/>
                <a:cs typeface="CJOFAG+JSVCPJ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28725" y="2231798"/>
            <a:ext cx="185737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SKJNKW+MS-UIGothic"/>
                <a:cs typeface="SKJNKW+MS-UIGothic"/>
              </a:rPr>
              <a:t>媒体广告</a:t>
            </a:r>
            <a:r>
              <a:rPr sz="19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950">
                <a:solidFill>
                  <a:srgbClr val="FFFFFF"/>
                </a:solidFill>
                <a:latin typeface="SKJNKW+MS-UIGothic"/>
                <a:cs typeface="SKJNKW+MS-UIGothic"/>
              </a:rPr>
              <a:t>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82709" y="2238783"/>
            <a:ext cx="235267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SKJNKW+MS-UIGothic"/>
                <a:cs typeface="SKJNKW+MS-UIGothic"/>
              </a:rPr>
              <a:t>社交媒体推广</a:t>
            </a:r>
            <a:r>
              <a:rPr sz="19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950">
                <a:solidFill>
                  <a:srgbClr val="FFFFFF"/>
                </a:solidFill>
                <a:latin typeface="SKJNKW+MS-UIGothic"/>
                <a:cs typeface="SKJNKW+MS-UIGothic"/>
              </a:rPr>
              <a:t>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28725" y="278230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根据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的媒体和广告形式，制定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算。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06409" y="2782308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根据平台和推广形式，制定相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的</a:t>
            </a:r>
          </a:p>
          <a:p>
            <a:pPr marL="2476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算。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228725" y="4343173"/>
            <a:ext cx="185737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950">
                <a:solidFill>
                  <a:srgbClr val="FFFFFF"/>
                </a:solidFill>
                <a:latin typeface="SKJNKW+MS-UIGothic"/>
                <a:cs typeface="SKJNKW+MS-UIGothic"/>
              </a:rPr>
              <a:t>外广告</a:t>
            </a:r>
            <a:r>
              <a:rPr sz="19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950">
                <a:solidFill>
                  <a:srgbClr val="FFFFFF"/>
                </a:solidFill>
                <a:latin typeface="SKJNKW+MS-UIGothic"/>
                <a:cs typeface="SKJNKW+MS-UIGothic"/>
              </a:rPr>
              <a:t>用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982709" y="4350794"/>
            <a:ext cx="235267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SKJNKW+MS-UIGothic"/>
                <a:cs typeface="SKJNKW+MS-UIGothic"/>
              </a:rPr>
              <a:t>合作伙伴推广</a:t>
            </a:r>
            <a:r>
              <a:rPr sz="19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950">
                <a:solidFill>
                  <a:srgbClr val="FFFFFF"/>
                </a:solidFill>
                <a:latin typeface="SKJNKW+MS-UIGothic"/>
                <a:cs typeface="SKJNKW+MS-UIGothic"/>
              </a:rPr>
              <a:t>用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228725" y="4870822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根据广告牌和宣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传栏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的尺寸和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量，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制定相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算。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106409" y="4870822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根据合作方式和合作内容，制定相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10201909" y="5145143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算。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563244" y="5540309"/>
            <a:ext cx="904318" cy="8393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709"/>
              </a:lnSpc>
              <a:spcBef>
                <a:spcPct val="0"/>
              </a:spcBef>
              <a:spcAft>
                <a:spcPct val="0"/>
              </a:spcAft>
            </a:pPr>
            <a:r>
              <a:rPr sz="2600" spc="14">
                <a:solidFill>
                  <a:srgbClr val="FFFFFF"/>
                </a:solidFill>
                <a:latin typeface="CJOFAG+JSVCPJ+MicrosoftYaHei-Bold"/>
                <a:cs typeface="CJOFAG+JSVCPJ+MicrosoftYaHei-Bold"/>
              </a:rPr>
              <a:t>03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11163934" y="5553009"/>
            <a:ext cx="904318" cy="8393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709"/>
              </a:lnSpc>
              <a:spcBef>
                <a:spcPct val="0"/>
              </a:spcBef>
              <a:spcAft>
                <a:spcPct val="0"/>
              </a:spcAft>
            </a:pPr>
            <a:r>
              <a:rPr sz="2600" spc="14">
                <a:solidFill>
                  <a:srgbClr val="FFFFFF"/>
                </a:solidFill>
                <a:latin typeface="CJOFAG+JSVCPJ+MicrosoftYaHei-Bold"/>
                <a:cs typeface="CJOFAG+JSVCPJ+MicrosoftYaHei-Bold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KJNKW+MS-UIGothic"/>
                <a:cs typeface="SKJNKW+MS-UIGothic"/>
              </a:rPr>
              <a:t>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B6FF"/>
                </a:solidFill>
                <a:latin typeface="SKJNKW+MS-UIGothic"/>
                <a:cs typeface="SKJNKW+MS-UIGothic"/>
              </a:rPr>
              <a:t>内容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42235" y="208260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KJNKW+MS-UIGothic"/>
                <a:cs typeface="SKJNKW+MS-UIGothic"/>
              </a:rPr>
              <a:t>汽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车</a:t>
            </a:r>
            <a:r>
              <a:rPr sz="2300" spc="25">
                <a:solidFill>
                  <a:srgbClr val="00B6FF"/>
                </a:solidFill>
                <a:latin typeface="SKJNKW+MS-UIGothic"/>
                <a:cs typeface="SKJNKW+MS-UIGothic"/>
              </a:rPr>
              <a:t>品牌展示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08340" y="208260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试驾</a:t>
            </a:r>
            <a:r>
              <a:rPr sz="2300" spc="25">
                <a:solidFill>
                  <a:srgbClr val="00B6FF"/>
                </a:solidFill>
                <a:latin typeface="SKJNKW+MS-UIGothic"/>
                <a:cs typeface="SKJNKW+MS-UIGothic"/>
              </a:rPr>
              <a:t>体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18310" y="2521958"/>
            <a:ext cx="40888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请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各大汽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品牌参展，展示最新的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型和</a:t>
            </a:r>
          </a:p>
          <a:p>
            <a:pPr marL="1524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品。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089140" y="2521958"/>
            <a:ext cx="40888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为观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众提供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试驾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机会，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们亲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身感受不同</a:t>
            </a:r>
          </a:p>
          <a:p>
            <a:pPr marL="762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型的性能和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驾驶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937510" y="48988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购车优</a:t>
            </a:r>
            <a:r>
              <a:rPr sz="2300">
                <a:solidFill>
                  <a:srgbClr val="00B6FF"/>
                </a:solidFill>
                <a:latin typeface="SKJNKW+MS-UIGothic"/>
                <a:cs typeface="SKJNKW+MS-UIGothic"/>
              </a:rPr>
              <a:t>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013065" y="48988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KJNKW+MS-UIGothic"/>
                <a:cs typeface="SKJNKW+MS-UIGothic"/>
              </a:rPr>
              <a:t>汽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车</a:t>
            </a:r>
            <a:r>
              <a:rPr sz="2300" spc="25">
                <a:solidFill>
                  <a:srgbClr val="00B6FF"/>
                </a:solidFill>
                <a:latin typeface="SKJNKW+MS-UIGothic"/>
                <a:cs typeface="SKJNKW+MS-UIGothic"/>
              </a:rPr>
              <a:t>文化展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览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718310" y="5338183"/>
            <a:ext cx="401523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与汽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厂商合作，推出特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别优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惠活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，吸引</a:t>
            </a:r>
          </a:p>
          <a:p>
            <a:pPr marL="1238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购车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089140" y="5338183"/>
            <a:ext cx="401523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展示汽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车历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史、技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和文化等相关内容，丰</a:t>
            </a:r>
          </a:p>
          <a:p>
            <a:pPr marL="9525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众的汽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SKJNKW+MS-UIGothic"/>
                <a:cs typeface="SKJNK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KJNKW+MS-UIGothic"/>
                <a:cs typeface="SKJNKW+MS-UIGothic"/>
              </a:rPr>
              <a:t>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B6FF"/>
                </a:solidFill>
                <a:latin typeface="SKJNKW+MS-UIGothic"/>
                <a:cs typeface="SKJNKW+MS-UIGothic"/>
              </a:rPr>
              <a:t>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00669" y="1438910"/>
            <a:ext cx="1364691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CJOFAG+JSVCPJ+MicrosoftYaHei-Bold"/>
                <a:cs typeface="CJOFAG+JSVCPJ+MicrosoftYaHei-Bold"/>
              </a:rPr>
              <a:t>2.</a:t>
            </a:r>
            <a:r>
              <a:rPr sz="1600" spc="76">
                <a:solidFill>
                  <a:srgbClr val="00B6FF"/>
                </a:solidFill>
                <a:latin typeface="CJOFAG+JSVCPJ+MicrosoftYaHei-Bold"/>
                <a:cs typeface="CJOFAG+JSVCPJ+MicrosoftYaHei-Bold"/>
              </a:rPr>
              <a:t> </a:t>
            </a:r>
            <a:r>
              <a:rPr sz="1600">
                <a:solidFill>
                  <a:srgbClr val="00B6FF"/>
                </a:solidFill>
                <a:latin typeface="SKJNKW+MS-UIGothic"/>
                <a:cs typeface="SKJNKW+MS-UIGothic"/>
              </a:rPr>
              <a:t>品牌展示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436620" y="1577975"/>
            <a:ext cx="1160881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CJOFAG+JSVCPJ+MicrosoftYaHei-Bold"/>
                <a:cs typeface="CJOFAG+JSVCPJ+MicrosoftYaHei-Bold"/>
              </a:rPr>
              <a:t>1.</a:t>
            </a:r>
            <a:r>
              <a:rPr sz="1600" spc="76">
                <a:solidFill>
                  <a:srgbClr val="00B6FF"/>
                </a:solidFill>
                <a:latin typeface="CJOFAG+JSVCPJ+MicrosoftYaHei-Bold"/>
                <a:cs typeface="CJOFAG+JSVCPJ+MicrosoftYaHei-Bold"/>
              </a:rPr>
              <a:t> </a:t>
            </a:r>
            <a:r>
              <a:rPr sz="1600">
                <a:solidFill>
                  <a:srgbClr val="00B6FF"/>
                </a:solidFill>
                <a:latin typeface="SKJNKW+MS-UIGothic"/>
                <a:cs typeface="SKJNKW+MS-UIGothic"/>
              </a:rPr>
              <a:t>开幕式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96405" y="189146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405DFF"/>
                </a:solidFill>
                <a:latin typeface="CJOFAG+JSVCPJ+MicrosoftYaHei-Bold"/>
                <a:cs typeface="CJOFAG+JSVCPJ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2990" y="1913690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405DFF"/>
                </a:solidFill>
                <a:latin typeface="CJOFAG+JSVCPJ+MicrosoftYaHei-Bold"/>
                <a:cs typeface="CJOFAG+JSVCPJ+MicrosoftYaHei-Bold"/>
              </a:rPr>
              <a:t>01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254250" y="3412489"/>
            <a:ext cx="1364691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CJOFAG+JSVCPJ+MicrosoftYaHei-Bold"/>
                <a:cs typeface="CJOFAG+JSVCPJ+MicrosoftYaHei-Bold"/>
              </a:rPr>
              <a:t>3.</a:t>
            </a:r>
            <a:r>
              <a:rPr sz="1600" spc="76">
                <a:solidFill>
                  <a:srgbClr val="00B6FF"/>
                </a:solidFill>
                <a:latin typeface="CJOFAG+JSVCPJ+MicrosoftYaHei-Bold"/>
                <a:cs typeface="CJOFAG+JSVCPJ+MicrosoftYaHei-Bold"/>
              </a:rPr>
              <a:t> 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试驾</a:t>
            </a:r>
            <a:r>
              <a:rPr sz="1600">
                <a:solidFill>
                  <a:srgbClr val="00B6FF"/>
                </a:solidFill>
                <a:latin typeface="SKJNKW+MS-UIGothic"/>
                <a:cs typeface="SKJNKW+MS-UIGothic"/>
              </a:rPr>
              <a:t>体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70315" y="3412489"/>
            <a:ext cx="1364691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CJOFAG+JSVCPJ+MicrosoftYaHei-Bold"/>
                <a:cs typeface="CJOFAG+JSVCPJ+MicrosoftYaHei-Bold"/>
              </a:rPr>
              <a:t>4.</a:t>
            </a:r>
            <a:r>
              <a:rPr sz="1600" spc="76">
                <a:solidFill>
                  <a:srgbClr val="00B6FF"/>
                </a:solidFill>
                <a:latin typeface="CJOFAG+JSVCPJ+MicrosoftYaHei-Bold"/>
                <a:cs typeface="CJOFAG+JSVCPJ+MicrosoftYaHei-Bold"/>
              </a:rPr>
              <a:t> 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购车优</a:t>
            </a:r>
            <a:r>
              <a:rPr sz="1600">
                <a:solidFill>
                  <a:srgbClr val="00B6FF"/>
                </a:solidFill>
                <a:latin typeface="SKJNKW+MS-UIGothic"/>
                <a:cs typeface="SKJNKW+MS-UIGothic"/>
              </a:rPr>
              <a:t>惠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877945" y="3753921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405DFF"/>
                </a:solidFill>
                <a:latin typeface="CJOFAG+JSVCPJ+MicrosoftYaHei-Bold"/>
                <a:cs typeface="CJOFAG+JSVCPJ+MicrosoftYaHei-Bold"/>
              </a:rPr>
              <a:t>03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793355" y="3743761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405DFF"/>
                </a:solidFill>
                <a:latin typeface="CJOFAG+JSVCPJ+MicrosoftYaHei-Bold"/>
                <a:cs typeface="CJOFAG+JSVCPJ+MicrosoftYaHei-Bold"/>
              </a:rPr>
              <a:t>04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232785" y="5247004"/>
            <a:ext cx="1364691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CJOFAG+JSVCPJ+MicrosoftYaHei-Bold"/>
                <a:cs typeface="CJOFAG+JSVCPJ+MicrosoftYaHei-Bold"/>
              </a:rPr>
              <a:t>5.</a:t>
            </a:r>
            <a:r>
              <a:rPr sz="1600" spc="76">
                <a:solidFill>
                  <a:srgbClr val="00B6FF"/>
                </a:solidFill>
                <a:latin typeface="CJOFAG+JSVCPJ+MicrosoftYaHei-Bold"/>
                <a:cs typeface="CJOFAG+JSVCPJ+MicrosoftYaHei-Bold"/>
              </a:rPr>
              <a:t> </a:t>
            </a:r>
            <a:r>
              <a:rPr sz="1600">
                <a:solidFill>
                  <a:srgbClr val="00B6FF"/>
                </a:solidFill>
                <a:latin typeface="SKJNKW+MS-UIGothic"/>
                <a:cs typeface="SKJNKW+MS-UIGothic"/>
              </a:rPr>
              <a:t>文化展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览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900669" y="5247004"/>
            <a:ext cx="1160881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CJOFAG+JSVCPJ+MicrosoftYaHei-Bold"/>
                <a:cs typeface="CJOFAG+JSVCPJ+MicrosoftYaHei-Bold"/>
              </a:rPr>
              <a:t>6.</a:t>
            </a:r>
            <a:r>
              <a:rPr sz="1600" spc="76">
                <a:solidFill>
                  <a:srgbClr val="00B6FF"/>
                </a:solidFill>
                <a:latin typeface="CJOFAG+JSVCPJ+MicrosoftYaHei-Bold"/>
                <a:cs typeface="CJOFAG+JSVCPJ+MicrosoftYaHei-Bold"/>
              </a:rPr>
              <a:t> 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闭</a:t>
            </a:r>
            <a:r>
              <a:rPr sz="1600">
                <a:solidFill>
                  <a:srgbClr val="00B6FF"/>
                </a:solidFill>
                <a:latin typeface="SKJNKW+MS-UIGothic"/>
                <a:cs typeface="SKJNKW+MS-UIGothic"/>
              </a:rPr>
              <a:t>幕式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4886325" y="5590340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405DFF"/>
                </a:solidFill>
                <a:latin typeface="CJOFAG+JSVCPJ+MicrosoftYaHei-Bold"/>
                <a:cs typeface="CJOFAG+JSVCPJ+MicrosoftYaHei-Bold"/>
              </a:rPr>
              <a:t>05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6796405" y="557827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405DFF"/>
                </a:solidFill>
                <a:latin typeface="CJOFAG+JSVCPJ+MicrosoftYaHei-Bold"/>
                <a:cs typeface="CJOFAG+JSVCPJ+MicrosoftYaHei-Bold"/>
              </a:rPr>
              <a:t>06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KJNKW+MS-UIGothic"/>
                <a:cs typeface="SKJNKW+MS-UIGothic"/>
              </a:rPr>
              <a:t>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B6FF"/>
                </a:solidFill>
                <a:latin typeface="SKJNKW+MS-UIGothic"/>
                <a:cs typeface="SKJNKW+MS-UIGothic"/>
              </a:rPr>
              <a:t>特色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15135" y="16400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联</a:t>
            </a:r>
            <a:r>
              <a:rPr sz="2300" spc="25">
                <a:solidFill>
                  <a:srgbClr val="00B6FF"/>
                </a:solidFill>
                <a:latin typeface="SKJNKW+MS-UIGothic"/>
                <a:cs typeface="SKJNKW+MS-UIGothic"/>
              </a:rPr>
              <a:t>合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车</a:t>
            </a:r>
            <a:r>
              <a:rPr sz="2300">
                <a:solidFill>
                  <a:srgbClr val="00B6FF"/>
                </a:solidFill>
                <a:latin typeface="SKJNKW+MS-UIGothic"/>
                <a:cs typeface="SKJNKW+MS-UIGothic"/>
              </a:rPr>
              <a:t>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76715" y="164000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专业</a:t>
            </a:r>
            <a:r>
              <a:rPr sz="2300" spc="25">
                <a:solidFill>
                  <a:srgbClr val="00B6FF"/>
                </a:solidFill>
                <a:latin typeface="SKJNKW+MS-UIGothic"/>
                <a:cs typeface="SKJNKW+MS-UIGothic"/>
              </a:rPr>
              <a:t>水准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94179" y="44117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创</a:t>
            </a:r>
            <a:r>
              <a:rPr sz="2300" spc="25">
                <a:solidFill>
                  <a:srgbClr val="00B6FF"/>
                </a:solidFill>
                <a:latin typeface="SKJNKW+MS-UIGothic"/>
                <a:cs typeface="SKJNKW+MS-UIGothic"/>
              </a:rPr>
              <a:t>新科技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276715" y="441178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绿</a:t>
            </a:r>
            <a:r>
              <a:rPr sz="2300" spc="25">
                <a:solidFill>
                  <a:srgbClr val="00B6FF"/>
                </a:solidFill>
                <a:latin typeface="SKJNKW+MS-UIGothic"/>
                <a:cs typeface="SKJNKW+MS-UIGothic"/>
              </a:rPr>
              <a:t>色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2300">
                <a:solidFill>
                  <a:srgbClr val="00B6FF"/>
                </a:solidFill>
                <a:latin typeface="SKJNKW+MS-UIGothic"/>
                <a:cs typeface="SKJNKW+MS-UIGothic"/>
              </a:rPr>
              <a:t>保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https://d.book118.com/505334040233011113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CIBAAL+NJGIJD+ArialMT</vt:lpstr>
      <vt:lpstr>Times New Roman</vt:lpstr>
      <vt:lpstr>SKJNKW+MS-UIGothic</vt:lpstr>
      <vt:lpstr>SimSun</vt:lpstr>
      <vt:lpstr>CJOFAG+JSVCPJ+MicrosoftYaHei-Bold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2024-09-20T12:54:27.003</cp:lastPrinted>
  <dcterms:created xsi:type="dcterms:W3CDTF">2024-09-20T04:54:27Z</dcterms:created>
  <dcterms:modified xsi:type="dcterms:W3CDTF">2024-09-20T04:54:28Z</dcterms:modified>
</cp:coreProperties>
</file>