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8B2FAF7-EB08-4322-9760-A14C9FE386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252B581-5D4B-46FC-94DF-01664AB705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7AE9A9D-591D-48AC-ACFF-EAA8BF4F29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AF3355A-D727-4E0E-9978-A71D893D3DB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9EDEAE6-65A3-4AA8-AC6D-75EF461C81B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66CA640-A1DB-4D7F-86FD-F16539092A1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BEDA7F1-FB19-49D3-AD5F-35BB6807A29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6D7C0D0-E70A-44DA-94DA-77FA6B1BAF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5344F84-A4B3-4C7C-B23A-5E55AE687D0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28D202-7D36-454A-9917-AD8EEFF589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2166EF-B311-48D2-AFD5-0350072A7E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534032202001112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08399" y="3366694"/>
            <a:ext cx="2724309" cy="175530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050" b="1">
                <a:solidFill>
                  <a:srgbClr val="FFFFFF">
                    <a:alpha val="100000"/>
                  </a:srgbClr>
                </a:solidFill>
                <a:latin typeface="Microsoft Yahei"/>
                <a:ea typeface="Microsoft Yahei"/>
                <a:cs typeface="Microsoft Yahei"/>
              </a:rPr>
              <a:t>$number{01}</a:t>
            </a:r>
            <a:endParaRPr lang="en-US" sz="1100"/>
          </a:p>
        </p:txBody>
      </p:sp>
      <p:sp>
        <p:nvSpPr>
          <p:cNvPr id="3" name="AutoShape 3"/>
          <p:cNvSpPr/>
          <p:nvPr/>
        </p:nvSpPr>
        <p:spPr>
          <a:xfrm>
            <a:off x="0" y="1969768"/>
            <a:ext cx="12192000" cy="291846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4753" y="2169417"/>
            <a:ext cx="8281818" cy="1545521"/>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600" b="1">
                <a:solidFill>
                  <a:srgbClr val="FFFFFF">
                    <a:alpha val="100000"/>
                  </a:srgbClr>
                </a:solidFill>
                <a:latin typeface="Microsoft Yahei"/>
                <a:ea typeface="Microsoft Yahei"/>
                <a:cs typeface="Microsoft Yahei"/>
              </a:rPr>
              <a:t>互联网在线医疗行业市场规模与就医便利化分析</a:t>
            </a:r>
            <a:endParaRPr lang="en-US" sz="1100"/>
          </a:p>
        </p:txBody>
      </p:sp>
      <p:sp>
        <p:nvSpPr>
          <p:cNvPr id="5" name="AutoShape 5"/>
          <p:cNvSpPr/>
          <p:nvPr/>
        </p:nvSpPr>
        <p:spPr>
          <a:xfrm>
            <a:off x="764753" y="4274372"/>
            <a:ext cx="2461447" cy="31994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a:solidFill>
                  <a:srgbClr val="FFFFFF">
                    <a:alpha val="100000"/>
                  </a:srgbClr>
                </a:solidFill>
                <a:latin typeface="Microsoft Yahei"/>
                <a:ea typeface="Microsoft Yahei"/>
                <a:cs typeface="Microsoft Yahei"/>
              </a:rPr>
              <a:t>汇报时间：</a:t>
            </a:r>
            <a:endParaRPr lang="en-US" sz="1100"/>
          </a:p>
        </p:txBody>
      </p:sp>
      <p:sp>
        <p:nvSpPr>
          <p:cNvPr id="6" name="AutoShape 6"/>
          <p:cNvSpPr/>
          <p:nvPr/>
        </p:nvSpPr>
        <p:spPr>
          <a:xfrm>
            <a:off x="764753" y="3876675"/>
            <a:ext cx="1851864" cy="4062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575">
                <a:solidFill>
                  <a:srgbClr val="FFFFFF">
                    <a:alpha val="100000"/>
                  </a:srgbClr>
                </a:solidFill>
                <a:latin typeface="Microsoft Yahei"/>
                <a:ea typeface="Microsoft Yahei"/>
                <a:cs typeface="Microsoft Yahei"/>
              </a:rPr>
              <a:t>汇报人：</a:t>
            </a:r>
            <a:endParaRPr lang="en-US" sz="1100"/>
          </a:p>
        </p:txBody>
      </p:sp>
      <p:pic>
        <p:nvPicPr>
          <p:cNvPr id="7" name="Picture 7"/>
          <p:cNvPicPr>
            <a:picLocks noChangeAspect="1"/>
          </p:cNvPicPr>
          <p:nvPr/>
        </p:nvPicPr>
        <p:blipFill>
          <a:blip r:embed="rId2"/>
          <a:stretch>
            <a:fillRect/>
          </a:stretch>
        </p:blipFill>
        <p:spPr>
          <a:xfrm>
            <a:off x="8277789" y="0"/>
            <a:ext cx="4892103" cy="6288968"/>
          </a:xfrm>
          <a:prstGeom prst="rect">
            <a:avLst/>
          </a:prstGeom>
        </p:spPr>
      </p:pic>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594" y="0"/>
            <a:ext cx="12184811" cy="6858000"/>
          </a:xfrm>
          <a:prstGeom prst="rect">
            <a:avLst/>
          </a:prstGeom>
        </p:spPr>
      </p:pic>
      <p:sp>
        <p:nvSpPr>
          <p:cNvPr id="3" name="TextBox 3"/>
          <p:cNvSpPr txBox="1"/>
          <p:nvPr/>
        </p:nvSpPr>
        <p:spPr>
          <a:xfrm>
            <a:off x="1991063" y="193190"/>
            <a:ext cx="1630680" cy="958215"/>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accent1">
                    <a:alpha val="100000"/>
                  </a:schemeClr>
                </a:solidFill>
                <a:latin typeface="方正正纤黑简体"/>
                <a:ea typeface="方正正纤黑简体"/>
                <a:cs typeface="方正正纤黑简体"/>
              </a:rPr>
              <a:t>目录</a:t>
            </a:r>
          </a:p>
        </p:txBody>
      </p:sp>
      <p:sp>
        <p:nvSpPr>
          <p:cNvPr id="4" name="TextBox 4"/>
          <p:cNvSpPr txBox="1"/>
          <p:nvPr/>
        </p:nvSpPr>
        <p:spPr>
          <a:xfrm>
            <a:off x="1132645" y="1977496"/>
            <a:ext cx="4792980" cy="41109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互联网在线医疗行业概述</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互联网在线医疗市场规模分析</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在线医疗行业发展现状分析</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在线医疗就医便利化分析</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互联网在线医疗行业发展趋势与展望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99416" y="1957978"/>
            <a:ext cx="3374508" cy="294204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728582" y="2121361"/>
            <a:ext cx="2933622" cy="262259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ln w="19050">
            <a:solidFill>
              <a:srgbClr val="FFFFFF">
                <a:alpha val="100000"/>
              </a:srgbClr>
            </a:solidFill>
            <a:prstDash val="solid"/>
          </a:ln>
          <a:effectLst>
            <a:outerShdw blurRad="571500" dist="342900" dir="2280000">
              <a:srgbClr val="000000">
                <a:alpha val="15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33732" y="2678430"/>
            <a:ext cx="6440805" cy="15011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400" b="1">
                <a:solidFill>
                  <a:srgbClr val="FFFFFF">
                    <a:alpha val="100000"/>
                  </a:srgbClr>
                </a:solidFill>
                <a:latin typeface="Microsoft Yahei"/>
                <a:ea typeface="Microsoft Yahei"/>
                <a:cs typeface="Microsoft Yahei"/>
              </a:rPr>
              <a:t>01</a:t>
            </a:r>
          </a:p>
        </p:txBody>
      </p:sp>
      <p:sp>
        <p:nvSpPr>
          <p:cNvPr id="5" name="TextBox 5"/>
          <p:cNvSpPr txBox="1"/>
          <p:nvPr/>
        </p:nvSpPr>
        <p:spPr>
          <a:xfrm>
            <a:off x="4368292" y="2986088"/>
            <a:ext cx="7260591" cy="885825"/>
          </a:xfrm>
          <a:prstGeom prst="rect">
            <a:avLst/>
          </a:prstGeom>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互联网在线医疗行业概述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互联网在线医疗是指通过互联网技术提供医疗咨询、健康管理、疾病诊断和治疗等服务的行业。</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分类</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根据服务类型和功能，互联网在线医疗可分为在线问诊、健康管理、药品电商、远程医疗等。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1220560" y="2363963"/>
            <a:ext cx="3815503" cy="0"/>
          </a:xfrm>
          <a:prstGeom prst="line">
            <a:avLst/>
          </a:prstGeom>
          <a:ln w="50800">
            <a:solidFill>
              <a:schemeClr val="accent4"/>
            </a:solidFill>
            <a:prstDash val="solid"/>
          </a:ln>
        </p:spPr>
        <p:style>
          <a:lnRef idx="0">
            <a:schemeClr val="accent4"/>
          </a:lnRef>
          <a:fillRef idx="1">
            <a:schemeClr val="accent4"/>
          </a:fillRef>
          <a:effectRef idx="0">
            <a:schemeClr val="accent4"/>
          </a:effectRef>
          <a:fontRef idx="minor">
            <a:schemeClr val="lt1"/>
          </a:fontRef>
        </p:style>
      </p:cxnSp>
      <p:cxnSp>
        <p:nvCxnSpPr>
          <p:cNvPr id="3" name="Connector 3"/>
          <p:cNvCxnSpPr/>
          <p:nvPr/>
        </p:nvCxnSpPr>
        <p:spPr>
          <a:xfrm>
            <a:off x="1882845" y="3524561"/>
            <a:ext cx="3131592" cy="0"/>
          </a:xfrm>
          <a:prstGeom prst="line">
            <a:avLst/>
          </a:prstGeom>
          <a:ln w="50800">
            <a:solidFill>
              <a:schemeClr val="accent4"/>
            </a:solidFill>
            <a:prstDash val="solid"/>
          </a:ln>
        </p:spPr>
        <p:style>
          <a:lnRef idx="0">
            <a:schemeClr val="accent4"/>
          </a:lnRef>
          <a:fillRef idx="1">
            <a:schemeClr val="accent4"/>
          </a:fillRef>
          <a:effectRef idx="0">
            <a:schemeClr val="accent4"/>
          </a:effectRef>
          <a:fontRef idx="minor">
            <a:schemeClr val="lt1"/>
          </a:fontRef>
        </p:style>
      </p:cxnSp>
      <p:cxnSp>
        <p:nvCxnSpPr>
          <p:cNvPr id="4" name="Connector 4"/>
          <p:cNvCxnSpPr/>
          <p:nvPr/>
        </p:nvCxnSpPr>
        <p:spPr>
          <a:xfrm>
            <a:off x="1857448" y="4685159"/>
            <a:ext cx="3995480" cy="0"/>
          </a:xfrm>
          <a:prstGeom prst="line">
            <a:avLst/>
          </a:prstGeom>
          <a:ln w="50800">
            <a:solidFill>
              <a:schemeClr val="accent4"/>
            </a:solidFill>
            <a:prstDash val="solid"/>
          </a:ln>
        </p:spPr>
        <p:style>
          <a:lnRef idx="0">
            <a:schemeClr val="accent4"/>
          </a:lnRef>
          <a:fillRef idx="1">
            <a:schemeClr val="accent4"/>
          </a:fillRef>
          <a:effectRef idx="0">
            <a:schemeClr val="accent4"/>
          </a:effectRef>
          <a:fontRef idx="minor">
            <a:schemeClr val="lt1"/>
          </a:fontRef>
        </p:style>
      </p:cxnSp>
      <p:sp>
        <p:nvSpPr>
          <p:cNvPr id="5" name="AutoShape 5"/>
          <p:cNvSpPr/>
          <p:nvPr/>
        </p:nvSpPr>
        <p:spPr>
          <a:xfrm>
            <a:off x="1896040" y="2255213"/>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373032" y="2194563"/>
            <a:ext cx="319221" cy="319263"/>
          </a:xfrm>
          <a:prstGeom prst="ellipse">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99" b="1">
                <a:solidFill>
                  <a:srgbClr val="FFFFFF">
                    <a:alpha val="100000"/>
                  </a:srgbClr>
                </a:solidFill>
                <a:latin typeface="Microsoft Yahei"/>
                <a:ea typeface="Microsoft Yahei"/>
                <a:cs typeface="Microsoft Yahei"/>
              </a:rPr>
              <a:t>1</a:t>
            </a:r>
            <a:endParaRPr lang="en-US" sz="1100"/>
          </a:p>
        </p:txBody>
      </p:sp>
      <p:sp>
        <p:nvSpPr>
          <p:cNvPr id="7" name="AutoShape 7"/>
          <p:cNvSpPr/>
          <p:nvPr/>
        </p:nvSpPr>
        <p:spPr>
          <a:xfrm>
            <a:off x="4657059" y="3366979"/>
            <a:ext cx="319221" cy="319263"/>
          </a:xfrm>
          <a:prstGeom prst="ellipse">
            <a:avLst/>
          </a:prstGeom>
          <a:solidFill>
            <a:schemeClr val="accent1">
              <a:lumMod val="75000"/>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99" b="1">
                <a:solidFill>
                  <a:srgbClr val="FFFFFF">
                    <a:alpha val="100000"/>
                  </a:srgbClr>
                </a:solidFill>
                <a:latin typeface="Microsoft Yahei"/>
                <a:ea typeface="Microsoft Yahei"/>
                <a:cs typeface="Microsoft Yahei"/>
              </a:rPr>
              <a:t>2</a:t>
            </a:r>
            <a:endParaRPr lang="en-US" sz="1100"/>
          </a:p>
        </p:txBody>
      </p:sp>
      <p:sp>
        <p:nvSpPr>
          <p:cNvPr id="8" name="AutoShape 8"/>
          <p:cNvSpPr/>
          <p:nvPr/>
        </p:nvSpPr>
        <p:spPr>
          <a:xfrm>
            <a:off x="1828490" y="4516738"/>
            <a:ext cx="319221" cy="319263"/>
          </a:xfrm>
          <a:prstGeom prst="ellipse">
            <a:avLst/>
          </a:prstGeom>
          <a:solidFill>
            <a:schemeClr val="accent1">
              <a:lumMod val="60000"/>
              <a:lumOff val="40000"/>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99" b="1">
                <a:solidFill>
                  <a:srgbClr val="FFFFFF">
                    <a:alpha val="100000"/>
                  </a:srgbClr>
                </a:solidFill>
                <a:latin typeface="Microsoft Yahei"/>
                <a:ea typeface="Microsoft Yahei"/>
                <a:cs typeface="Microsoft Yahei"/>
              </a:rPr>
              <a:t>3</a:t>
            </a:r>
            <a:endParaRPr lang="en-US" sz="1100"/>
          </a:p>
        </p:txBody>
      </p:sp>
      <p:sp>
        <p:nvSpPr>
          <p:cNvPr id="9" name="AutoShape 9"/>
          <p:cNvSpPr/>
          <p:nvPr/>
        </p:nvSpPr>
        <p:spPr>
          <a:xfrm>
            <a:off x="2733950" y="2255213"/>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592399" y="2255213"/>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453641" y="2255213"/>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487177" y="3423915"/>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347705" y="3423915"/>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221787" y="3434181"/>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487177" y="4593708"/>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3347705" y="4604199"/>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221787" y="4592565"/>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095871" y="4592565"/>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行业发展历程</a:t>
              </a:r>
            </a:p>
          </p:txBody>
        </p:sp>
      </p:grpSp>
      <p:sp>
        <p:nvSpPr>
          <p:cNvPr id="41" name="AutoShape 41"/>
          <p:cNvSpPr/>
          <p:nvPr/>
        </p:nvSpPr>
        <p:spPr>
          <a:xfrm>
            <a:off x="6572250" y="4836001"/>
            <a:ext cx="3341183" cy="427323"/>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成熟阶段</a:t>
            </a:r>
            <a:endParaRPr lang="en-US" sz="1100"/>
          </a:p>
        </p:txBody>
      </p:sp>
      <p:sp>
        <p:nvSpPr>
          <p:cNvPr id="42" name="AutoShape 42"/>
          <p:cNvSpPr/>
          <p:nvPr/>
        </p:nvSpPr>
        <p:spPr>
          <a:xfrm>
            <a:off x="6572250" y="5119283"/>
            <a:ext cx="4606550" cy="1401455"/>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000000">
                    <a:alpha val="100000"/>
                  </a:srgbClr>
                </a:solidFill>
                <a:latin typeface="Microsoft Yahei"/>
                <a:ea typeface="Microsoft Yahei"/>
                <a:cs typeface="Microsoft Yahei"/>
              </a:rPr>
              <a:t>2020年代，互联网在线医疗行业逐渐成熟，开始深入渗透到医疗健康领域，成为医疗体系的重要组成部分。</a:t>
            </a:r>
            <a:endParaRPr lang="en-US" sz="1100"/>
          </a:p>
        </p:txBody>
      </p:sp>
      <p:sp>
        <p:nvSpPr>
          <p:cNvPr id="43" name="AutoShape 43"/>
          <p:cNvSpPr/>
          <p:nvPr/>
        </p:nvSpPr>
        <p:spPr>
          <a:xfrm>
            <a:off x="6572250" y="1278982"/>
            <a:ext cx="3341183" cy="427323"/>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起步阶段</a:t>
            </a:r>
            <a:endParaRPr lang="en-US" sz="1100"/>
          </a:p>
        </p:txBody>
      </p:sp>
      <p:sp>
        <p:nvSpPr>
          <p:cNvPr id="44" name="AutoShape 44"/>
          <p:cNvSpPr/>
          <p:nvPr/>
        </p:nvSpPr>
        <p:spPr>
          <a:xfrm>
            <a:off x="6572250" y="1564591"/>
            <a:ext cx="4606550" cy="1401455"/>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000000">
                    <a:alpha val="100000"/>
                  </a:srgbClr>
                </a:solidFill>
                <a:latin typeface="Microsoft Yahei"/>
                <a:ea typeface="Microsoft Yahei"/>
                <a:cs typeface="Microsoft Yahei"/>
              </a:rPr>
              <a:t>2000年代初，互联网医疗开始起步，主要提供简单的在线健康咨询和信息服务。</a:t>
            </a:r>
            <a:endParaRPr lang="en-US" sz="1100"/>
          </a:p>
        </p:txBody>
      </p:sp>
      <p:sp>
        <p:nvSpPr>
          <p:cNvPr id="45" name="AutoShape 45"/>
          <p:cNvSpPr/>
          <p:nvPr/>
        </p:nvSpPr>
        <p:spPr>
          <a:xfrm>
            <a:off x="6572250" y="3063763"/>
            <a:ext cx="3341183" cy="427323"/>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成长阶段</a:t>
            </a:r>
            <a:endParaRPr lang="en-US" sz="1100"/>
          </a:p>
        </p:txBody>
      </p:sp>
      <p:sp>
        <p:nvSpPr>
          <p:cNvPr id="46" name="AutoShape 46"/>
          <p:cNvSpPr/>
          <p:nvPr/>
        </p:nvSpPr>
        <p:spPr>
          <a:xfrm>
            <a:off x="6572250" y="3336829"/>
            <a:ext cx="4606550" cy="1401455"/>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000000">
                    <a:alpha val="100000"/>
                  </a:srgbClr>
                </a:solidFill>
                <a:latin typeface="Microsoft Yahei"/>
                <a:ea typeface="Microsoft Yahei"/>
                <a:cs typeface="Microsoft Yahei"/>
              </a:rPr>
              <a:t>2010年代，随着移动互联网的普及，互联网在线医疗进入快速成长阶段，各类应用和服务涌现。</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互联网在线医疗是医疗健康领域的重要组成部分，是传统医疗的有益补充，具有广阔的市场前景和发展空间。</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行业地位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互联网在线医疗在提高医疗服务的可及性和便利性、优化医疗资源配置、降低医疗成本等方面发挥着重要作用，对提升全民健康水平具有积极意义。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行业作用</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行业地位与作用</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99416" y="1957978"/>
            <a:ext cx="3374508" cy="294204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728582" y="2121361"/>
            <a:ext cx="2933622" cy="262259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ln w="19050">
            <a:solidFill>
              <a:srgbClr val="FFFFFF">
                <a:alpha val="100000"/>
              </a:srgbClr>
            </a:solidFill>
            <a:prstDash val="solid"/>
          </a:ln>
          <a:effectLst>
            <a:outerShdw blurRad="571500" dist="342900" dir="2280000">
              <a:srgbClr val="000000">
                <a:alpha val="15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33732" y="2678430"/>
            <a:ext cx="6440805" cy="15011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400" b="1">
                <a:solidFill>
                  <a:srgbClr val="FFFFFF">
                    <a:alpha val="100000"/>
                  </a:srgbClr>
                </a:solidFill>
                <a:latin typeface="Microsoft Yahei"/>
                <a:ea typeface="Microsoft Yahei"/>
                <a:cs typeface="Microsoft Yahei"/>
              </a:rPr>
              <a:t>02</a:t>
            </a:r>
          </a:p>
        </p:txBody>
      </p:sp>
      <p:sp>
        <p:nvSpPr>
          <p:cNvPr id="5" name="TextBox 5"/>
          <p:cNvSpPr txBox="1"/>
          <p:nvPr/>
        </p:nvSpPr>
        <p:spPr>
          <a:xfrm>
            <a:off x="4368292" y="2986088"/>
            <a:ext cx="7260591" cy="885825"/>
          </a:xfrm>
          <a:prstGeom prst="rect">
            <a:avLst/>
          </a:prstGeom>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互联网在线医疗市场规模分析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全球市场规模</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全球互联网在线医疗市场规模持续增长，预计未来几年将保持较快的增长速度。</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随着全球人口老龄化加剧和慢性病患者增多，人们对在线医疗服务的需求不断增长，推动了市场规模的扩大。</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此外，科技进步和互联网普及也为在线医疗市场的发展提供了有力支持。</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197479" y="2448496"/>
            <a:ext cx="1568482" cy="1639538"/>
            <a:chOff x="6197479" y="2448496"/>
            <a:chExt cx="1568482" cy="1639538"/>
          </a:xfrm>
        </p:grpSpPr>
        <p:sp>
          <p:nvSpPr>
            <p:cNvPr id="3" name="Freeform 3"/>
            <p:cNvSpPr/>
            <p:nvPr/>
          </p:nvSpPr>
          <p:spPr>
            <a:xfrm rot="15417784">
              <a:off x="6197479" y="2448496"/>
              <a:ext cx="1568482" cy="1639538"/>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0817784">
              <a:off x="6791744" y="3078289"/>
              <a:ext cx="380048" cy="38004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7798918" y="1874806"/>
            <a:ext cx="3224117" cy="3370231"/>
            <a:chOff x="7798918" y="1874806"/>
            <a:chExt cx="3224117" cy="3370231"/>
          </a:xfrm>
        </p:grpSpPr>
        <p:sp>
          <p:nvSpPr>
            <p:cNvPr id="6" name="Freeform 6"/>
            <p:cNvSpPr/>
            <p:nvPr/>
          </p:nvSpPr>
          <p:spPr>
            <a:xfrm rot="16200000">
              <a:off x="7798918" y="1874806"/>
              <a:ext cx="3224117" cy="3370231"/>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0817784">
              <a:off x="9070791" y="3201543"/>
              <a:ext cx="680371" cy="68037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979101" y="4077938"/>
            <a:ext cx="977456" cy="1021747"/>
            <a:chOff x="6979101" y="4077938"/>
            <a:chExt cx="977456" cy="1021747"/>
          </a:xfrm>
        </p:grpSpPr>
        <p:sp>
          <p:nvSpPr>
            <p:cNvPr id="9" name="Freeform 9"/>
            <p:cNvSpPr/>
            <p:nvPr/>
          </p:nvSpPr>
          <p:spPr>
            <a:xfrm rot="16200000">
              <a:off x="6979101" y="4077938"/>
              <a:ext cx="977456" cy="1021747"/>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349433" y="4470368"/>
              <a:ext cx="236887" cy="23688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国内市场规模</a:t>
              </a:r>
            </a:p>
          </p:txBody>
        </p:sp>
      </p:grpSp>
      <p:sp>
        <p:nvSpPr>
          <p:cNvPr id="33" name="AutoShape 33"/>
          <p:cNvSpPr/>
          <p:nvPr/>
        </p:nvSpPr>
        <p:spPr>
          <a:xfrm>
            <a:off x="579283" y="2049017"/>
            <a:ext cx="584258" cy="584258"/>
          </a:xfrm>
          <a:prstGeom prst="ellipse">
            <a:avLst/>
          </a:prstGeom>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AutoShape 34"/>
          <p:cNvSpPr/>
          <p:nvPr/>
        </p:nvSpPr>
        <p:spPr>
          <a:xfrm>
            <a:off x="674589" y="2156678"/>
            <a:ext cx="395855"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1">
                    <a:alpha val="100000"/>
                  </a:schemeClr>
                </a:solidFill>
                <a:latin typeface="Microsoft Yahei"/>
                <a:ea typeface="Microsoft Yahei"/>
                <a:cs typeface="Microsoft Yahei"/>
              </a:rPr>
              <a:t>01</a:t>
            </a:r>
            <a:endParaRPr lang="en-US" sz="1100"/>
          </a:p>
        </p:txBody>
      </p:sp>
      <p:sp>
        <p:nvSpPr>
          <p:cNvPr id="35" name="TextBox 35"/>
          <p:cNvSpPr txBox="1"/>
          <p:nvPr/>
        </p:nvSpPr>
        <p:spPr>
          <a:xfrm>
            <a:off x="1350983" y="1947863"/>
            <a:ext cx="4120112" cy="786566"/>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中国互联网在线医疗市场规模不断扩大，已经成为全球最大的在线医疗市场之一。</a:t>
            </a:r>
          </a:p>
        </p:txBody>
      </p:sp>
      <p:sp>
        <p:nvSpPr>
          <p:cNvPr id="36" name="AutoShape 36"/>
          <p:cNvSpPr/>
          <p:nvPr/>
        </p:nvSpPr>
        <p:spPr>
          <a:xfrm>
            <a:off x="579283" y="3218181"/>
            <a:ext cx="584258" cy="584258"/>
          </a:xfrm>
          <a:prstGeom prst="ellipse">
            <a:avLst/>
          </a:prstGeom>
          <a:ln w="19050">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7" name="AutoShape 37"/>
          <p:cNvSpPr/>
          <p:nvPr/>
        </p:nvSpPr>
        <p:spPr>
          <a:xfrm>
            <a:off x="655539" y="3325842"/>
            <a:ext cx="453011"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2">
                    <a:alpha val="100000"/>
                  </a:schemeClr>
                </a:solidFill>
                <a:latin typeface="Microsoft Yahei"/>
                <a:ea typeface="Microsoft Yahei"/>
                <a:cs typeface="Microsoft Yahei"/>
              </a:rPr>
              <a:t>02</a:t>
            </a:r>
            <a:endParaRPr lang="en-US" sz="1100"/>
          </a:p>
        </p:txBody>
      </p:sp>
      <p:sp>
        <p:nvSpPr>
          <p:cNvPr id="38" name="TextBox 38"/>
          <p:cNvSpPr txBox="1"/>
          <p:nvPr/>
        </p:nvSpPr>
        <p:spPr>
          <a:xfrm>
            <a:off x="1350983" y="3110437"/>
            <a:ext cx="4114800" cy="799744"/>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随着中国医疗改革的深入推进和人们对健康需求的日益增长，在线医疗市场仍有很大的发展空间。</a:t>
            </a:r>
          </a:p>
        </p:txBody>
      </p:sp>
      <p:sp>
        <p:nvSpPr>
          <p:cNvPr id="39" name="AutoShape 39"/>
          <p:cNvSpPr/>
          <p:nvPr/>
        </p:nvSpPr>
        <p:spPr>
          <a:xfrm>
            <a:off x="575049" y="4441785"/>
            <a:ext cx="584258" cy="584258"/>
          </a:xfrm>
          <a:prstGeom prst="ellipse">
            <a:avLst/>
          </a:prstGeom>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0" name="AutoShape 40"/>
          <p:cNvSpPr/>
          <p:nvPr/>
        </p:nvSpPr>
        <p:spPr>
          <a:xfrm>
            <a:off x="642204" y="4549446"/>
            <a:ext cx="453011"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3">
                    <a:alpha val="100000"/>
                  </a:schemeClr>
                </a:solidFill>
                <a:latin typeface="Microsoft Yahei"/>
                <a:ea typeface="Microsoft Yahei"/>
                <a:cs typeface="Microsoft Yahei"/>
              </a:rPr>
              <a:t>03</a:t>
            </a:r>
            <a:endParaRPr lang="en-US" sz="1100"/>
          </a:p>
        </p:txBody>
      </p:sp>
      <p:sp>
        <p:nvSpPr>
          <p:cNvPr id="41" name="TextBox 41"/>
          <p:cNvSpPr txBox="1"/>
          <p:nvPr/>
        </p:nvSpPr>
        <p:spPr>
          <a:xfrm>
            <a:off x="1350983" y="4340631"/>
            <a:ext cx="4114800" cy="786566"/>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政府对在线医疗行业的支持和鼓励政策也促进了市场规模的扩大。</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1662" y="1773079"/>
            <a:ext cx="2211038" cy="987362"/>
            <a:chOff x="1101662" y="1773079"/>
            <a:chExt cx="2211038" cy="987362"/>
          </a:xfrm>
        </p:grpSpPr>
        <p:sp>
          <p:nvSpPr>
            <p:cNvPr id="3" name="Freeform 3"/>
            <p:cNvSpPr/>
            <p:nvPr/>
          </p:nvSpPr>
          <p:spPr>
            <a:xfrm rot="10800000">
              <a:off x="1101662" y="1773079"/>
              <a:ext cx="2211038" cy="987362"/>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933384" y="1952434"/>
              <a:ext cx="610648" cy="555498"/>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1101662" y="4698682"/>
            <a:ext cx="2211038" cy="1034606"/>
            <a:chOff x="1101662" y="4698682"/>
            <a:chExt cx="2211038" cy="1034606"/>
          </a:xfrm>
        </p:grpSpPr>
        <p:sp>
          <p:nvSpPr>
            <p:cNvPr id="6" name="Freeform 6"/>
            <p:cNvSpPr/>
            <p:nvPr/>
          </p:nvSpPr>
          <p:spPr>
            <a:xfrm rot="10800000">
              <a:off x="1101662" y="4698682"/>
              <a:ext cx="2211038" cy="1034606"/>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1101662" y="3236786"/>
            <a:ext cx="2211038" cy="1033558"/>
            <a:chOff x="1101662" y="3236786"/>
            <a:chExt cx="2211038" cy="1033558"/>
          </a:xfrm>
        </p:grpSpPr>
        <p:sp>
          <p:nvSpPr>
            <p:cNvPr id="8" name="Freeform 8"/>
            <p:cNvSpPr/>
            <p:nvPr/>
          </p:nvSpPr>
          <p:spPr>
            <a:xfrm rot="10800000">
              <a:off x="1101662" y="3236786"/>
              <a:ext cx="2211038" cy="1033558"/>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878425" y="3335274"/>
            <a:ext cx="685800" cy="695801"/>
            <a:chOff x="1878425" y="3335274"/>
            <a:chExt cx="685800" cy="695801"/>
          </a:xfrm>
        </p:grpSpPr>
        <p:sp>
          <p:nvSpPr>
            <p:cNvPr id="10" name="Freeform 10"/>
            <p:cNvSpPr/>
            <p:nvPr/>
          </p:nvSpPr>
          <p:spPr>
            <a:xfrm>
              <a:off x="1915382" y="3782568"/>
              <a:ext cx="87725" cy="163163"/>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058353" y="3692747"/>
              <a:ext cx="87725" cy="253079"/>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201323" y="3692747"/>
              <a:ext cx="87725" cy="253079"/>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341150" y="3606165"/>
              <a:ext cx="94297" cy="342900"/>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892617" y="3453003"/>
              <a:ext cx="536257" cy="342900"/>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878425" y="3335274"/>
              <a:ext cx="685800" cy="695801"/>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Freeform 16"/>
          <p:cNvSpPr/>
          <p:nvPr/>
        </p:nvSpPr>
        <p:spPr>
          <a:xfrm>
            <a:off x="1858944" y="4873441"/>
            <a:ext cx="671753" cy="671753"/>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3626579" y="4641532"/>
            <a:ext cx="7364174" cy="437149"/>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用户需求</a:t>
            </a:r>
            <a:endParaRPr lang="en-US" sz="1100"/>
          </a:p>
        </p:txBody>
      </p:sp>
      <p:sp>
        <p:nvSpPr>
          <p:cNvPr id="18" name="AutoShape 18"/>
          <p:cNvSpPr/>
          <p:nvPr/>
        </p:nvSpPr>
        <p:spPr>
          <a:xfrm>
            <a:off x="3626579" y="1715929"/>
            <a:ext cx="7364174" cy="437149"/>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政策环境</a:t>
            </a:r>
            <a:endParaRPr lang="en-US" sz="1100"/>
          </a:p>
        </p:txBody>
      </p:sp>
      <p:sp>
        <p:nvSpPr>
          <p:cNvPr id="19" name="AutoShape 19"/>
          <p:cNvSpPr/>
          <p:nvPr/>
        </p:nvSpPr>
        <p:spPr>
          <a:xfrm>
            <a:off x="3626579" y="3179636"/>
            <a:ext cx="7364174" cy="437149"/>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技术发展</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市场规模影响因素</a:t>
              </a:r>
            </a:p>
          </p:txBody>
        </p:sp>
      </p:grpSp>
      <p:sp>
        <p:nvSpPr>
          <p:cNvPr id="42" name="AutoShape 42"/>
          <p:cNvSpPr/>
          <p:nvPr/>
        </p:nvSpPr>
        <p:spPr>
          <a:xfrm>
            <a:off x="3626579" y="4823472"/>
            <a:ext cx="7364174" cy="1204498"/>
          </a:xfrm>
          <a:prstGeom prst="rect">
            <a:avLst/>
          </a:prstGeom>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defRPr/>
            </a:pPr>
            <a:r>
              <a:rPr lang="en-US" sz="1350">
                <a:solidFill>
                  <a:srgbClr val="020202">
                    <a:alpha val="100000"/>
                  </a:srgbClr>
                </a:solidFill>
                <a:latin typeface="Microsoft Yahei"/>
                <a:ea typeface="Microsoft Yahei"/>
                <a:cs typeface="Microsoft Yahei"/>
              </a:rPr>
              <a:t>人们对健康需求的增长和对在线医疗服务接受度的提高是推动市场规模扩大的重要因素。</a:t>
            </a:r>
            <a:endParaRPr lang="en-US" sz="1100"/>
          </a:p>
        </p:txBody>
      </p:sp>
      <p:sp>
        <p:nvSpPr>
          <p:cNvPr id="43" name="AutoShape 43"/>
          <p:cNvSpPr/>
          <p:nvPr/>
        </p:nvSpPr>
        <p:spPr>
          <a:xfrm>
            <a:off x="3626579" y="1878013"/>
            <a:ext cx="7364174" cy="1157678"/>
          </a:xfrm>
          <a:prstGeom prst="rect">
            <a:avLst/>
          </a:prstGeom>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defRPr/>
            </a:pPr>
            <a:r>
              <a:rPr lang="en-US" sz="1350">
                <a:solidFill>
                  <a:srgbClr val="020202">
                    <a:alpha val="100000"/>
                  </a:srgbClr>
                </a:solidFill>
                <a:latin typeface="Microsoft Yahei"/>
                <a:ea typeface="Microsoft Yahei"/>
                <a:cs typeface="Microsoft Yahei"/>
              </a:rPr>
              <a:t>政府对在线医疗行业的政策支持和监管力度对市场规模有重要影响。例如，放宽对在线诊疗的限制、推动医保报销等政策将有助于市场规模的扩大。</a:t>
            </a:r>
            <a:endParaRPr lang="en-US" sz="1100"/>
          </a:p>
        </p:txBody>
      </p:sp>
      <p:sp>
        <p:nvSpPr>
          <p:cNvPr id="44" name="AutoShape 44"/>
          <p:cNvSpPr/>
          <p:nvPr/>
        </p:nvSpPr>
        <p:spPr>
          <a:xfrm>
            <a:off x="3626579" y="3370295"/>
            <a:ext cx="7364174" cy="1157678"/>
          </a:xfrm>
          <a:prstGeom prst="rect">
            <a:avLst/>
          </a:prstGeom>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20202">
                    <a:alpha val="100000"/>
                  </a:srgbClr>
                </a:solidFill>
                <a:latin typeface="Microsoft Yahei"/>
                <a:ea typeface="Microsoft Yahei"/>
                <a:cs typeface="Microsoft Yahei"/>
              </a:rPr>
              <a:t>互联网和移动互联网技术的不断进步为在线医疗提供了更好的平台和工具，提高了服务效率和质量，推动了市场规模的扩大。</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市场规模预测</a:t>
              </a:r>
            </a:p>
          </p:txBody>
        </p:sp>
      </p:grpSp>
      <p:grpSp>
        <p:nvGrpSpPr>
          <p:cNvPr id="43" name="Group 43"/>
          <p:cNvGrpSpPr/>
          <p:nvPr/>
        </p:nvGrpSpPr>
        <p:grpSpPr>
          <a:xfrm>
            <a:off x="7809821" y="1823726"/>
            <a:ext cx="3286271" cy="1875094"/>
            <a:chOff x="7809821" y="1823726"/>
            <a:chExt cx="3286271" cy="1875094"/>
          </a:xfrm>
        </p:grpSpPr>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根据市场调研和数据分析，预计未来几年中国互联网在线医疗市场规模将继续保持较快的增长速度，有望成为全球最大的在线医疗市场。</a:t>
              </a:r>
            </a:p>
          </p:txBody>
        </p:sp>
      </p:grpSp>
      <p:grpSp>
        <p:nvGrpSpPr>
          <p:cNvPr id="45" name="Group 45"/>
          <p:cNvGrpSpPr/>
          <p:nvPr/>
        </p:nvGrpSpPr>
        <p:grpSpPr>
          <a:xfrm>
            <a:off x="7809821" y="4249198"/>
            <a:ext cx="3286271" cy="1875094"/>
            <a:chOff x="7809821" y="4249198"/>
            <a:chExt cx="3286271" cy="1875094"/>
          </a:xfrm>
        </p:grpSpPr>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随着技术的进步和用户需求的提高，在线医疗服务的覆盖范围和服务内容将进一步拓展和丰富，为市场增长提供更多机会。</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99416" y="1957978"/>
            <a:ext cx="3374508" cy="294204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728582" y="2121361"/>
            <a:ext cx="2933622" cy="262259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ln w="19050">
            <a:solidFill>
              <a:srgbClr val="FFFFFF">
                <a:alpha val="100000"/>
              </a:srgbClr>
            </a:solidFill>
            <a:prstDash val="solid"/>
          </a:ln>
          <a:effectLst>
            <a:outerShdw blurRad="571500" dist="342900" dir="2280000">
              <a:srgbClr val="000000">
                <a:alpha val="15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33732" y="2678430"/>
            <a:ext cx="6440805" cy="15011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400" b="1">
                <a:solidFill>
                  <a:srgbClr val="FFFFFF">
                    <a:alpha val="100000"/>
                  </a:srgbClr>
                </a:solidFill>
                <a:latin typeface="Microsoft Yahei"/>
                <a:ea typeface="Microsoft Yahei"/>
                <a:cs typeface="Microsoft Yahei"/>
              </a:rPr>
              <a:t>03</a:t>
            </a:r>
          </a:p>
        </p:txBody>
      </p:sp>
      <p:sp>
        <p:nvSpPr>
          <p:cNvPr id="5" name="TextBox 5"/>
          <p:cNvSpPr txBox="1"/>
          <p:nvPr/>
        </p:nvSpPr>
        <p:spPr>
          <a:xfrm>
            <a:off x="4368292" y="2986088"/>
            <a:ext cx="7260591" cy="885825"/>
          </a:xfrm>
          <a:prstGeom prst="rect">
            <a:avLst/>
          </a:prstGeom>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在线医疗行业发展现状分析</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https://d.book118.com/505340322020011121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方正正纤黑简体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2024-09-23T22:34:38.996</cp:lastPrinted>
  <dcterms:created xsi:type="dcterms:W3CDTF">2024-09-23T14:34:39Z</dcterms:created>
  <dcterms:modified xsi:type="dcterms:W3CDTF">2024-09-23T14:34:41Z</dcterms:modified>
</cp:coreProperties>
</file>