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79" r:id="rId10"/>
  </p:sldIdLst>
  <p:sldSz cx="12192000" cy="6858000"/>
  <p:notesSz cx="6858000" cy="9144000"/>
  <p:custDataLst>
    <p:tags r:id="rId11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tags" Target="tags/tag1.xml" /><Relationship Id="rId12" Type="http://schemas.openxmlformats.org/officeDocument/2006/relationships/presProps" Target="presProps.xml" /><Relationship Id="rId13" Type="http://schemas.openxmlformats.org/officeDocument/2006/relationships/viewProps" Target="viewProps.xml" /><Relationship Id="rId14" Type="http://schemas.openxmlformats.org/officeDocument/2006/relationships/theme" Target="theme/theme1.xml" /><Relationship Id="rId15" Type="http://schemas.openxmlformats.org/officeDocument/2006/relationships/tableStyles" Target="tableStyles.xml" /><Relationship Id="rId2" Type="http://schemas.openxmlformats.org/officeDocument/2006/relationships/slideMaster" Target="slideMasters/slideMaster2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EBF006D3-D9F2-4114-B218-723EE9384D8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5B4372C4-0EDD-4137-B645-55C440C7DF2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5D9FF997-765D-4405-B5EE-C25A5C801A6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5E6AD7F9-5E7B-4BE4-A534-61789077470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18296ACE-B39D-4E48-B05C-FE20E54A49F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960090C5-4A94-4C09-A974-6D92A7EDECB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11B807D3-3F1E-4414-BA43-03E522689B8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045BC267-0664-4F8A-90DC-A9A3BA71C9E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EDBF2FAB-C2F9-4CB4-9D97-B9497AF06CA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04296CD8-25F2-4357-B412-3D6639651B0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26E531FD-3988-4CB0-8052-5C2A68EC93C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jpe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2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6.jpeg" /><Relationship Id="rId4" Type="http://schemas.openxmlformats.org/officeDocument/2006/relationships/image" Target="../media/image2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7.jpeg" /><Relationship Id="rId3" Type="http://schemas.openxmlformats.org/officeDocument/2006/relationships/image" Target="../media/image2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506002202212010101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902208" y="1267968"/>
            <a:ext cx="6563137" cy="231152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775" b="1">
                <a:solidFill>
                  <a:schemeClr val="dk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约拍平台推广方案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297491" y="810388"/>
            <a:ext cx="5298183" cy="5298183"/>
          </a:xfrm>
          <a:prstGeom prst="ellipse">
            <a:avLst/>
          </a:prstGeom>
          <a:solidFill>
            <a:schemeClr val="accent1">
              <a:alpha val="14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938400" y="1451298"/>
            <a:ext cx="4016365" cy="4016365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1231235" y="2407957"/>
            <a:ext cx="3626990" cy="252374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76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目录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401923" y="2066581"/>
            <a:ext cx="3089320" cy="104165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7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contents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5922569" y="1019175"/>
            <a:ext cx="5810250" cy="481965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目标受众分析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推广策略制定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推广内容创意及设计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推广效果评估及优化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预算和资源需求计划</a:t>
            </a:r>
          </a:p>
        </p:txBody>
      </p:sp>
      <p:sp>
        <p:nvSpPr>
          <p:cNvPr id="7" name="AutoShape 7"/>
          <p:cNvSpPr/>
          <p:nvPr/>
        </p:nvSpPr>
        <p:spPr>
          <a:xfrm>
            <a:off x="11307391" y="332232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1736478" y="332232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11346376" y="332232"/>
            <a:ext cx="436199" cy="86430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11307391" y="508550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11736478" y="508550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11346376" y="508550"/>
            <a:ext cx="436199" cy="86430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11307391" y="684869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11736478" y="684869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11346376" y="684869"/>
            <a:ext cx="436199" cy="86430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903307" y="3150955"/>
            <a:ext cx="6195974" cy="172638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200">
                <a:solidFill>
                  <a:schemeClr val="l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110458" y="402103"/>
            <a:ext cx="9307046" cy="231152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1550" b="1">
                <a:solidFill>
                  <a:schemeClr val="dk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7150141" y="2021983"/>
            <a:ext cx="3939528" cy="3939528"/>
          </a:xfrm>
          <a:prstGeom prst="ellipse">
            <a:avLst/>
          </a:prstGeom>
          <a:solidFill>
            <a:schemeClr val="accent2">
              <a:lumMod val="60000"/>
              <a:lumOff val="4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454963" y="2034175"/>
            <a:ext cx="5826389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随着互联网技术的不断进步和普及，线上约拍平台逐渐成为一种新兴的商业模式，为用户提供更加便捷、个性化的摄影服务。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454963" y="1575832"/>
            <a:ext cx="2703493" cy="3632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互联网发展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454963" y="3530045"/>
            <a:ext cx="5826389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随着人们生活水平的提高，摄影作为一种记录生活、表达情感的方式越来越受到欢迎，约拍市场需求不断增长。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454963" y="3071702"/>
            <a:ext cx="2703493" cy="3632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市场需求增长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454963" y="5118981"/>
            <a:ext cx="6018344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约拍平台市场竞争激烈，为了吸引更多用户和提升品牌知名度，需要制定有效的推广方案。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454963" y="4660638"/>
            <a:ext cx="2703493" cy="3632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行业竞争压力</a:t>
            </a:r>
          </a:p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rcRect t="14706" b="14706"/>
          <a:stretch>
            <a:fillRect/>
          </a:stretch>
        </p:blipFill>
        <p:spPr>
          <a:xfrm>
            <a:off x="7676035" y="2524948"/>
            <a:ext cx="2887741" cy="2887741"/>
          </a:xfrm>
          <a:prstGeom prst="ellipse">
            <a:avLst/>
          </a:prstGeom>
        </p:spPr>
      </p:pic>
      <p:sp>
        <p:nvSpPr>
          <p:cNvPr id="10" name="AutoShape 10"/>
          <p:cNvSpPr/>
          <p:nvPr/>
        </p:nvSpPr>
        <p:spPr>
          <a:xfrm>
            <a:off x="8663168" y="1482987"/>
            <a:ext cx="913476" cy="91347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6921648" y="4618441"/>
            <a:ext cx="913476" cy="91347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10386775" y="4618441"/>
            <a:ext cx="913476" cy="91347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Freeform 13"/>
          <p:cNvSpPr/>
          <p:nvPr/>
        </p:nvSpPr>
        <p:spPr>
          <a:xfrm>
            <a:off x="8906663" y="1691796"/>
            <a:ext cx="426486" cy="426486"/>
          </a:xfrm>
          <a:custGeom>
            <a:rect l="l" t="t" r="r" b="b"/>
            <a:pathLst>
              <a:path w="304800" h="304800">
                <a:moveTo>
                  <a:pt x="0" y="91440"/>
                </a:moveTo>
                <a:lnTo>
                  <a:pt x="152400" y="0"/>
                </a:lnTo>
                <a:lnTo>
                  <a:pt x="304800" y="91440"/>
                </a:lnTo>
                <a:lnTo>
                  <a:pt x="304800" y="121920"/>
                </a:lnTo>
                <a:lnTo>
                  <a:pt x="0" y="121920"/>
                </a:lnTo>
                <a:lnTo>
                  <a:pt x="0" y="91440"/>
                </a:lnTo>
                <a:close/>
                <a:moveTo>
                  <a:pt x="0" y="274320"/>
                </a:moveTo>
                <a:lnTo>
                  <a:pt x="304800" y="274320"/>
                </a:lnTo>
                <a:lnTo>
                  <a:pt x="304800" y="304800"/>
                </a:lnTo>
                <a:lnTo>
                  <a:pt x="0" y="304800"/>
                </a:lnTo>
                <a:lnTo>
                  <a:pt x="0" y="274320"/>
                </a:lnTo>
                <a:close/>
                <a:moveTo>
                  <a:pt x="30480" y="243840"/>
                </a:moveTo>
                <a:lnTo>
                  <a:pt x="274320" y="243840"/>
                </a:lnTo>
                <a:lnTo>
                  <a:pt x="274320" y="274320"/>
                </a:lnTo>
                <a:lnTo>
                  <a:pt x="30480" y="274320"/>
                </a:lnTo>
                <a:lnTo>
                  <a:pt x="30480" y="243840"/>
                </a:lnTo>
                <a:close/>
                <a:moveTo>
                  <a:pt x="30480" y="121920"/>
                </a:moveTo>
                <a:lnTo>
                  <a:pt x="91440" y="121920"/>
                </a:lnTo>
                <a:lnTo>
                  <a:pt x="91440" y="243840"/>
                </a:lnTo>
                <a:lnTo>
                  <a:pt x="30480" y="243840"/>
                </a:lnTo>
                <a:lnTo>
                  <a:pt x="30480" y="121920"/>
                </a:lnTo>
                <a:close/>
                <a:moveTo>
                  <a:pt x="121920" y="121920"/>
                </a:moveTo>
                <a:lnTo>
                  <a:pt x="182880" y="121920"/>
                </a:lnTo>
                <a:lnTo>
                  <a:pt x="182880" y="243840"/>
                </a:lnTo>
                <a:lnTo>
                  <a:pt x="121920" y="243840"/>
                </a:lnTo>
                <a:lnTo>
                  <a:pt x="121920" y="121920"/>
                </a:lnTo>
                <a:close/>
                <a:moveTo>
                  <a:pt x="213360" y="121920"/>
                </a:moveTo>
                <a:lnTo>
                  <a:pt x="274320" y="121920"/>
                </a:lnTo>
                <a:lnTo>
                  <a:pt x="274320" y="243840"/>
                </a:lnTo>
                <a:lnTo>
                  <a:pt x="213360" y="243840"/>
                </a:lnTo>
                <a:lnTo>
                  <a:pt x="213360" y="12192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Freeform 14"/>
          <p:cNvSpPr/>
          <p:nvPr/>
        </p:nvSpPr>
        <p:spPr>
          <a:xfrm>
            <a:off x="10639092" y="4837698"/>
            <a:ext cx="426194" cy="426194"/>
          </a:xfrm>
          <a:custGeom>
            <a:rect l="l" t="t" r="r" b="b"/>
            <a:pathLst>
              <a:path w="304800" h="304800">
                <a:moveTo>
                  <a:pt x="152400" y="190500"/>
                </a:moveTo>
                <a:cubicBezTo>
                  <a:pt x="152400" y="169459"/>
                  <a:pt x="169459" y="152400"/>
                  <a:pt x="190500" y="152400"/>
                </a:cubicBezTo>
                <a:cubicBezTo>
                  <a:pt x="211541" y="152400"/>
                  <a:pt x="228600" y="169459"/>
                  <a:pt x="228600" y="190500"/>
                </a:cubicBezTo>
                <a:cubicBezTo>
                  <a:pt x="228600" y="211541"/>
                  <a:pt x="211541" y="228600"/>
                  <a:pt x="190500" y="228600"/>
                </a:cubicBezTo>
                <a:cubicBezTo>
                  <a:pt x="169459" y="228600"/>
                  <a:pt x="152400" y="211541"/>
                  <a:pt x="152400" y="190500"/>
                </a:cubicBezTo>
                <a:close/>
                <a:moveTo>
                  <a:pt x="266700" y="76200"/>
                </a:moveTo>
                <a:lnTo>
                  <a:pt x="235372" y="12925"/>
                </a:lnTo>
                <a:cubicBezTo>
                  <a:pt x="232801" y="5410"/>
                  <a:pt x="225695" y="0"/>
                  <a:pt x="217284" y="0"/>
                </a:cubicBezTo>
                <a:lnTo>
                  <a:pt x="164973" y="0"/>
                </a:lnTo>
                <a:cubicBezTo>
                  <a:pt x="156467" y="0"/>
                  <a:pt x="149295" y="5544"/>
                  <a:pt x="146837" y="13192"/>
                </a:cubicBezTo>
                <a:lnTo>
                  <a:pt x="114338" y="76200"/>
                </a:lnTo>
                <a:lnTo>
                  <a:pt x="38100" y="76200"/>
                </a:lnTo>
                <a:cubicBezTo>
                  <a:pt x="17059" y="76200"/>
                  <a:pt x="0" y="93259"/>
                  <a:pt x="0" y="114300"/>
                </a:cubicBezTo>
                <a:lnTo>
                  <a:pt x="0" y="304800"/>
                </a:lnTo>
                <a:lnTo>
                  <a:pt x="304800" y="304800"/>
                </a:lnTo>
                <a:lnTo>
                  <a:pt x="304800" y="114300"/>
                </a:lnTo>
                <a:cubicBezTo>
                  <a:pt x="304800" y="93259"/>
                  <a:pt x="287760" y="76200"/>
                  <a:pt x="266700" y="76200"/>
                </a:cubicBezTo>
                <a:close/>
                <a:moveTo>
                  <a:pt x="57150" y="152400"/>
                </a:moveTo>
                <a:cubicBezTo>
                  <a:pt x="46625" y="152400"/>
                  <a:pt x="38100" y="143875"/>
                  <a:pt x="38100" y="133350"/>
                </a:cubicBezTo>
                <a:cubicBezTo>
                  <a:pt x="38100" y="122825"/>
                  <a:pt x="46625" y="114300"/>
                  <a:pt x="57150" y="114300"/>
                </a:cubicBezTo>
                <a:cubicBezTo>
                  <a:pt x="67675" y="114300"/>
                  <a:pt x="76200" y="122825"/>
                  <a:pt x="76200" y="133350"/>
                </a:cubicBezTo>
                <a:cubicBezTo>
                  <a:pt x="76200" y="143875"/>
                  <a:pt x="67675" y="152400"/>
                  <a:pt x="57150" y="152400"/>
                </a:cubicBezTo>
                <a:close/>
                <a:moveTo>
                  <a:pt x="190500" y="266700"/>
                </a:moveTo>
                <a:cubicBezTo>
                  <a:pt x="148419" y="266700"/>
                  <a:pt x="114300" y="232581"/>
                  <a:pt x="114300" y="190500"/>
                </a:cubicBezTo>
                <a:cubicBezTo>
                  <a:pt x="114300" y="148419"/>
                  <a:pt x="148419" y="114300"/>
                  <a:pt x="190500" y="114300"/>
                </a:cubicBezTo>
                <a:cubicBezTo>
                  <a:pt x="232581" y="114300"/>
                  <a:pt x="266700" y="148419"/>
                  <a:pt x="266700" y="190500"/>
                </a:cubicBezTo>
                <a:cubicBezTo>
                  <a:pt x="266700" y="232581"/>
                  <a:pt x="232581" y="266700"/>
                  <a:pt x="190500" y="266700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Freeform 15"/>
          <p:cNvSpPr/>
          <p:nvPr/>
        </p:nvSpPr>
        <p:spPr>
          <a:xfrm>
            <a:off x="7137949" y="4833774"/>
            <a:ext cx="482811" cy="482811"/>
          </a:xfrm>
          <a:custGeom>
            <a:rect l="l" t="t" r="r" b="b"/>
            <a:pathLst>
              <a:path w="304800" h="304800">
                <a:moveTo>
                  <a:pt x="304800" y="171155"/>
                </a:moveTo>
                <a:lnTo>
                  <a:pt x="304800" y="133055"/>
                </a:lnTo>
                <a:lnTo>
                  <a:pt x="259261" y="114081"/>
                </a:lnTo>
                <a:cubicBezTo>
                  <a:pt x="257994" y="110509"/>
                  <a:pt x="256661" y="107051"/>
                  <a:pt x="255022" y="103661"/>
                </a:cubicBezTo>
                <a:lnTo>
                  <a:pt x="273406" y="57893"/>
                </a:lnTo>
                <a:lnTo>
                  <a:pt x="246459" y="30956"/>
                </a:lnTo>
                <a:lnTo>
                  <a:pt x="201101" y="49635"/>
                </a:lnTo>
                <a:cubicBezTo>
                  <a:pt x="197644" y="47958"/>
                  <a:pt x="194110" y="46549"/>
                  <a:pt x="190462" y="45244"/>
                </a:cubicBezTo>
                <a:lnTo>
                  <a:pt x="171155" y="0"/>
                </a:lnTo>
                <a:lnTo>
                  <a:pt x="133055" y="0"/>
                </a:lnTo>
                <a:lnTo>
                  <a:pt x="114224" y="45091"/>
                </a:lnTo>
                <a:cubicBezTo>
                  <a:pt x="110433" y="46434"/>
                  <a:pt x="106785" y="47844"/>
                  <a:pt x="103175" y="49559"/>
                </a:cubicBezTo>
                <a:lnTo>
                  <a:pt x="57893" y="31366"/>
                </a:lnTo>
                <a:lnTo>
                  <a:pt x="30956" y="58303"/>
                </a:lnTo>
                <a:lnTo>
                  <a:pt x="49416" y="103175"/>
                </a:lnTo>
                <a:cubicBezTo>
                  <a:pt x="47625" y="106861"/>
                  <a:pt x="46177" y="110614"/>
                  <a:pt x="44796" y="114491"/>
                </a:cubicBezTo>
                <a:lnTo>
                  <a:pt x="0" y="133645"/>
                </a:lnTo>
                <a:lnTo>
                  <a:pt x="0" y="171745"/>
                </a:lnTo>
                <a:lnTo>
                  <a:pt x="44834" y="190424"/>
                </a:lnTo>
                <a:cubicBezTo>
                  <a:pt x="46215" y="194291"/>
                  <a:pt x="47701" y="198053"/>
                  <a:pt x="49482" y="201740"/>
                </a:cubicBezTo>
                <a:lnTo>
                  <a:pt x="31366" y="246907"/>
                </a:lnTo>
                <a:lnTo>
                  <a:pt x="58303" y="273844"/>
                </a:lnTo>
                <a:lnTo>
                  <a:pt x="103289" y="255318"/>
                </a:lnTo>
                <a:cubicBezTo>
                  <a:pt x="106899" y="257032"/>
                  <a:pt x="110585" y="258404"/>
                  <a:pt x="114376" y="259709"/>
                </a:cubicBezTo>
                <a:lnTo>
                  <a:pt x="133645" y="304800"/>
                </a:lnTo>
                <a:lnTo>
                  <a:pt x="171745" y="304800"/>
                </a:lnTo>
                <a:lnTo>
                  <a:pt x="190605" y="259480"/>
                </a:lnTo>
                <a:cubicBezTo>
                  <a:pt x="194215" y="258137"/>
                  <a:pt x="197787" y="256727"/>
                  <a:pt x="201206" y="255089"/>
                </a:cubicBezTo>
                <a:lnTo>
                  <a:pt x="246898" y="273396"/>
                </a:lnTo>
                <a:lnTo>
                  <a:pt x="273834" y="246459"/>
                </a:lnTo>
                <a:lnTo>
                  <a:pt x="255079" y="200997"/>
                </a:lnTo>
                <a:cubicBezTo>
                  <a:pt x="256680" y="197577"/>
                  <a:pt x="257985" y="194110"/>
                  <a:pt x="259251" y="190576"/>
                </a:cubicBezTo>
                <a:lnTo>
                  <a:pt x="304800" y="171155"/>
                </a:lnTo>
                <a:close/>
                <a:moveTo>
                  <a:pt x="152105" y="209550"/>
                </a:moveTo>
                <a:cubicBezTo>
                  <a:pt x="120558" y="209550"/>
                  <a:pt x="94955" y="183947"/>
                  <a:pt x="94955" y="152400"/>
                </a:cubicBezTo>
                <a:cubicBezTo>
                  <a:pt x="94955" y="120853"/>
                  <a:pt x="120558" y="95250"/>
                  <a:pt x="152105" y="95250"/>
                </a:cubicBezTo>
                <a:cubicBezTo>
                  <a:pt x="183652" y="95250"/>
                  <a:pt x="209255" y="120853"/>
                  <a:pt x="209255" y="152400"/>
                </a:cubicBezTo>
                <a:cubicBezTo>
                  <a:pt x="209255" y="183947"/>
                  <a:pt x="183652" y="209550"/>
                  <a:pt x="152105" y="209550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目的和背景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4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15381" r="15381"/>
          <a:stretch>
            <a:fillRect/>
          </a:stretch>
        </p:blipFill>
        <p:spPr>
          <a:xfrm>
            <a:off x="3352886" y="2055085"/>
            <a:ext cx="2476500" cy="2476500"/>
          </a:xfrm>
          <a:prstGeom prst="ellipse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23071" r="23071"/>
          <a:stretch>
            <a:fillRect/>
          </a:stretch>
        </p:blipFill>
        <p:spPr>
          <a:xfrm>
            <a:off x="6374798" y="2055085"/>
            <a:ext cx="2476500" cy="2476500"/>
          </a:xfrm>
          <a:prstGeom prst="ellipse">
            <a:avLst/>
          </a:prstGeom>
        </p:spPr>
      </p:pic>
      <p:grpSp>
        <p:nvGrpSpPr>
          <p:cNvPr id="4" name="Group 4"/>
          <p:cNvGrpSpPr/>
          <p:nvPr/>
        </p:nvGrpSpPr>
        <p:grpSpPr>
          <a:xfrm>
            <a:off x="3352886" y="2107432"/>
            <a:ext cx="665795" cy="665791"/>
            <a:chOff x="3352886" y="2107432"/>
            <a:chExt cx="665795" cy="665791"/>
          </a:xfrm>
        </p:grpSpPr>
        <p:sp>
          <p:nvSpPr>
            <p:cNvPr id="5" name="AutoShape 5"/>
            <p:cNvSpPr/>
            <p:nvPr/>
          </p:nvSpPr>
          <p:spPr>
            <a:xfrm>
              <a:off x="3352886" y="2107432"/>
              <a:ext cx="665795" cy="665791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  <a:ln w="28575">
              <a:solidFill>
                <a:schemeClr val="accent1">
                  <a:lumMod val="60000"/>
                  <a:lumMod val="40000"/>
                  <a:alpha val="100000"/>
                </a:schemeClr>
              </a:solidFill>
              <a:prstDash val="solid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" name="Freeform 6"/>
            <p:cNvSpPr/>
            <p:nvPr/>
          </p:nvSpPr>
          <p:spPr>
            <a:xfrm>
              <a:off x="3532726" y="2292906"/>
              <a:ext cx="306115" cy="294843"/>
            </a:xfrm>
            <a:custGeom>
              <a:rect l="l" t="t" r="r" b="b"/>
              <a:pathLst>
                <a:path w="6825" h="6825">
                  <a:moveTo>
                    <a:pt x="1263" y="5234"/>
                  </a:moveTo>
                  <a:cubicBezTo>
                    <a:pt x="1316" y="5493"/>
                    <a:pt x="1546" y="5689"/>
                    <a:pt x="1820" y="5689"/>
                  </a:cubicBezTo>
                  <a:cubicBezTo>
                    <a:pt x="2114" y="5689"/>
                    <a:pt x="2354" y="5464"/>
                    <a:pt x="2383" y="5178"/>
                  </a:cubicBezTo>
                  <a:lnTo>
                    <a:pt x="3568" y="4191"/>
                  </a:lnTo>
                  <a:cubicBezTo>
                    <a:pt x="3652" y="4401"/>
                    <a:pt x="3856" y="4551"/>
                    <a:pt x="4096" y="4551"/>
                  </a:cubicBezTo>
                  <a:cubicBezTo>
                    <a:pt x="4348" y="4551"/>
                    <a:pt x="4560" y="4385"/>
                    <a:pt x="4635" y="4157"/>
                  </a:cubicBezTo>
                  <a:lnTo>
                    <a:pt x="5696" y="4736"/>
                  </a:lnTo>
                  <a:cubicBezTo>
                    <a:pt x="5732" y="5016"/>
                    <a:pt x="5969" y="5234"/>
                    <a:pt x="6258" y="5234"/>
                  </a:cubicBezTo>
                  <a:cubicBezTo>
                    <a:pt x="6571" y="5234"/>
                    <a:pt x="6827" y="4979"/>
                    <a:pt x="6827" y="4665"/>
                  </a:cubicBezTo>
                  <a:cubicBezTo>
                    <a:pt x="6827" y="4351"/>
                    <a:pt x="6571" y="4096"/>
                    <a:pt x="6258" y="4096"/>
                  </a:cubicBezTo>
                  <a:cubicBezTo>
                    <a:pt x="6006" y="4096"/>
                    <a:pt x="5794" y="4262"/>
                    <a:pt x="5719" y="4490"/>
                  </a:cubicBezTo>
                  <a:lnTo>
                    <a:pt x="4658" y="3911"/>
                  </a:lnTo>
                  <a:cubicBezTo>
                    <a:pt x="4622" y="3631"/>
                    <a:pt x="4385" y="3413"/>
                    <a:pt x="4096" y="3413"/>
                  </a:cubicBezTo>
                  <a:cubicBezTo>
                    <a:pt x="3802" y="3413"/>
                    <a:pt x="3563" y="3638"/>
                    <a:pt x="3533" y="3924"/>
                  </a:cubicBezTo>
                  <a:lnTo>
                    <a:pt x="2348" y="4911"/>
                  </a:lnTo>
                  <a:cubicBezTo>
                    <a:pt x="2265" y="4701"/>
                    <a:pt x="2060" y="4551"/>
                    <a:pt x="1820" y="4551"/>
                  </a:cubicBezTo>
                  <a:cubicBezTo>
                    <a:pt x="1546" y="4551"/>
                    <a:pt x="1316" y="4747"/>
                    <a:pt x="1263" y="5006"/>
                  </a:cubicBezTo>
                  <a:lnTo>
                    <a:pt x="455" y="5006"/>
                  </a:lnTo>
                  <a:lnTo>
                    <a:pt x="455" y="4551"/>
                  </a:lnTo>
                  <a:lnTo>
                    <a:pt x="569" y="4551"/>
                  </a:lnTo>
                  <a:cubicBezTo>
                    <a:pt x="632" y="4551"/>
                    <a:pt x="683" y="4500"/>
                    <a:pt x="683" y="4437"/>
                  </a:cubicBezTo>
                  <a:cubicBezTo>
                    <a:pt x="683" y="4374"/>
                    <a:pt x="632" y="4324"/>
                    <a:pt x="569" y="4324"/>
                  </a:cubicBezTo>
                  <a:lnTo>
                    <a:pt x="455" y="4324"/>
                  </a:lnTo>
                  <a:lnTo>
                    <a:pt x="455" y="3982"/>
                  </a:lnTo>
                  <a:lnTo>
                    <a:pt x="569" y="3982"/>
                  </a:lnTo>
                  <a:cubicBezTo>
                    <a:pt x="632" y="3982"/>
                    <a:pt x="683" y="3931"/>
                    <a:pt x="683" y="3868"/>
                  </a:cubicBezTo>
                  <a:cubicBezTo>
                    <a:pt x="683" y="3806"/>
                    <a:pt x="632" y="3755"/>
                    <a:pt x="569" y="3755"/>
                  </a:cubicBezTo>
                  <a:lnTo>
                    <a:pt x="480" y="3755"/>
                  </a:lnTo>
                  <a:lnTo>
                    <a:pt x="1407" y="2416"/>
                  </a:lnTo>
                  <a:cubicBezTo>
                    <a:pt x="1494" y="2470"/>
                    <a:pt x="1596" y="2503"/>
                    <a:pt x="1707" y="2503"/>
                  </a:cubicBezTo>
                  <a:cubicBezTo>
                    <a:pt x="1888" y="2503"/>
                    <a:pt x="2048" y="2416"/>
                    <a:pt x="2152" y="2284"/>
                  </a:cubicBezTo>
                  <a:lnTo>
                    <a:pt x="2752" y="2584"/>
                  </a:lnTo>
                  <a:cubicBezTo>
                    <a:pt x="2740" y="2631"/>
                    <a:pt x="2731" y="2680"/>
                    <a:pt x="2731" y="2731"/>
                  </a:cubicBezTo>
                  <a:cubicBezTo>
                    <a:pt x="2731" y="3044"/>
                    <a:pt x="2986" y="3300"/>
                    <a:pt x="3300" y="3300"/>
                  </a:cubicBezTo>
                  <a:cubicBezTo>
                    <a:pt x="3613" y="3300"/>
                    <a:pt x="3868" y="3044"/>
                    <a:pt x="3868" y="2731"/>
                  </a:cubicBezTo>
                  <a:cubicBezTo>
                    <a:pt x="3868" y="2608"/>
                    <a:pt x="3829" y="2496"/>
                    <a:pt x="3763" y="2403"/>
                  </a:cubicBezTo>
                  <a:lnTo>
                    <a:pt x="4488" y="1055"/>
                  </a:lnTo>
                  <a:cubicBezTo>
                    <a:pt x="4574" y="1107"/>
                    <a:pt x="4672" y="1138"/>
                    <a:pt x="4779" y="1138"/>
                  </a:cubicBezTo>
                  <a:cubicBezTo>
                    <a:pt x="4891" y="1138"/>
                    <a:pt x="4995" y="1104"/>
                    <a:pt x="5083" y="1048"/>
                  </a:cubicBezTo>
                  <a:lnTo>
                    <a:pt x="5827" y="2004"/>
                  </a:lnTo>
                  <a:cubicBezTo>
                    <a:pt x="5829" y="2007"/>
                    <a:pt x="5833" y="2009"/>
                    <a:pt x="5836" y="2011"/>
                  </a:cubicBezTo>
                  <a:cubicBezTo>
                    <a:pt x="5745" y="2112"/>
                    <a:pt x="5689" y="2244"/>
                    <a:pt x="5689" y="2389"/>
                  </a:cubicBezTo>
                  <a:cubicBezTo>
                    <a:pt x="5689" y="2703"/>
                    <a:pt x="5944" y="2958"/>
                    <a:pt x="6258" y="2958"/>
                  </a:cubicBezTo>
                  <a:cubicBezTo>
                    <a:pt x="6571" y="2958"/>
                    <a:pt x="6827" y="2703"/>
                    <a:pt x="6827" y="2389"/>
                  </a:cubicBezTo>
                  <a:cubicBezTo>
                    <a:pt x="6827" y="2076"/>
                    <a:pt x="6571" y="1820"/>
                    <a:pt x="6258" y="1820"/>
                  </a:cubicBezTo>
                  <a:cubicBezTo>
                    <a:pt x="6170" y="1820"/>
                    <a:pt x="6087" y="1842"/>
                    <a:pt x="6013" y="1878"/>
                  </a:cubicBezTo>
                  <a:cubicBezTo>
                    <a:pt x="6010" y="1874"/>
                    <a:pt x="6010" y="1869"/>
                    <a:pt x="6006" y="1864"/>
                  </a:cubicBezTo>
                  <a:lnTo>
                    <a:pt x="5248" y="890"/>
                  </a:lnTo>
                  <a:cubicBezTo>
                    <a:pt x="5311" y="798"/>
                    <a:pt x="5348" y="688"/>
                    <a:pt x="5348" y="569"/>
                  </a:cubicBezTo>
                  <a:cubicBezTo>
                    <a:pt x="5348" y="255"/>
                    <a:pt x="5092" y="0"/>
                    <a:pt x="4779" y="0"/>
                  </a:cubicBezTo>
                  <a:cubicBezTo>
                    <a:pt x="4465" y="0"/>
                    <a:pt x="4210" y="255"/>
                    <a:pt x="4210" y="569"/>
                  </a:cubicBezTo>
                  <a:cubicBezTo>
                    <a:pt x="4210" y="691"/>
                    <a:pt x="4249" y="804"/>
                    <a:pt x="4315" y="897"/>
                  </a:cubicBezTo>
                  <a:lnTo>
                    <a:pt x="3590" y="2244"/>
                  </a:lnTo>
                  <a:cubicBezTo>
                    <a:pt x="3505" y="2193"/>
                    <a:pt x="3406" y="2162"/>
                    <a:pt x="3300" y="2162"/>
                  </a:cubicBezTo>
                  <a:cubicBezTo>
                    <a:pt x="3118" y="2162"/>
                    <a:pt x="2959" y="2248"/>
                    <a:pt x="2854" y="2381"/>
                  </a:cubicBezTo>
                  <a:lnTo>
                    <a:pt x="2254" y="2081"/>
                  </a:lnTo>
                  <a:cubicBezTo>
                    <a:pt x="2267" y="2034"/>
                    <a:pt x="2276" y="1985"/>
                    <a:pt x="2276" y="1934"/>
                  </a:cubicBezTo>
                  <a:cubicBezTo>
                    <a:pt x="2276" y="1621"/>
                    <a:pt x="2020" y="1365"/>
                    <a:pt x="1707" y="1365"/>
                  </a:cubicBezTo>
                  <a:cubicBezTo>
                    <a:pt x="1393" y="1365"/>
                    <a:pt x="1138" y="1621"/>
                    <a:pt x="1138" y="1934"/>
                  </a:cubicBezTo>
                  <a:cubicBezTo>
                    <a:pt x="1138" y="2054"/>
                    <a:pt x="1176" y="2166"/>
                    <a:pt x="1239" y="2257"/>
                  </a:cubicBezTo>
                  <a:lnTo>
                    <a:pt x="593" y="3191"/>
                  </a:lnTo>
                  <a:cubicBezTo>
                    <a:pt x="585" y="3189"/>
                    <a:pt x="578" y="3186"/>
                    <a:pt x="569" y="3186"/>
                  </a:cubicBezTo>
                  <a:lnTo>
                    <a:pt x="455" y="3186"/>
                  </a:lnTo>
                  <a:lnTo>
                    <a:pt x="455" y="2844"/>
                  </a:lnTo>
                  <a:lnTo>
                    <a:pt x="569" y="2844"/>
                  </a:lnTo>
                  <a:cubicBezTo>
                    <a:pt x="632" y="2844"/>
                    <a:pt x="683" y="2794"/>
                    <a:pt x="683" y="2731"/>
                  </a:cubicBezTo>
                  <a:cubicBezTo>
                    <a:pt x="683" y="2668"/>
                    <a:pt x="632" y="2617"/>
                    <a:pt x="569" y="2617"/>
                  </a:cubicBezTo>
                  <a:lnTo>
                    <a:pt x="455" y="2617"/>
                  </a:lnTo>
                  <a:lnTo>
                    <a:pt x="455" y="2276"/>
                  </a:lnTo>
                  <a:lnTo>
                    <a:pt x="569" y="2276"/>
                  </a:lnTo>
                  <a:cubicBezTo>
                    <a:pt x="632" y="2276"/>
                    <a:pt x="683" y="2225"/>
                    <a:pt x="683" y="2162"/>
                  </a:cubicBezTo>
                  <a:cubicBezTo>
                    <a:pt x="683" y="2099"/>
                    <a:pt x="632" y="2048"/>
                    <a:pt x="569" y="2048"/>
                  </a:cubicBezTo>
                  <a:lnTo>
                    <a:pt x="455" y="2048"/>
                  </a:lnTo>
                  <a:lnTo>
                    <a:pt x="455" y="1707"/>
                  </a:lnTo>
                  <a:lnTo>
                    <a:pt x="569" y="1707"/>
                  </a:lnTo>
                  <a:cubicBezTo>
                    <a:pt x="632" y="1707"/>
                    <a:pt x="683" y="1656"/>
                    <a:pt x="683" y="1593"/>
                  </a:cubicBezTo>
                  <a:cubicBezTo>
                    <a:pt x="683" y="1530"/>
                    <a:pt x="632" y="1479"/>
                    <a:pt x="569" y="1479"/>
                  </a:cubicBezTo>
                  <a:lnTo>
                    <a:pt x="455" y="1479"/>
                  </a:lnTo>
                  <a:lnTo>
                    <a:pt x="455" y="1138"/>
                  </a:lnTo>
                  <a:lnTo>
                    <a:pt x="569" y="1138"/>
                  </a:lnTo>
                  <a:cubicBezTo>
                    <a:pt x="632" y="1138"/>
                    <a:pt x="683" y="1087"/>
                    <a:pt x="683" y="1024"/>
                  </a:cubicBezTo>
                  <a:cubicBezTo>
                    <a:pt x="683" y="961"/>
                    <a:pt x="632" y="910"/>
                    <a:pt x="569" y="910"/>
                  </a:cubicBezTo>
                  <a:lnTo>
                    <a:pt x="455" y="910"/>
                  </a:lnTo>
                  <a:lnTo>
                    <a:pt x="455" y="569"/>
                  </a:lnTo>
                  <a:lnTo>
                    <a:pt x="569" y="569"/>
                  </a:lnTo>
                  <a:cubicBezTo>
                    <a:pt x="632" y="569"/>
                    <a:pt x="683" y="518"/>
                    <a:pt x="683" y="455"/>
                  </a:cubicBezTo>
                  <a:cubicBezTo>
                    <a:pt x="683" y="392"/>
                    <a:pt x="632" y="341"/>
                    <a:pt x="569" y="341"/>
                  </a:cubicBezTo>
                  <a:lnTo>
                    <a:pt x="455" y="341"/>
                  </a:lnTo>
                  <a:lnTo>
                    <a:pt x="455" y="114"/>
                  </a:lnTo>
                  <a:cubicBezTo>
                    <a:pt x="455" y="51"/>
                    <a:pt x="404" y="0"/>
                    <a:pt x="341" y="0"/>
                  </a:cubicBezTo>
                  <a:cubicBezTo>
                    <a:pt x="278" y="0"/>
                    <a:pt x="228" y="51"/>
                    <a:pt x="228" y="114"/>
                  </a:cubicBezTo>
                  <a:lnTo>
                    <a:pt x="228" y="341"/>
                  </a:lnTo>
                  <a:lnTo>
                    <a:pt x="114" y="341"/>
                  </a:lnTo>
                  <a:cubicBezTo>
                    <a:pt x="51" y="341"/>
                    <a:pt x="0" y="392"/>
                    <a:pt x="0" y="455"/>
                  </a:cubicBezTo>
                  <a:cubicBezTo>
                    <a:pt x="0" y="518"/>
                    <a:pt x="51" y="569"/>
                    <a:pt x="114" y="569"/>
                  </a:cubicBezTo>
                  <a:lnTo>
                    <a:pt x="228" y="569"/>
                  </a:lnTo>
                  <a:lnTo>
                    <a:pt x="228" y="910"/>
                  </a:lnTo>
                  <a:lnTo>
                    <a:pt x="114" y="910"/>
                  </a:lnTo>
                  <a:cubicBezTo>
                    <a:pt x="51" y="910"/>
                    <a:pt x="0" y="961"/>
                    <a:pt x="0" y="1024"/>
                  </a:cubicBezTo>
                  <a:cubicBezTo>
                    <a:pt x="0" y="1087"/>
                    <a:pt x="51" y="1138"/>
                    <a:pt x="114" y="1138"/>
                  </a:cubicBezTo>
                  <a:lnTo>
                    <a:pt x="228" y="1138"/>
                  </a:lnTo>
                  <a:lnTo>
                    <a:pt x="228" y="1479"/>
                  </a:lnTo>
                  <a:lnTo>
                    <a:pt x="114" y="1479"/>
                  </a:lnTo>
                  <a:cubicBezTo>
                    <a:pt x="51" y="1479"/>
                    <a:pt x="0" y="1530"/>
                    <a:pt x="0" y="1593"/>
                  </a:cubicBezTo>
                  <a:cubicBezTo>
                    <a:pt x="0" y="1656"/>
                    <a:pt x="51" y="1707"/>
                    <a:pt x="114" y="1707"/>
                  </a:cubicBezTo>
                  <a:lnTo>
                    <a:pt x="228" y="1707"/>
                  </a:lnTo>
                  <a:lnTo>
                    <a:pt x="228" y="2048"/>
                  </a:lnTo>
                  <a:lnTo>
                    <a:pt x="114" y="2048"/>
                  </a:lnTo>
                  <a:cubicBezTo>
                    <a:pt x="51" y="2048"/>
                    <a:pt x="0" y="2099"/>
                    <a:pt x="0" y="2162"/>
                  </a:cubicBezTo>
                  <a:cubicBezTo>
                    <a:pt x="0" y="2225"/>
                    <a:pt x="51" y="2276"/>
                    <a:pt x="114" y="2276"/>
                  </a:cubicBezTo>
                  <a:lnTo>
                    <a:pt x="228" y="2276"/>
                  </a:lnTo>
                  <a:lnTo>
                    <a:pt x="228" y="2617"/>
                  </a:lnTo>
                  <a:lnTo>
                    <a:pt x="114" y="2617"/>
                  </a:lnTo>
                  <a:cubicBezTo>
                    <a:pt x="51" y="2617"/>
                    <a:pt x="0" y="2668"/>
                    <a:pt x="0" y="2731"/>
                  </a:cubicBezTo>
                  <a:cubicBezTo>
                    <a:pt x="0" y="2794"/>
                    <a:pt x="51" y="2844"/>
                    <a:pt x="114" y="2844"/>
                  </a:cubicBezTo>
                  <a:lnTo>
                    <a:pt x="228" y="2844"/>
                  </a:lnTo>
                  <a:lnTo>
                    <a:pt x="228" y="3186"/>
                  </a:lnTo>
                  <a:lnTo>
                    <a:pt x="114" y="3186"/>
                  </a:lnTo>
                  <a:cubicBezTo>
                    <a:pt x="51" y="3186"/>
                    <a:pt x="0" y="3237"/>
                    <a:pt x="0" y="3300"/>
                  </a:cubicBezTo>
                  <a:cubicBezTo>
                    <a:pt x="0" y="3362"/>
                    <a:pt x="51" y="3413"/>
                    <a:pt x="114" y="3413"/>
                  </a:cubicBezTo>
                  <a:lnTo>
                    <a:pt x="228" y="3413"/>
                  </a:lnTo>
                  <a:lnTo>
                    <a:pt x="228" y="3755"/>
                  </a:lnTo>
                  <a:lnTo>
                    <a:pt x="114" y="3755"/>
                  </a:lnTo>
                  <a:cubicBezTo>
                    <a:pt x="51" y="3755"/>
                    <a:pt x="0" y="3806"/>
                    <a:pt x="0" y="3868"/>
                  </a:cubicBezTo>
                  <a:cubicBezTo>
                    <a:pt x="0" y="3931"/>
                    <a:pt x="51" y="3982"/>
                    <a:pt x="114" y="3982"/>
                  </a:cubicBezTo>
                  <a:lnTo>
                    <a:pt x="228" y="3982"/>
                  </a:lnTo>
                  <a:lnTo>
                    <a:pt x="228" y="4324"/>
                  </a:lnTo>
                  <a:lnTo>
                    <a:pt x="114" y="4324"/>
                  </a:lnTo>
                  <a:cubicBezTo>
                    <a:pt x="51" y="4324"/>
                    <a:pt x="0" y="4374"/>
                    <a:pt x="0" y="4437"/>
                  </a:cubicBezTo>
                  <a:cubicBezTo>
                    <a:pt x="0" y="4500"/>
                    <a:pt x="51" y="4551"/>
                    <a:pt x="114" y="4551"/>
                  </a:cubicBezTo>
                  <a:lnTo>
                    <a:pt x="228" y="4551"/>
                  </a:lnTo>
                  <a:lnTo>
                    <a:pt x="228" y="4892"/>
                  </a:lnTo>
                  <a:lnTo>
                    <a:pt x="114" y="4892"/>
                  </a:lnTo>
                  <a:cubicBezTo>
                    <a:pt x="51" y="4892"/>
                    <a:pt x="0" y="4943"/>
                    <a:pt x="0" y="5006"/>
                  </a:cubicBezTo>
                  <a:cubicBezTo>
                    <a:pt x="0" y="5069"/>
                    <a:pt x="51" y="5120"/>
                    <a:pt x="114" y="5120"/>
                  </a:cubicBezTo>
                  <a:lnTo>
                    <a:pt x="228" y="5120"/>
                  </a:lnTo>
                  <a:lnTo>
                    <a:pt x="228" y="5461"/>
                  </a:lnTo>
                  <a:lnTo>
                    <a:pt x="114" y="5461"/>
                  </a:lnTo>
                  <a:cubicBezTo>
                    <a:pt x="51" y="5461"/>
                    <a:pt x="0" y="5512"/>
                    <a:pt x="0" y="5575"/>
                  </a:cubicBezTo>
                  <a:cubicBezTo>
                    <a:pt x="0" y="5638"/>
                    <a:pt x="51" y="5689"/>
                    <a:pt x="114" y="5689"/>
                  </a:cubicBezTo>
                  <a:lnTo>
                    <a:pt x="228" y="5689"/>
                  </a:lnTo>
                  <a:lnTo>
                    <a:pt x="228" y="6030"/>
                  </a:lnTo>
                  <a:lnTo>
                    <a:pt x="114" y="6030"/>
                  </a:lnTo>
                  <a:cubicBezTo>
                    <a:pt x="51" y="6030"/>
                    <a:pt x="0" y="6081"/>
                    <a:pt x="0" y="6144"/>
                  </a:cubicBezTo>
                  <a:cubicBezTo>
                    <a:pt x="0" y="6207"/>
                    <a:pt x="51" y="6258"/>
                    <a:pt x="114" y="6258"/>
                  </a:cubicBezTo>
                  <a:lnTo>
                    <a:pt x="228" y="6258"/>
                  </a:lnTo>
                  <a:lnTo>
                    <a:pt x="228" y="6485"/>
                  </a:lnTo>
                  <a:cubicBezTo>
                    <a:pt x="228" y="6548"/>
                    <a:pt x="278" y="6599"/>
                    <a:pt x="341" y="6599"/>
                  </a:cubicBezTo>
                  <a:lnTo>
                    <a:pt x="683" y="6599"/>
                  </a:lnTo>
                  <a:lnTo>
                    <a:pt x="683" y="6713"/>
                  </a:lnTo>
                  <a:cubicBezTo>
                    <a:pt x="683" y="6776"/>
                    <a:pt x="734" y="6827"/>
                    <a:pt x="796" y="6827"/>
                  </a:cubicBezTo>
                  <a:cubicBezTo>
                    <a:pt x="859" y="6827"/>
                    <a:pt x="910" y="6776"/>
                    <a:pt x="910" y="6713"/>
                  </a:cubicBezTo>
                  <a:lnTo>
                    <a:pt x="910" y="6599"/>
                  </a:lnTo>
                  <a:lnTo>
                    <a:pt x="1252" y="6599"/>
                  </a:lnTo>
                  <a:lnTo>
                    <a:pt x="1252" y="6713"/>
                  </a:lnTo>
                  <a:cubicBezTo>
                    <a:pt x="1252" y="6776"/>
                    <a:pt x="1302" y="6827"/>
                    <a:pt x="1365" y="6827"/>
                  </a:cubicBezTo>
                  <a:cubicBezTo>
                    <a:pt x="1428" y="6827"/>
                    <a:pt x="1479" y="6776"/>
                    <a:pt x="1479" y="6713"/>
                  </a:cubicBezTo>
                  <a:lnTo>
                    <a:pt x="1479" y="6599"/>
                  </a:lnTo>
                  <a:lnTo>
                    <a:pt x="1820" y="6599"/>
                  </a:lnTo>
                  <a:lnTo>
                    <a:pt x="1820" y="6713"/>
                  </a:lnTo>
                  <a:cubicBezTo>
                    <a:pt x="1820" y="6776"/>
                    <a:pt x="1871" y="6827"/>
                    <a:pt x="1934" y="6827"/>
                  </a:cubicBezTo>
                  <a:cubicBezTo>
                    <a:pt x="1997" y="6827"/>
                    <a:pt x="2048" y="6776"/>
                    <a:pt x="2048" y="6713"/>
                  </a:cubicBezTo>
                  <a:lnTo>
                    <a:pt x="2048" y="6599"/>
                  </a:lnTo>
                  <a:lnTo>
                    <a:pt x="2389" y="6599"/>
                  </a:lnTo>
                  <a:lnTo>
                    <a:pt x="2389" y="6713"/>
                  </a:lnTo>
                  <a:cubicBezTo>
                    <a:pt x="2389" y="6776"/>
                    <a:pt x="2440" y="6827"/>
                    <a:pt x="2503" y="6827"/>
                  </a:cubicBezTo>
                  <a:cubicBezTo>
                    <a:pt x="2566" y="6827"/>
                    <a:pt x="2617" y="6776"/>
                    <a:pt x="2617" y="6713"/>
                  </a:cubicBezTo>
                  <a:lnTo>
                    <a:pt x="2617" y="6599"/>
                  </a:lnTo>
                  <a:lnTo>
                    <a:pt x="2958" y="6599"/>
                  </a:lnTo>
                  <a:lnTo>
                    <a:pt x="2958" y="6713"/>
                  </a:lnTo>
                  <a:cubicBezTo>
                    <a:pt x="2958" y="6776"/>
                    <a:pt x="3009" y="6827"/>
                    <a:pt x="3072" y="6827"/>
                  </a:cubicBezTo>
                  <a:cubicBezTo>
                    <a:pt x="3135" y="6827"/>
                    <a:pt x="3186" y="6776"/>
                    <a:pt x="3186" y="6713"/>
                  </a:cubicBezTo>
                  <a:lnTo>
                    <a:pt x="3186" y="6599"/>
                  </a:lnTo>
                  <a:lnTo>
                    <a:pt x="3527" y="6599"/>
                  </a:lnTo>
                  <a:lnTo>
                    <a:pt x="3527" y="6713"/>
                  </a:lnTo>
                  <a:cubicBezTo>
                    <a:pt x="3527" y="6776"/>
                    <a:pt x="3578" y="6827"/>
                    <a:pt x="3641" y="6827"/>
                  </a:cubicBezTo>
                  <a:cubicBezTo>
                    <a:pt x="3704" y="6827"/>
                    <a:pt x="3755" y="6776"/>
                    <a:pt x="3755" y="6713"/>
                  </a:cubicBezTo>
                  <a:lnTo>
                    <a:pt x="3755" y="6599"/>
                  </a:lnTo>
                  <a:lnTo>
                    <a:pt x="4096" y="6599"/>
                  </a:lnTo>
                  <a:lnTo>
                    <a:pt x="4096" y="6713"/>
                  </a:lnTo>
                  <a:cubicBezTo>
                    <a:pt x="4096" y="6776"/>
                    <a:pt x="4147" y="6827"/>
                    <a:pt x="4210" y="6827"/>
                  </a:cubicBezTo>
                  <a:cubicBezTo>
                    <a:pt x="4273" y="6827"/>
                    <a:pt x="4323" y="6776"/>
                    <a:pt x="4323" y="6713"/>
                  </a:cubicBezTo>
                  <a:lnTo>
                    <a:pt x="4323" y="6599"/>
                  </a:lnTo>
                  <a:lnTo>
                    <a:pt x="4665" y="6599"/>
                  </a:lnTo>
                  <a:lnTo>
                    <a:pt x="4665" y="6713"/>
                  </a:lnTo>
                  <a:cubicBezTo>
                    <a:pt x="4665" y="6776"/>
                    <a:pt x="4716" y="6827"/>
                    <a:pt x="4779" y="6827"/>
                  </a:cubicBezTo>
                  <a:cubicBezTo>
                    <a:pt x="4842" y="6827"/>
                    <a:pt x="4892" y="6776"/>
                    <a:pt x="4892" y="6713"/>
                  </a:cubicBezTo>
                  <a:lnTo>
                    <a:pt x="4892" y="6599"/>
                  </a:lnTo>
                  <a:lnTo>
                    <a:pt x="5234" y="6599"/>
                  </a:lnTo>
                  <a:lnTo>
                    <a:pt x="5234" y="6713"/>
                  </a:lnTo>
                  <a:cubicBezTo>
                    <a:pt x="5234" y="6776"/>
                    <a:pt x="5285" y="6827"/>
                    <a:pt x="5347" y="6827"/>
                  </a:cubicBezTo>
                  <a:cubicBezTo>
                    <a:pt x="5410" y="6827"/>
                    <a:pt x="5461" y="6776"/>
                    <a:pt x="5461" y="6713"/>
                  </a:cubicBezTo>
                  <a:lnTo>
                    <a:pt x="5461" y="6599"/>
                  </a:lnTo>
                  <a:lnTo>
                    <a:pt x="5803" y="6599"/>
                  </a:lnTo>
                  <a:lnTo>
                    <a:pt x="5803" y="6713"/>
                  </a:lnTo>
                  <a:cubicBezTo>
                    <a:pt x="5803" y="6776"/>
                    <a:pt x="5853" y="6827"/>
                    <a:pt x="5916" y="6827"/>
                  </a:cubicBezTo>
                  <a:cubicBezTo>
                    <a:pt x="5979" y="6827"/>
                    <a:pt x="6030" y="6776"/>
                    <a:pt x="6030" y="6713"/>
                  </a:cubicBezTo>
                  <a:lnTo>
                    <a:pt x="6030" y="6599"/>
                  </a:lnTo>
                  <a:lnTo>
                    <a:pt x="6371" y="6599"/>
                  </a:lnTo>
                  <a:lnTo>
                    <a:pt x="6371" y="6713"/>
                  </a:lnTo>
                  <a:cubicBezTo>
                    <a:pt x="6371" y="6776"/>
                    <a:pt x="6422" y="6827"/>
                    <a:pt x="6485" y="6827"/>
                  </a:cubicBezTo>
                  <a:cubicBezTo>
                    <a:pt x="6548" y="6827"/>
                    <a:pt x="6599" y="6776"/>
                    <a:pt x="6599" y="6713"/>
                  </a:cubicBezTo>
                  <a:lnTo>
                    <a:pt x="6599" y="6599"/>
                  </a:lnTo>
                  <a:lnTo>
                    <a:pt x="6713" y="6599"/>
                  </a:lnTo>
                  <a:cubicBezTo>
                    <a:pt x="6776" y="6599"/>
                    <a:pt x="6827" y="6548"/>
                    <a:pt x="6827" y="6485"/>
                  </a:cubicBezTo>
                  <a:cubicBezTo>
                    <a:pt x="6827" y="6422"/>
                    <a:pt x="6776" y="6372"/>
                    <a:pt x="6713" y="6372"/>
                  </a:cubicBezTo>
                  <a:lnTo>
                    <a:pt x="6599" y="6372"/>
                  </a:lnTo>
                  <a:lnTo>
                    <a:pt x="6599" y="6258"/>
                  </a:lnTo>
                  <a:cubicBezTo>
                    <a:pt x="6599" y="6195"/>
                    <a:pt x="6548" y="6144"/>
                    <a:pt x="6485" y="6144"/>
                  </a:cubicBezTo>
                  <a:cubicBezTo>
                    <a:pt x="6422" y="6144"/>
                    <a:pt x="6371" y="6195"/>
                    <a:pt x="6371" y="6258"/>
                  </a:cubicBezTo>
                  <a:lnTo>
                    <a:pt x="6371" y="6372"/>
                  </a:lnTo>
                  <a:lnTo>
                    <a:pt x="6030" y="6372"/>
                  </a:lnTo>
                  <a:lnTo>
                    <a:pt x="6030" y="6258"/>
                  </a:lnTo>
                  <a:cubicBezTo>
                    <a:pt x="6030" y="6195"/>
                    <a:pt x="5979" y="6144"/>
                    <a:pt x="5916" y="6144"/>
                  </a:cubicBezTo>
                  <a:cubicBezTo>
                    <a:pt x="5853" y="6144"/>
                    <a:pt x="5803" y="6195"/>
                    <a:pt x="5803" y="6258"/>
                  </a:cubicBezTo>
                  <a:lnTo>
                    <a:pt x="5803" y="6372"/>
                  </a:lnTo>
                  <a:lnTo>
                    <a:pt x="5461" y="6372"/>
                  </a:lnTo>
                  <a:lnTo>
                    <a:pt x="5461" y="6258"/>
                  </a:lnTo>
                  <a:cubicBezTo>
                    <a:pt x="5461" y="6195"/>
                    <a:pt x="5410" y="6144"/>
                    <a:pt x="5347" y="6144"/>
                  </a:cubicBezTo>
                  <a:cubicBezTo>
                    <a:pt x="5285" y="6144"/>
                    <a:pt x="5234" y="6195"/>
                    <a:pt x="5234" y="6258"/>
                  </a:cubicBezTo>
                  <a:lnTo>
                    <a:pt x="5234" y="6372"/>
                  </a:lnTo>
                  <a:lnTo>
                    <a:pt x="4892" y="6372"/>
                  </a:lnTo>
                  <a:lnTo>
                    <a:pt x="4892" y="6258"/>
                  </a:lnTo>
                  <a:cubicBezTo>
                    <a:pt x="4892" y="6195"/>
                    <a:pt x="4842" y="6144"/>
                    <a:pt x="4779" y="6144"/>
                  </a:cubicBezTo>
                  <a:cubicBezTo>
                    <a:pt x="4716" y="6144"/>
                    <a:pt x="4665" y="6195"/>
                    <a:pt x="4665" y="6258"/>
                  </a:cubicBezTo>
                  <a:lnTo>
                    <a:pt x="4665" y="6372"/>
                  </a:lnTo>
                  <a:lnTo>
                    <a:pt x="4323" y="6372"/>
                  </a:lnTo>
                  <a:lnTo>
                    <a:pt x="4323" y="6258"/>
                  </a:lnTo>
                  <a:cubicBezTo>
                    <a:pt x="4323" y="6195"/>
                    <a:pt x="4273" y="6144"/>
                    <a:pt x="4210" y="6144"/>
                  </a:cubicBezTo>
                  <a:cubicBezTo>
                    <a:pt x="4147" y="6144"/>
                    <a:pt x="4096" y="6195"/>
                    <a:pt x="4096" y="6258"/>
                  </a:cubicBezTo>
                  <a:lnTo>
                    <a:pt x="4096" y="6372"/>
                  </a:lnTo>
                  <a:lnTo>
                    <a:pt x="3755" y="6372"/>
                  </a:lnTo>
                  <a:lnTo>
                    <a:pt x="3755" y="6258"/>
                  </a:lnTo>
                  <a:cubicBezTo>
                    <a:pt x="3755" y="6195"/>
                    <a:pt x="3704" y="6144"/>
                    <a:pt x="3641" y="6144"/>
                  </a:cubicBezTo>
                  <a:cubicBezTo>
                    <a:pt x="3578" y="6144"/>
                    <a:pt x="3527" y="6195"/>
                    <a:pt x="3527" y="6258"/>
                  </a:cubicBezTo>
                  <a:lnTo>
                    <a:pt x="3527" y="6372"/>
                  </a:lnTo>
                  <a:lnTo>
                    <a:pt x="3186" y="6372"/>
                  </a:lnTo>
                  <a:lnTo>
                    <a:pt x="3186" y="6258"/>
                  </a:lnTo>
                  <a:cubicBezTo>
                    <a:pt x="3186" y="6195"/>
                    <a:pt x="3135" y="6144"/>
                    <a:pt x="3072" y="6144"/>
                  </a:cubicBezTo>
                  <a:cubicBezTo>
                    <a:pt x="3009" y="6144"/>
                    <a:pt x="2958" y="6195"/>
                    <a:pt x="2958" y="6258"/>
                  </a:cubicBezTo>
                  <a:lnTo>
                    <a:pt x="2958" y="6372"/>
                  </a:lnTo>
                  <a:lnTo>
                    <a:pt x="2617" y="6372"/>
                  </a:lnTo>
                  <a:lnTo>
                    <a:pt x="2617" y="6258"/>
                  </a:lnTo>
                  <a:cubicBezTo>
                    <a:pt x="2617" y="6195"/>
                    <a:pt x="2566" y="6144"/>
                    <a:pt x="2503" y="6144"/>
                  </a:cubicBezTo>
                  <a:cubicBezTo>
                    <a:pt x="2440" y="6144"/>
                    <a:pt x="2389" y="6195"/>
                    <a:pt x="2389" y="6258"/>
                  </a:cubicBezTo>
                  <a:lnTo>
                    <a:pt x="2389" y="6372"/>
                  </a:lnTo>
                  <a:lnTo>
                    <a:pt x="2048" y="6372"/>
                  </a:lnTo>
                  <a:lnTo>
                    <a:pt x="2048" y="6258"/>
                  </a:lnTo>
                  <a:cubicBezTo>
                    <a:pt x="2048" y="6195"/>
                    <a:pt x="1997" y="6144"/>
                    <a:pt x="1934" y="6144"/>
                  </a:cubicBezTo>
                  <a:cubicBezTo>
                    <a:pt x="1871" y="6144"/>
                    <a:pt x="1820" y="6195"/>
                    <a:pt x="1820" y="6258"/>
                  </a:cubicBezTo>
                  <a:lnTo>
                    <a:pt x="1820" y="6372"/>
                  </a:lnTo>
                  <a:lnTo>
                    <a:pt x="1479" y="6372"/>
                  </a:lnTo>
                  <a:lnTo>
                    <a:pt x="1479" y="6258"/>
                  </a:lnTo>
                  <a:cubicBezTo>
                    <a:pt x="1479" y="6195"/>
                    <a:pt x="1428" y="6144"/>
                    <a:pt x="1365" y="6144"/>
                  </a:cubicBezTo>
                  <a:cubicBezTo>
                    <a:pt x="1302" y="6144"/>
                    <a:pt x="1252" y="6195"/>
                    <a:pt x="1252" y="6258"/>
                  </a:cubicBezTo>
                  <a:lnTo>
                    <a:pt x="1252" y="6372"/>
                  </a:lnTo>
                  <a:lnTo>
                    <a:pt x="910" y="6372"/>
                  </a:lnTo>
                  <a:lnTo>
                    <a:pt x="910" y="6258"/>
                  </a:lnTo>
                  <a:cubicBezTo>
                    <a:pt x="910" y="6195"/>
                    <a:pt x="859" y="6144"/>
                    <a:pt x="796" y="6144"/>
                  </a:cubicBezTo>
                  <a:cubicBezTo>
                    <a:pt x="734" y="6144"/>
                    <a:pt x="683" y="6195"/>
                    <a:pt x="683" y="6258"/>
                  </a:cubicBezTo>
                  <a:lnTo>
                    <a:pt x="683" y="6372"/>
                  </a:lnTo>
                  <a:lnTo>
                    <a:pt x="455" y="6372"/>
                  </a:lnTo>
                  <a:lnTo>
                    <a:pt x="455" y="5234"/>
                  </a:lnTo>
                  <a:lnTo>
                    <a:pt x="1263" y="5234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7" name="Group 7"/>
          <p:cNvGrpSpPr/>
          <p:nvPr/>
        </p:nvGrpSpPr>
        <p:grpSpPr>
          <a:xfrm>
            <a:off x="8174522" y="2107432"/>
            <a:ext cx="665795" cy="665791"/>
            <a:chOff x="8174522" y="2107432"/>
            <a:chExt cx="665795" cy="665791"/>
          </a:xfrm>
        </p:grpSpPr>
        <p:sp>
          <p:nvSpPr>
            <p:cNvPr id="8" name="AutoShape 8"/>
            <p:cNvSpPr/>
            <p:nvPr/>
          </p:nvSpPr>
          <p:spPr>
            <a:xfrm>
              <a:off x="8174522" y="2107432"/>
              <a:ext cx="665795" cy="665791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  <a:ln w="28575">
              <a:solidFill>
                <a:schemeClr val="accent1">
                  <a:lumMod val="60000"/>
                  <a:lumMod val="40000"/>
                  <a:alpha val="100000"/>
                </a:schemeClr>
              </a:solidFill>
              <a:prstDash val="solid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Freeform 9"/>
            <p:cNvSpPr/>
            <p:nvPr/>
          </p:nvSpPr>
          <p:spPr>
            <a:xfrm>
              <a:off x="8354362" y="2273856"/>
              <a:ext cx="306115" cy="294843"/>
            </a:xfrm>
            <a:custGeom>
              <a:rect l="l" t="t" r="r" b="b"/>
              <a:pathLst>
                <a:path w="6825" h="5912">
                  <a:moveTo>
                    <a:pt x="3413" y="0"/>
                  </a:moveTo>
                  <a:lnTo>
                    <a:pt x="0" y="5912"/>
                  </a:lnTo>
                  <a:lnTo>
                    <a:pt x="6827" y="5912"/>
                  </a:lnTo>
                  <a:lnTo>
                    <a:pt x="3413" y="0"/>
                  </a:lnTo>
                  <a:close/>
                  <a:moveTo>
                    <a:pt x="3413" y="972"/>
                  </a:moveTo>
                  <a:lnTo>
                    <a:pt x="4489" y="2835"/>
                  </a:lnTo>
                  <a:lnTo>
                    <a:pt x="2338" y="2835"/>
                  </a:lnTo>
                  <a:lnTo>
                    <a:pt x="3413" y="972"/>
                  </a:lnTo>
                  <a:close/>
                  <a:moveTo>
                    <a:pt x="842" y="5426"/>
                  </a:moveTo>
                  <a:lnTo>
                    <a:pt x="1917" y="3564"/>
                  </a:lnTo>
                  <a:lnTo>
                    <a:pt x="2993" y="5426"/>
                  </a:lnTo>
                  <a:lnTo>
                    <a:pt x="842" y="5426"/>
                  </a:lnTo>
                  <a:close/>
                  <a:moveTo>
                    <a:pt x="2338" y="3321"/>
                  </a:moveTo>
                  <a:lnTo>
                    <a:pt x="4489" y="3321"/>
                  </a:lnTo>
                  <a:lnTo>
                    <a:pt x="3413" y="5183"/>
                  </a:lnTo>
                  <a:lnTo>
                    <a:pt x="2338" y="3321"/>
                  </a:lnTo>
                  <a:close/>
                  <a:moveTo>
                    <a:pt x="4910" y="3564"/>
                  </a:moveTo>
                  <a:lnTo>
                    <a:pt x="5985" y="5426"/>
                  </a:lnTo>
                  <a:lnTo>
                    <a:pt x="3834" y="5426"/>
                  </a:lnTo>
                  <a:lnTo>
                    <a:pt x="4910" y="3564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0" name="Group 10"/>
          <p:cNvGrpSpPr/>
          <p:nvPr/>
        </p:nvGrpSpPr>
        <p:grpSpPr>
          <a:xfrm>
            <a:off x="4252748" y="4178300"/>
            <a:ext cx="665795" cy="665791"/>
            <a:chOff x="4252748" y="4178300"/>
            <a:chExt cx="665795" cy="665791"/>
          </a:xfrm>
        </p:grpSpPr>
        <p:sp>
          <p:nvSpPr>
            <p:cNvPr id="11" name="AutoShape 11"/>
            <p:cNvSpPr/>
            <p:nvPr/>
          </p:nvSpPr>
          <p:spPr>
            <a:xfrm>
              <a:off x="4252748" y="4178300"/>
              <a:ext cx="665795" cy="665791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  <a:ln w="28575">
              <a:solidFill>
                <a:schemeClr val="accent1">
                  <a:lumMod val="60000"/>
                  <a:lumMod val="40000"/>
                  <a:alpha val="100000"/>
                </a:schemeClr>
              </a:solidFill>
              <a:prstDash val="solid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Freeform 12"/>
            <p:cNvSpPr/>
            <p:nvPr/>
          </p:nvSpPr>
          <p:spPr>
            <a:xfrm>
              <a:off x="4432588" y="4363773"/>
              <a:ext cx="306115" cy="294843"/>
            </a:xfrm>
            <a:custGeom>
              <a:rect l="l" t="t" r="r" b="b"/>
              <a:pathLst>
                <a:path w="597921" h="598324">
                  <a:moveTo>
                    <a:pt x="297615" y="96957"/>
                  </a:moveTo>
                  <a:cubicBezTo>
                    <a:pt x="311959" y="96957"/>
                    <a:pt x="323434" y="108416"/>
                    <a:pt x="323434" y="122740"/>
                  </a:cubicBezTo>
                  <a:lnTo>
                    <a:pt x="323434" y="289852"/>
                  </a:lnTo>
                  <a:lnTo>
                    <a:pt x="462572" y="289852"/>
                  </a:lnTo>
                  <a:cubicBezTo>
                    <a:pt x="476438" y="289852"/>
                    <a:pt x="487913" y="301311"/>
                    <a:pt x="487913" y="315157"/>
                  </a:cubicBezTo>
                  <a:cubicBezTo>
                    <a:pt x="487913" y="329004"/>
                    <a:pt x="476438" y="340463"/>
                    <a:pt x="462572" y="340463"/>
                  </a:cubicBezTo>
                  <a:lnTo>
                    <a:pt x="297615" y="340463"/>
                  </a:lnTo>
                  <a:cubicBezTo>
                    <a:pt x="283749" y="340463"/>
                    <a:pt x="272274" y="329004"/>
                    <a:pt x="272274" y="315157"/>
                  </a:cubicBezTo>
                  <a:lnTo>
                    <a:pt x="272274" y="122740"/>
                  </a:lnTo>
                  <a:cubicBezTo>
                    <a:pt x="272274" y="108416"/>
                    <a:pt x="283749" y="96957"/>
                    <a:pt x="297615" y="96957"/>
                  </a:cubicBezTo>
                  <a:close/>
                  <a:moveTo>
                    <a:pt x="298127" y="0"/>
                  </a:moveTo>
                  <a:cubicBezTo>
                    <a:pt x="463564" y="0"/>
                    <a:pt x="597921" y="134181"/>
                    <a:pt x="597921" y="299401"/>
                  </a:cubicBezTo>
                  <a:cubicBezTo>
                    <a:pt x="597921" y="464143"/>
                    <a:pt x="463564" y="598324"/>
                    <a:pt x="298127" y="598324"/>
                  </a:cubicBezTo>
                  <a:cubicBezTo>
                    <a:pt x="188155" y="598324"/>
                    <a:pt x="87268" y="538635"/>
                    <a:pt x="35150" y="442177"/>
                  </a:cubicBezTo>
                  <a:cubicBezTo>
                    <a:pt x="33238" y="438835"/>
                    <a:pt x="32760" y="435492"/>
                    <a:pt x="34194" y="432149"/>
                  </a:cubicBezTo>
                  <a:cubicBezTo>
                    <a:pt x="35150" y="428807"/>
                    <a:pt x="37541" y="425942"/>
                    <a:pt x="40410" y="424509"/>
                  </a:cubicBezTo>
                  <a:lnTo>
                    <a:pt x="74836" y="407796"/>
                  </a:lnTo>
                  <a:cubicBezTo>
                    <a:pt x="81052" y="404931"/>
                    <a:pt x="88702" y="407319"/>
                    <a:pt x="91571" y="413049"/>
                  </a:cubicBezTo>
                  <a:cubicBezTo>
                    <a:pt x="133169" y="488018"/>
                    <a:pt x="212540" y="534815"/>
                    <a:pt x="298127" y="534815"/>
                  </a:cubicBezTo>
                  <a:cubicBezTo>
                    <a:pt x="428181" y="534815"/>
                    <a:pt x="534328" y="429284"/>
                    <a:pt x="534328" y="299401"/>
                  </a:cubicBezTo>
                  <a:cubicBezTo>
                    <a:pt x="534328" y="169517"/>
                    <a:pt x="428181" y="63509"/>
                    <a:pt x="298127" y="63509"/>
                  </a:cubicBezTo>
                  <a:cubicBezTo>
                    <a:pt x="242185" y="63509"/>
                    <a:pt x="187677" y="83565"/>
                    <a:pt x="145123" y="120333"/>
                  </a:cubicBezTo>
                  <a:lnTo>
                    <a:pt x="200587" y="142299"/>
                  </a:lnTo>
                  <a:cubicBezTo>
                    <a:pt x="204890" y="144209"/>
                    <a:pt x="207759" y="148029"/>
                    <a:pt x="208237" y="152327"/>
                  </a:cubicBezTo>
                  <a:cubicBezTo>
                    <a:pt x="208715" y="157102"/>
                    <a:pt x="207281" y="161399"/>
                    <a:pt x="203456" y="164265"/>
                  </a:cubicBezTo>
                  <a:lnTo>
                    <a:pt x="48060" y="285553"/>
                  </a:lnTo>
                  <a:cubicBezTo>
                    <a:pt x="44235" y="288418"/>
                    <a:pt x="39454" y="289373"/>
                    <a:pt x="35150" y="287463"/>
                  </a:cubicBezTo>
                  <a:cubicBezTo>
                    <a:pt x="31325" y="285553"/>
                    <a:pt x="27978" y="281733"/>
                    <a:pt x="27500" y="277435"/>
                  </a:cubicBezTo>
                  <a:lnTo>
                    <a:pt x="246" y="82132"/>
                  </a:lnTo>
                  <a:cubicBezTo>
                    <a:pt x="-710" y="77835"/>
                    <a:pt x="1203" y="73060"/>
                    <a:pt x="4550" y="70194"/>
                  </a:cubicBezTo>
                  <a:cubicBezTo>
                    <a:pt x="8375" y="67807"/>
                    <a:pt x="13156" y="66852"/>
                    <a:pt x="17459" y="68762"/>
                  </a:cubicBezTo>
                  <a:lnTo>
                    <a:pt x="80574" y="94070"/>
                  </a:lnTo>
                  <a:cubicBezTo>
                    <a:pt x="137472" y="33426"/>
                    <a:pt x="214931" y="0"/>
                    <a:pt x="298127" y="0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3" name="Group 13"/>
          <p:cNvGrpSpPr/>
          <p:nvPr/>
        </p:nvGrpSpPr>
        <p:grpSpPr>
          <a:xfrm>
            <a:off x="7274660" y="4178300"/>
            <a:ext cx="665795" cy="665791"/>
            <a:chOff x="7274660" y="4178300"/>
            <a:chExt cx="665795" cy="665791"/>
          </a:xfrm>
        </p:grpSpPr>
        <p:sp>
          <p:nvSpPr>
            <p:cNvPr id="14" name="AutoShape 14"/>
            <p:cNvSpPr/>
            <p:nvPr/>
          </p:nvSpPr>
          <p:spPr>
            <a:xfrm>
              <a:off x="7274660" y="4178300"/>
              <a:ext cx="665795" cy="665791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  <a:ln w="28575">
              <a:solidFill>
                <a:schemeClr val="accent1">
                  <a:lumMod val="60000"/>
                  <a:lumMod val="40000"/>
                  <a:alpha val="100000"/>
                </a:schemeClr>
              </a:solidFill>
              <a:prstDash val="solid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Freeform 15"/>
            <p:cNvSpPr/>
            <p:nvPr/>
          </p:nvSpPr>
          <p:spPr>
            <a:xfrm>
              <a:off x="7469003" y="4363774"/>
              <a:ext cx="306115" cy="294843"/>
            </a:xfrm>
            <a:custGeom>
              <a:rect l="l" t="t" r="r" b="b"/>
              <a:pathLst>
                <a:path w="582235" h="606722">
                  <a:moveTo>
                    <a:pt x="0" y="404481"/>
                  </a:moveTo>
                  <a:lnTo>
                    <a:pt x="101261" y="404481"/>
                  </a:lnTo>
                  <a:lnTo>
                    <a:pt x="101261" y="606722"/>
                  </a:lnTo>
                  <a:lnTo>
                    <a:pt x="0" y="606722"/>
                  </a:lnTo>
                  <a:close/>
                  <a:moveTo>
                    <a:pt x="151927" y="328623"/>
                  </a:moveTo>
                  <a:lnTo>
                    <a:pt x="253188" y="328623"/>
                  </a:lnTo>
                  <a:lnTo>
                    <a:pt x="253188" y="606722"/>
                  </a:lnTo>
                  <a:lnTo>
                    <a:pt x="151927" y="606722"/>
                  </a:lnTo>
                  <a:close/>
                  <a:moveTo>
                    <a:pt x="303855" y="252766"/>
                  </a:moveTo>
                  <a:lnTo>
                    <a:pt x="405046" y="252766"/>
                  </a:lnTo>
                  <a:lnTo>
                    <a:pt x="405046" y="606722"/>
                  </a:lnTo>
                  <a:lnTo>
                    <a:pt x="303855" y="606722"/>
                  </a:lnTo>
                  <a:close/>
                  <a:moveTo>
                    <a:pt x="455711" y="202241"/>
                  </a:moveTo>
                  <a:lnTo>
                    <a:pt x="556972" y="202241"/>
                  </a:lnTo>
                  <a:lnTo>
                    <a:pt x="556972" y="606722"/>
                  </a:lnTo>
                  <a:lnTo>
                    <a:pt x="455711" y="606722"/>
                  </a:lnTo>
                  <a:close/>
                  <a:moveTo>
                    <a:pt x="455697" y="0"/>
                  </a:moveTo>
                  <a:lnTo>
                    <a:pt x="556785" y="0"/>
                  </a:lnTo>
                  <a:lnTo>
                    <a:pt x="556874" y="0"/>
                  </a:lnTo>
                  <a:lnTo>
                    <a:pt x="556963" y="0"/>
                  </a:lnTo>
                  <a:cubicBezTo>
                    <a:pt x="557230" y="0"/>
                    <a:pt x="557408" y="0"/>
                    <a:pt x="557675" y="0"/>
                  </a:cubicBezTo>
                  <a:cubicBezTo>
                    <a:pt x="558298" y="89"/>
                    <a:pt x="558832" y="89"/>
                    <a:pt x="559366" y="89"/>
                  </a:cubicBezTo>
                  <a:cubicBezTo>
                    <a:pt x="559811" y="178"/>
                    <a:pt x="560256" y="267"/>
                    <a:pt x="560611" y="267"/>
                  </a:cubicBezTo>
                  <a:cubicBezTo>
                    <a:pt x="561056" y="356"/>
                    <a:pt x="561412" y="444"/>
                    <a:pt x="561857" y="444"/>
                  </a:cubicBezTo>
                  <a:cubicBezTo>
                    <a:pt x="562302" y="533"/>
                    <a:pt x="562747" y="711"/>
                    <a:pt x="563192" y="800"/>
                  </a:cubicBezTo>
                  <a:cubicBezTo>
                    <a:pt x="563548" y="889"/>
                    <a:pt x="563904" y="978"/>
                    <a:pt x="564171" y="1067"/>
                  </a:cubicBezTo>
                  <a:cubicBezTo>
                    <a:pt x="564616" y="1156"/>
                    <a:pt x="565061" y="1333"/>
                    <a:pt x="565506" y="1511"/>
                  </a:cubicBezTo>
                  <a:cubicBezTo>
                    <a:pt x="565862" y="1600"/>
                    <a:pt x="566218" y="1778"/>
                    <a:pt x="566574" y="1867"/>
                  </a:cubicBezTo>
                  <a:cubicBezTo>
                    <a:pt x="566929" y="2044"/>
                    <a:pt x="567285" y="2222"/>
                    <a:pt x="567730" y="2400"/>
                  </a:cubicBezTo>
                  <a:cubicBezTo>
                    <a:pt x="568086" y="2578"/>
                    <a:pt x="568442" y="2755"/>
                    <a:pt x="568798" y="2933"/>
                  </a:cubicBezTo>
                  <a:cubicBezTo>
                    <a:pt x="569154" y="3111"/>
                    <a:pt x="569421" y="3289"/>
                    <a:pt x="569777" y="3467"/>
                  </a:cubicBezTo>
                  <a:cubicBezTo>
                    <a:pt x="570133" y="3733"/>
                    <a:pt x="570578" y="4000"/>
                    <a:pt x="570934" y="4178"/>
                  </a:cubicBezTo>
                  <a:cubicBezTo>
                    <a:pt x="571201" y="4444"/>
                    <a:pt x="571557" y="4622"/>
                    <a:pt x="571824" y="4800"/>
                  </a:cubicBezTo>
                  <a:cubicBezTo>
                    <a:pt x="572180" y="5155"/>
                    <a:pt x="572536" y="5422"/>
                    <a:pt x="572891" y="5689"/>
                  </a:cubicBezTo>
                  <a:cubicBezTo>
                    <a:pt x="573247" y="5955"/>
                    <a:pt x="573514" y="6222"/>
                    <a:pt x="573781" y="6489"/>
                  </a:cubicBezTo>
                  <a:cubicBezTo>
                    <a:pt x="574137" y="6755"/>
                    <a:pt x="574493" y="7022"/>
                    <a:pt x="574760" y="7289"/>
                  </a:cubicBezTo>
                  <a:cubicBezTo>
                    <a:pt x="575205" y="7733"/>
                    <a:pt x="575561" y="8178"/>
                    <a:pt x="575917" y="8533"/>
                  </a:cubicBezTo>
                  <a:cubicBezTo>
                    <a:pt x="576095" y="8711"/>
                    <a:pt x="576273" y="8889"/>
                    <a:pt x="576451" y="9066"/>
                  </a:cubicBezTo>
                  <a:cubicBezTo>
                    <a:pt x="576451" y="9155"/>
                    <a:pt x="576451" y="9155"/>
                    <a:pt x="576451" y="9155"/>
                  </a:cubicBezTo>
                  <a:cubicBezTo>
                    <a:pt x="576985" y="9777"/>
                    <a:pt x="577519" y="10489"/>
                    <a:pt x="577964" y="11200"/>
                  </a:cubicBezTo>
                  <a:cubicBezTo>
                    <a:pt x="577964" y="11200"/>
                    <a:pt x="578053" y="11289"/>
                    <a:pt x="578053" y="11289"/>
                  </a:cubicBezTo>
                  <a:cubicBezTo>
                    <a:pt x="578498" y="12000"/>
                    <a:pt x="578854" y="12622"/>
                    <a:pt x="579209" y="13244"/>
                  </a:cubicBezTo>
                  <a:cubicBezTo>
                    <a:pt x="579387" y="13600"/>
                    <a:pt x="579565" y="13955"/>
                    <a:pt x="579743" y="14222"/>
                  </a:cubicBezTo>
                  <a:cubicBezTo>
                    <a:pt x="579921" y="14666"/>
                    <a:pt x="580099" y="15111"/>
                    <a:pt x="580277" y="15555"/>
                  </a:cubicBezTo>
                  <a:cubicBezTo>
                    <a:pt x="580455" y="15911"/>
                    <a:pt x="580633" y="16266"/>
                    <a:pt x="580722" y="16711"/>
                  </a:cubicBezTo>
                  <a:cubicBezTo>
                    <a:pt x="580900" y="17066"/>
                    <a:pt x="581078" y="17422"/>
                    <a:pt x="581167" y="17866"/>
                  </a:cubicBezTo>
                  <a:cubicBezTo>
                    <a:pt x="581256" y="18311"/>
                    <a:pt x="581434" y="18755"/>
                    <a:pt x="581523" y="19199"/>
                  </a:cubicBezTo>
                  <a:cubicBezTo>
                    <a:pt x="581612" y="19555"/>
                    <a:pt x="581701" y="19910"/>
                    <a:pt x="581790" y="20266"/>
                  </a:cubicBezTo>
                  <a:cubicBezTo>
                    <a:pt x="581879" y="20977"/>
                    <a:pt x="582057" y="21777"/>
                    <a:pt x="582146" y="22488"/>
                  </a:cubicBezTo>
                  <a:cubicBezTo>
                    <a:pt x="582146" y="22577"/>
                    <a:pt x="582146" y="22666"/>
                    <a:pt x="582146" y="22666"/>
                  </a:cubicBezTo>
                  <a:cubicBezTo>
                    <a:pt x="582235" y="23555"/>
                    <a:pt x="582235" y="24355"/>
                    <a:pt x="582235" y="25244"/>
                  </a:cubicBezTo>
                  <a:lnTo>
                    <a:pt x="582235" y="126396"/>
                  </a:lnTo>
                  <a:cubicBezTo>
                    <a:pt x="582235" y="140351"/>
                    <a:pt x="570934" y="151728"/>
                    <a:pt x="556963" y="151728"/>
                  </a:cubicBezTo>
                  <a:cubicBezTo>
                    <a:pt x="542992" y="151728"/>
                    <a:pt x="531691" y="140351"/>
                    <a:pt x="531691" y="126396"/>
                  </a:cubicBezTo>
                  <a:lnTo>
                    <a:pt x="531691" y="79286"/>
                  </a:lnTo>
                  <a:lnTo>
                    <a:pt x="421260" y="171106"/>
                  </a:lnTo>
                  <a:cubicBezTo>
                    <a:pt x="410582" y="180083"/>
                    <a:pt x="394564" y="178572"/>
                    <a:pt x="385666" y="167906"/>
                  </a:cubicBezTo>
                  <a:cubicBezTo>
                    <a:pt x="376678" y="157150"/>
                    <a:pt x="378191" y="141240"/>
                    <a:pt x="388869" y="132262"/>
                  </a:cubicBezTo>
                  <a:lnTo>
                    <a:pt x="487020" y="50576"/>
                  </a:lnTo>
                  <a:lnTo>
                    <a:pt x="455697" y="50576"/>
                  </a:lnTo>
                  <a:cubicBezTo>
                    <a:pt x="441727" y="50576"/>
                    <a:pt x="430425" y="39288"/>
                    <a:pt x="430425" y="25244"/>
                  </a:cubicBezTo>
                  <a:cubicBezTo>
                    <a:pt x="430425" y="11289"/>
                    <a:pt x="441727" y="0"/>
                    <a:pt x="455697" y="0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16" name="AutoShape 16"/>
          <p:cNvSpPr/>
          <p:nvPr/>
        </p:nvSpPr>
        <p:spPr>
          <a:xfrm>
            <a:off x="633036" y="2037683"/>
            <a:ext cx="2553871" cy="422629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spcBef>
                <a:spcPts val="270"/>
              </a:spcBef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提升品牌知名度</a:t>
            </a:r>
            <a:endParaRPr lang="en-US" sz="1100"/>
          </a:p>
        </p:txBody>
      </p:sp>
      <p:sp>
        <p:nvSpPr>
          <p:cNvPr id="17" name="AutoShape 17"/>
          <p:cNvSpPr/>
          <p:nvPr/>
        </p:nvSpPr>
        <p:spPr>
          <a:xfrm>
            <a:off x="1940528" y="4661950"/>
            <a:ext cx="2084356" cy="403578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吸引目标用户</a:t>
            </a:r>
            <a:endParaRPr lang="en-US" sz="1100"/>
          </a:p>
        </p:txBody>
      </p:sp>
      <p:sp>
        <p:nvSpPr>
          <p:cNvPr id="18" name="AutoShape 18"/>
          <p:cNvSpPr/>
          <p:nvPr/>
        </p:nvSpPr>
        <p:spPr>
          <a:xfrm>
            <a:off x="9015108" y="2037683"/>
            <a:ext cx="2569478" cy="44168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促进用户转化</a:t>
            </a:r>
            <a:endParaRPr lang="en-US" sz="1100"/>
          </a:p>
        </p:txBody>
      </p:sp>
      <p:sp>
        <p:nvSpPr>
          <p:cNvPr id="19" name="AutoShape 19"/>
          <p:cNvSpPr/>
          <p:nvPr/>
        </p:nvSpPr>
        <p:spPr>
          <a:xfrm>
            <a:off x="8314658" y="4661950"/>
            <a:ext cx="2084356" cy="422629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增强用户黏性</a:t>
            </a:r>
            <a:endParaRPr lang="en-US" sz="1100"/>
          </a:p>
        </p:txBody>
      </p:sp>
      <p:grpSp>
        <p:nvGrpSpPr>
          <p:cNvPr id="20" name="Group 2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1" name="AutoShape 2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TextBox 4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推广方案的重要性</a:t>
              </a:r>
            </a:p>
          </p:txBody>
        </p:sp>
      </p:grpSp>
      <p:sp>
        <p:nvSpPr>
          <p:cNvPr id="42" name="TextBox 42"/>
          <p:cNvSpPr txBox="1"/>
          <p:nvPr/>
        </p:nvSpPr>
        <p:spPr>
          <a:xfrm>
            <a:off x="633255" y="2402205"/>
            <a:ext cx="2553653" cy="108278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  <a:spcBef>
                <a:spcPts val="375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通过推广方案，可以让更多潜在用户了解约拍平台，提高品牌知名度和曝光率。</a:t>
            </a:r>
          </a:p>
        </p:txBody>
      </p:sp>
      <p:sp>
        <p:nvSpPr>
          <p:cNvPr id="43" name="TextBox 43"/>
          <p:cNvSpPr txBox="1"/>
          <p:nvPr/>
        </p:nvSpPr>
        <p:spPr>
          <a:xfrm>
            <a:off x="9015108" y="2402205"/>
            <a:ext cx="2553653" cy="108278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375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通过推广方案的实施，可以引导用户进行注册、下单等行为，促进用户转化，提高平台的商业价值。</a:t>
            </a:r>
          </a:p>
        </p:txBody>
      </p:sp>
      <p:sp>
        <p:nvSpPr>
          <p:cNvPr id="44" name="TextBox 44"/>
          <p:cNvSpPr txBox="1"/>
          <p:nvPr/>
        </p:nvSpPr>
        <p:spPr>
          <a:xfrm>
            <a:off x="1940528" y="5112856"/>
            <a:ext cx="2553653" cy="108278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375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针对目标用户的需求和兴趣点，制定有吸引力的推广方案，从而吸引更多目标用户使用约拍平台。</a:t>
            </a:r>
          </a:p>
        </p:txBody>
      </p:sp>
      <p:sp>
        <p:nvSpPr>
          <p:cNvPr id="45" name="TextBox 45"/>
          <p:cNvSpPr txBox="1"/>
          <p:nvPr/>
        </p:nvSpPr>
        <p:spPr>
          <a:xfrm>
            <a:off x="7845361" y="5065527"/>
            <a:ext cx="2553653" cy="108278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  <a:spcBef>
                <a:spcPts val="375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通过持续的推广活动，可以增强用户对平台的信任感和忠诚度，提高用户黏性，减少用户流失。</a:t>
            </a:r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903307" y="3150955"/>
            <a:ext cx="6195974" cy="172638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200">
                <a:solidFill>
                  <a:schemeClr val="l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目标受众分析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110458" y="402103"/>
            <a:ext cx="9307046" cy="231152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1550" b="1">
                <a:solidFill>
                  <a:schemeClr val="dk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/>
          </a:blip>
          <a:srcRect l="20000" r="20000"/>
          <a:stretch>
            <a:fillRect/>
          </a:stretch>
        </p:blipFill>
        <p:spPr>
          <a:xfrm>
            <a:off x="-276408" y="1784333"/>
            <a:ext cx="3774096" cy="3774096"/>
          </a:xfrm>
          <a:prstGeom prst="ellipse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3853566" y="1681685"/>
            <a:ext cx="3657600" cy="1989696"/>
          </a:xfrm>
          <a:prstGeom prst="rect">
            <a:avLst/>
          </a:prstGeom>
          <a:solidFill>
            <a:schemeClr val="accent2">
              <a:alpha val="79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3853566" y="1300998"/>
            <a:ext cx="3657600" cy="719328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054790" y="2081621"/>
            <a:ext cx="3255153" cy="14142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以18-35岁的年轻人为主，他们活跃于社交媒体，对摄影和艺术有着浓厚兴趣。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4066852" y="1349766"/>
            <a:ext cx="3375812" cy="63398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年龄分布</a:t>
            </a:r>
          </a:p>
        </p:txBody>
      </p:sp>
      <p:sp>
        <p:nvSpPr>
          <p:cNvPr id="7" name="AutoShape 7"/>
          <p:cNvSpPr/>
          <p:nvPr/>
        </p:nvSpPr>
        <p:spPr>
          <a:xfrm>
            <a:off x="7873179" y="1681685"/>
            <a:ext cx="3657600" cy="1989696"/>
          </a:xfrm>
          <a:prstGeom prst="rect">
            <a:avLst/>
          </a:prstGeom>
          <a:solidFill>
            <a:schemeClr val="accent2">
              <a:alpha val="79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7873179" y="1300998"/>
            <a:ext cx="3657600" cy="719328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8086465" y="1349766"/>
            <a:ext cx="3375812" cy="63398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性别比例</a:t>
            </a:r>
          </a:p>
        </p:txBody>
      </p:sp>
      <p:sp>
        <p:nvSpPr>
          <p:cNvPr id="10" name="AutoShape 10"/>
          <p:cNvSpPr/>
          <p:nvPr/>
        </p:nvSpPr>
        <p:spPr>
          <a:xfrm>
            <a:off x="3853566" y="4213236"/>
            <a:ext cx="3657600" cy="1989696"/>
          </a:xfrm>
          <a:prstGeom prst="rect">
            <a:avLst/>
          </a:prstGeom>
          <a:solidFill>
            <a:schemeClr val="accent2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3853566" y="3895299"/>
            <a:ext cx="3657600" cy="719328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TextBox 12"/>
          <p:cNvSpPr txBox="1"/>
          <p:nvPr/>
        </p:nvSpPr>
        <p:spPr>
          <a:xfrm>
            <a:off x="4066852" y="3944067"/>
            <a:ext cx="3375812" cy="63398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地域分布</a:t>
            </a:r>
          </a:p>
        </p:txBody>
      </p:sp>
      <p:sp>
        <p:nvSpPr>
          <p:cNvPr id="13" name="AutoShape 13"/>
          <p:cNvSpPr/>
          <p:nvPr/>
        </p:nvSpPr>
        <p:spPr>
          <a:xfrm>
            <a:off x="7873179" y="4213236"/>
            <a:ext cx="3657600" cy="1989696"/>
          </a:xfrm>
          <a:prstGeom prst="rect">
            <a:avLst/>
          </a:prstGeom>
          <a:solidFill>
            <a:schemeClr val="accent2">
              <a:alpha val="79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7873179" y="3895299"/>
            <a:ext cx="3657600" cy="719328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TextBox 15"/>
          <p:cNvSpPr txBox="1"/>
          <p:nvPr/>
        </p:nvSpPr>
        <p:spPr>
          <a:xfrm>
            <a:off x="8086465" y="3944067"/>
            <a:ext cx="3375812" cy="63398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职业特点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8074403" y="2081621"/>
            <a:ext cx="3255153" cy="14142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男女比例大致相当，女性用户略多于男性。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4054790" y="4675587"/>
            <a:ext cx="3255153" cy="14142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主要集中在大中城市，如北京、上海、广州、深圳等。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8074403" y="4679187"/>
            <a:ext cx="3255153" cy="14142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以学生、白领、自由职业者为主，他们追求个性和时尚，愿意为优质摄影作品付费。</a:t>
            </a:r>
          </a:p>
        </p:txBody>
      </p:sp>
      <p:grpSp>
        <p:nvGrpSpPr>
          <p:cNvPr id="19" name="Group 1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0" name="AutoShape 2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TextBox 4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目标受众群体特征</a:t>
              </a:r>
            </a:p>
          </p:txBody>
        </p:sp>
      </p:grp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https://d.book118.com/506002202212010101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F6FFF4"/>
      </a:lt1>
      <a:dk2>
        <a:srgbClr val="083800"/>
      </a:dk2>
      <a:lt2>
        <a:srgbClr val="FFFFFF"/>
      </a:lt2>
      <a:accent1>
        <a:srgbClr val="59AE93"/>
      </a:accent1>
      <a:accent2>
        <a:srgbClr val="83BB7A"/>
      </a:accent2>
      <a:accent3>
        <a:srgbClr val="2D7A61"/>
      </a:accent3>
      <a:accent4>
        <a:srgbClr val="87D295"/>
      </a:accent4>
      <a:accent5>
        <a:srgbClr val="BEEA8F"/>
      </a:accent5>
      <a:accent6>
        <a:srgbClr val="90DECB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Uigh" typeface="Microsoft Uighur"/>
        <a:font script="Beng" typeface="Vrinda"/>
        <a:font script="Thai" typeface="Angsan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Times New Roman"/>
        <a:font script="Arab" typeface="Times New Roman"/>
        <a:font script="Hebr" typeface="Times New Roman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MoolBoran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ajorFont>
      <a:minorFont>
        <a:latin typeface="Calibri"/>
        <a:ea typeface="Calibri"/>
        <a:cs typeface="Arial"/>
        <a:font script="Uigh" typeface="Microsoft Uighur"/>
        <a:font script="Beng" typeface="Vrinda"/>
        <a:font script="Thai" typeface="Cordi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Arial"/>
        <a:font script="Arab" typeface="Arial"/>
        <a:font script="Hebr" typeface="Arial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39</Paragraphs>
  <Slides>8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baseType="lpstr" size="12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2024-09-26T10:01:23.225</cp:lastPrinted>
  <dcterms:created xsi:type="dcterms:W3CDTF">2024-09-26T02:01:23Z</dcterms:created>
  <dcterms:modified xsi:type="dcterms:W3CDTF">2024-09-26T02:01:25Z</dcterms:modified>
</cp:coreProperties>
</file>