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5" r:id="rId24"/>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tags" Target="tags/tag1.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heme" Target="theme/theme1.xml" /><Relationship Id="rId29" Type="http://schemas.openxmlformats.org/officeDocument/2006/relationships/tableStyles" Target="tableStyles.xml" /><Relationship Id="rId3" Type="http://schemas.openxmlformats.org/officeDocument/2006/relationships/slideMaster" Target="slideMasters/slideMaster3.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F8C28CC1-B0AA-4134-BB82-F48C9A2B57E1}"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62" name="PlaceHolder 1"/>
          <p:cNvSpPr>
            <a:spLocks noGrp="1"/>
          </p:cNvSpPr>
          <p:nvPr>
            <p:ph type="sldImg"/>
          </p:nvPr>
        </p:nvSpPr>
        <p:spPr>
          <a:xfrm>
            <a:off x="685800" y="1143000"/>
            <a:ext cx="5486040" cy="3085920"/>
          </a:xfrm>
          <a:prstGeom prst="rect">
            <a:avLst/>
          </a:prstGeom>
          <a:ln w="0">
            <a:noFill/>
          </a:ln>
        </p:spPr>
      </p:sp>
      <p:sp>
        <p:nvSpPr>
          <p:cNvPr id="363"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64"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65" name="PlaceHolder 1"/>
          <p:cNvSpPr>
            <a:spLocks noGrp="1"/>
          </p:cNvSpPr>
          <p:nvPr>
            <p:ph type="sldImg"/>
          </p:nvPr>
        </p:nvSpPr>
        <p:spPr>
          <a:xfrm>
            <a:off x="685800" y="1143000"/>
            <a:ext cx="5486040" cy="3085920"/>
          </a:xfrm>
          <a:prstGeom prst="rect">
            <a:avLst/>
          </a:prstGeom>
          <a:ln w="0">
            <a:noFill/>
          </a:ln>
        </p:spPr>
      </p:sp>
      <p:sp>
        <p:nvSpPr>
          <p:cNvPr id="366"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67"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68" name="PlaceHolder 1"/>
          <p:cNvSpPr>
            <a:spLocks noGrp="1"/>
          </p:cNvSpPr>
          <p:nvPr>
            <p:ph type="sldImg"/>
          </p:nvPr>
        </p:nvSpPr>
        <p:spPr>
          <a:xfrm>
            <a:off x="685800" y="1143000"/>
            <a:ext cx="5486040" cy="3085920"/>
          </a:xfrm>
          <a:prstGeom prst="rect">
            <a:avLst/>
          </a:prstGeom>
          <a:ln w="0">
            <a:noFill/>
          </a:ln>
        </p:spPr>
      </p:sp>
      <p:sp>
        <p:nvSpPr>
          <p:cNvPr id="369"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70"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71" name="PlaceHolder 1"/>
          <p:cNvSpPr>
            <a:spLocks noGrp="1"/>
          </p:cNvSpPr>
          <p:nvPr>
            <p:ph type="sldImg"/>
          </p:nvPr>
        </p:nvSpPr>
        <p:spPr>
          <a:xfrm>
            <a:off x="685800" y="1143000"/>
            <a:ext cx="5486040" cy="3085920"/>
          </a:xfrm>
          <a:prstGeom prst="rect">
            <a:avLst/>
          </a:prstGeom>
          <a:ln w="0">
            <a:noFill/>
          </a:ln>
        </p:spPr>
      </p:sp>
      <p:sp>
        <p:nvSpPr>
          <p:cNvPr id="372"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73"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74" name="PlaceHolder 1"/>
          <p:cNvSpPr>
            <a:spLocks noGrp="1"/>
          </p:cNvSpPr>
          <p:nvPr>
            <p:ph type="sldImg"/>
          </p:nvPr>
        </p:nvSpPr>
        <p:spPr>
          <a:xfrm>
            <a:off x="685800" y="1143000"/>
            <a:ext cx="5486040" cy="3085920"/>
          </a:xfrm>
          <a:prstGeom prst="rect">
            <a:avLst/>
          </a:prstGeom>
          <a:ln w="0">
            <a:noFill/>
          </a:ln>
        </p:spPr>
      </p:sp>
      <p:sp>
        <p:nvSpPr>
          <p:cNvPr id="375"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76"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E8FB468-6EF8-4D44-9A1B-C41ED035FE2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B25570F-B7F5-4938-9D44-5E2A4D30965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0650454-9D43-4808-BB70-9CA62F59CBD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A0C434E-6790-42CD-B255-AB83CD6335F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A673AC1-8C1F-4279-B0FD-00BB8AC3B09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6104380-AC81-41F8-BCAD-391B564E324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069486D-94C6-43D8-BDEA-AD2EC238E64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4F398AC-6DD6-4B93-A1AB-DE818D9924D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BE97B08-727E-4ABE-A6F6-A3C28776D57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83DB382-A2AD-4919-B4CE-D1807E901C6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D5D8625-79BD-4C2B-B193-FBD85DA2979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44E62F4A-1D7A-415B-9504-EE3A56AFEB2E}"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3976B56E-47AA-496F-8B2F-17DE098324C9}"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 Id="rId3"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7.png" /><Relationship Id="rId3" Type="http://schemas.openxmlformats.org/officeDocument/2006/relationships/image" Target="../media/image5.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8.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9.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7.png" /><Relationship Id="rId3" Type="http://schemas.openxmlformats.org/officeDocument/2006/relationships/image" Target="../media/image5.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3.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0.png" /><Relationship Id="rId3" Type="http://schemas.openxmlformats.org/officeDocument/2006/relationships/image" Target="../media/image5.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0601224012501010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21000"/>
          </a:blip>
          <a:stretch>
            <a:fillRect/>
          </a:stretch>
        </a:blipFill>
      </p:bgPr>
    </p:bg>
    <p:spTree>
      <p:nvGrpSpPr>
        <p:cNvPr id="1" name=""/>
        <p:cNvGrpSpPr/>
        <p:nvPr/>
      </p:nvGrpSpPr>
      <p:grpSpPr>
        <a:xfrm>
          <a:off x="0" y="0"/>
          <a:ext cx="0" cy="0"/>
        </a:xfrm>
      </p:grpSpPr>
      <p:sp>
        <p:nvSpPr>
          <p:cNvPr id="72" name="PlaceHolder 1"/>
          <p:cNvSpPr>
            <a:spLocks noGrp="1"/>
          </p:cNvSpPr>
          <p:nvPr>
            <p:ph type="title"/>
          </p:nvPr>
        </p:nvSpPr>
        <p:spPr>
          <a:xfrm>
            <a:off x="1585440" y="858600"/>
            <a:ext cx="9798840" cy="257004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教学设计中如何培养学生的问题解决能力</a:t>
            </a:r>
            <a:endParaRPr lang="en-US" sz="6000" b="0" strike="noStrike" spc="-1">
              <a:solidFill>
                <a:schemeClr val="dk1"/>
              </a:solidFill>
              <a:latin typeface="Arial"/>
            </a:endParaRPr>
          </a:p>
        </p:txBody>
      </p:sp>
      <p:sp>
        <p:nvSpPr>
          <p:cNvPr id="73" name="PlaceHolder 2"/>
          <p:cNvSpPr>
            <a:spLocks noGrp="1"/>
          </p:cNvSpPr>
          <p:nvPr>
            <p:ph type="subTitle" idx="4"/>
          </p:nvPr>
        </p:nvSpPr>
        <p:spPr>
          <a:xfrm>
            <a:off x="1198800" y="3560400"/>
            <a:ext cx="472680" cy="202680"/>
          </a:xfrm>
          <a:prstGeom prst="rect">
            <a:avLst/>
          </a:prstGeom>
          <a:noFill/>
          <a:ln w="0">
            <a:noFill/>
          </a:ln>
        </p:spPr>
        <p:txBody>
          <a:bodyPr lIns="90000" tIns="46800" rIns="90000" bIns="46800" anchor="t">
            <a:normAutofit fontScale="37485" lnSpcReduction="20000"/>
          </a:bodyPr>
          <a:lstStyle/>
          <a:p>
            <a:pPr indent="0" algn="ctr" defTabSz="914400">
              <a:lnSpc>
                <a:spcPct val="110000"/>
              </a:lnSpc>
              <a:spcAft>
                <a:spcPts val="1001"/>
              </a:spcAft>
              <a:buNone/>
              <a:tabLst>
                <a:tab pos="0"/>
              </a:tabLst>
            </a:pPr>
            <a:r>
              <a:rPr lang="en-US" sz="2400" b="0" strike="noStrike" spc="199">
                <a:solidFill>
                  <a:schemeClr val="dk1">
                    <a:lumMod val="65000"/>
                    <a:lumOff val="35000"/>
                  </a:schemeClr>
                </a:solidFill>
                <a:latin typeface="Arial"/>
                <a:ea typeface="微软雅黑"/>
              </a:rPr>
              <a:t> </a:t>
            </a:r>
            <a:endParaRPr lang="en-US" sz="2400" b="0" strike="noStrike" spc="-1">
              <a:solidFill>
                <a:srgbClr val="000000"/>
              </a:solidFill>
              <a:latin typeface="Arial"/>
            </a:endParaRPr>
          </a:p>
        </p:txBody>
      </p:sp>
      <p:sp>
        <p:nvSpPr>
          <p:cNvPr id="74" name="文本框 3"/>
          <p:cNvSpPr/>
          <p:nvPr/>
        </p:nvSpPr>
        <p:spPr>
          <a:xfrm>
            <a:off x="4453200" y="4485600"/>
            <a:ext cx="4063680" cy="100404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50000"/>
              </a:lnSpc>
            </a:pPr>
            <a:r>
              <a:rPr lang="zh-CN" sz="2000" b="1" strike="noStrike" spc="-1">
                <a:solidFill>
                  <a:schemeClr val="dk1"/>
                </a:solidFill>
                <a:latin typeface="微软雅黑"/>
                <a:ea typeface="微软雅黑"/>
              </a:rPr>
              <a:t>制作人：</a:t>
            </a:r>
            <a:r>
              <a:rPr lang="en-US" sz="2000" b="1" strike="noStrike" spc="-1">
                <a:solidFill>
                  <a:schemeClr val="dk1"/>
                </a:solidFill>
                <a:latin typeface="微软雅黑"/>
                <a:ea typeface="微软雅黑"/>
              </a:rPr>
              <a:t>XX </a:t>
            </a:r>
            <a:endParaRPr lang="en-US" sz="2000" b="0" strike="noStrike" spc="-1">
              <a:solidFill>
                <a:srgbClr val="000000"/>
              </a:solidFill>
              <a:latin typeface="Arial"/>
            </a:endParaRPr>
          </a:p>
          <a:p>
            <a:pPr defTabSz="914400">
              <a:lnSpc>
                <a:spcPct val="150000"/>
              </a:lnSpc>
            </a:pPr>
            <a:r>
              <a:rPr lang="zh-CN" sz="2000" b="1" strike="noStrike" spc="-1">
                <a:solidFill>
                  <a:schemeClr val="dk1"/>
                </a:solidFill>
                <a:latin typeface="微软雅黑"/>
                <a:ea typeface="微软雅黑"/>
              </a:rPr>
              <a:t>时间：</a:t>
            </a:r>
            <a:r>
              <a:rPr lang="en-US" sz="2000" b="1" strike="noStrike" spc="-1">
                <a:solidFill>
                  <a:schemeClr val="dk1"/>
                </a:solidFill>
                <a:latin typeface="微软雅黑"/>
                <a:ea typeface="微软雅黑"/>
              </a:rPr>
              <a:t>2024</a:t>
            </a:r>
            <a:r>
              <a:rPr lang="zh-CN" sz="2000" b="1" strike="noStrike" spc="-1">
                <a:solidFill>
                  <a:schemeClr val="dk1"/>
                </a:solidFill>
                <a:latin typeface="微软雅黑"/>
                <a:ea typeface="微软雅黑"/>
              </a:rPr>
              <a:t>年</a:t>
            </a:r>
            <a:r>
              <a:rPr lang="en-US" sz="2000" b="1" strike="noStrike" spc="-1">
                <a:solidFill>
                  <a:schemeClr val="dk1"/>
                </a:solidFill>
                <a:latin typeface="微软雅黑"/>
                <a:ea typeface="微软雅黑"/>
              </a:rPr>
              <a:t>X</a:t>
            </a:r>
            <a:r>
              <a:rPr lang="zh-CN" sz="2000" b="1" strike="noStrike" spc="-1">
                <a:solidFill>
                  <a:schemeClr val="dk1"/>
                </a:solidFill>
                <a:latin typeface="微软雅黑"/>
                <a:ea typeface="微软雅黑"/>
              </a:rPr>
              <a:t>月</a:t>
            </a:r>
            <a:endParaRPr lang="en-US" sz="2000" b="0" strike="noStrike" spc="-1">
              <a:solidFill>
                <a:srgbClr val="000000"/>
              </a:solidFill>
              <a:latin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5" name="PlaceHolder 1"/>
          <p:cNvSpPr>
            <a:spLocks noGrp="1"/>
          </p:cNvSpPr>
          <p:nvPr>
            <p:ph type="title" idx="4294967295"/>
          </p:nvPr>
        </p:nvSpPr>
        <p:spPr>
          <a:xfrm>
            <a:off x="5163120" y="50472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目录</a:t>
            </a:r>
            <a:endParaRPr lang="en-US" sz="3600" b="0" strike="noStrike" spc="-1">
              <a:solidFill>
                <a:schemeClr val="dk1"/>
              </a:solidFill>
              <a:latin typeface="Arial"/>
            </a:endParaRPr>
          </a:p>
        </p:txBody>
      </p:sp>
      <p:sp>
        <p:nvSpPr>
          <p:cNvPr id="76" name="content"/>
          <p:cNvSpPr/>
          <p:nvPr/>
        </p:nvSpPr>
        <p:spPr>
          <a:xfrm>
            <a:off x="798840" y="2077560"/>
            <a:ext cx="7692120" cy="4260600"/>
          </a:xfrm>
          <a:prstGeom prst="rect">
            <a:avLst/>
          </a:prstGeom>
          <a:noFill/>
          <a:ln w="0">
            <a:noFill/>
          </a:ln>
        </p:spPr>
        <p:style>
          <a:lnRef idx="0"/>
          <a:fillRef idx="0"/>
          <a:effectRef idx="0"/>
          <a:fontRef idx="minor"/>
        </p:style>
        <p:txBody>
          <a:bodyPr lIns="0" tIns="0" rIns="0" bIns="0" anchor="t">
            <a:normAutofit/>
          </a:bodyPr>
          <a:lstStyle/>
          <a:p>
            <a:r>
              <a:rPr lang="zh-CN" sz="2400" b="1" strike="noStrike" spc="-1">
                <a:solidFill>
                  <a:schemeClr val="lt2">
                    <a:lumMod val="25000"/>
                  </a:schemeClr>
                </a:solidFill>
                <a:latin typeface="微软雅黑"/>
                <a:ea typeface="微软雅黑"/>
              </a:rPr>
              <a:t>第</a:t>
            </a:r>
            <a:r>
              <a:rPr lang="en-US" sz="2400" b="1" strike="noStrike" spc="-1">
                <a:solidFill>
                  <a:schemeClr val="lt2">
                    <a:lumMod val="25000"/>
                  </a:schemeClr>
                </a:solidFill>
                <a:latin typeface="微软雅黑"/>
                <a:ea typeface="微软雅黑"/>
              </a:rPr>
              <a:t>1</a:t>
            </a:r>
            <a:r>
              <a:rPr lang="zh-CN" sz="2400" b="1" strike="noStrike" spc="-1">
                <a:solidFill>
                  <a:schemeClr val="lt2">
                    <a:lumMod val="25000"/>
                  </a:schemeClr>
                </a:solidFill>
                <a:latin typeface="微软雅黑"/>
                <a:ea typeface="微软雅黑"/>
              </a:rPr>
              <a:t>章  简介</a:t>
            </a:r>
            <a:endParaRPr lang="en-US" sz="2400" b="0" strike="noStrike" spc="-1">
              <a:solidFill>
                <a:srgbClr val="000000"/>
              </a:solidFill>
              <a:latin typeface="Arial"/>
            </a:endParaRPr>
          </a:p>
          <a:p>
            <a:r>
              <a:rPr lang="zh-CN" sz="2400" b="1" strike="noStrike" spc="-1">
                <a:solidFill>
                  <a:schemeClr val="lt2">
                    <a:lumMod val="25000"/>
                  </a:schemeClr>
                </a:solidFill>
                <a:latin typeface="微软雅黑"/>
                <a:ea typeface="微软雅黑"/>
              </a:rPr>
              <a:t>第</a:t>
            </a:r>
            <a:r>
              <a:rPr lang="en-US" sz="2400" b="1" strike="noStrike" spc="-1">
                <a:solidFill>
                  <a:schemeClr val="lt2">
                    <a:lumMod val="25000"/>
                  </a:schemeClr>
                </a:solidFill>
                <a:latin typeface="微软雅黑"/>
                <a:ea typeface="微软雅黑"/>
              </a:rPr>
              <a:t>2</a:t>
            </a:r>
            <a:r>
              <a:rPr lang="zh-CN" sz="2400" b="1" strike="noStrike" spc="-1">
                <a:solidFill>
                  <a:schemeClr val="lt2">
                    <a:lumMod val="25000"/>
                  </a:schemeClr>
                </a:solidFill>
                <a:latin typeface="微软雅黑"/>
                <a:ea typeface="微软雅黑"/>
              </a:rPr>
              <a:t>章  问题解决能力的培养策略</a:t>
            </a:r>
            <a:endParaRPr lang="en-US" sz="2400" b="0" strike="noStrike" spc="-1">
              <a:solidFill>
                <a:srgbClr val="000000"/>
              </a:solidFill>
              <a:latin typeface="Arial"/>
            </a:endParaRPr>
          </a:p>
          <a:p>
            <a:r>
              <a:rPr lang="zh-CN" sz="2400" b="1" strike="noStrike" spc="-1">
                <a:solidFill>
                  <a:schemeClr val="lt2">
                    <a:lumMod val="25000"/>
                  </a:schemeClr>
                </a:solidFill>
                <a:latin typeface="微软雅黑"/>
                <a:ea typeface="微软雅黑"/>
              </a:rPr>
              <a:t>第</a:t>
            </a:r>
            <a:r>
              <a:rPr lang="en-US" sz="2400" b="1" strike="noStrike" spc="-1">
                <a:solidFill>
                  <a:schemeClr val="lt2">
                    <a:lumMod val="25000"/>
                  </a:schemeClr>
                </a:solidFill>
                <a:latin typeface="微软雅黑"/>
                <a:ea typeface="微软雅黑"/>
              </a:rPr>
              <a:t>3</a:t>
            </a:r>
            <a:r>
              <a:rPr lang="zh-CN" sz="2400" b="1" strike="noStrike" spc="-1">
                <a:solidFill>
                  <a:schemeClr val="lt2">
                    <a:lumMod val="25000"/>
                  </a:schemeClr>
                </a:solidFill>
                <a:latin typeface="微软雅黑"/>
                <a:ea typeface="微软雅黑"/>
              </a:rPr>
              <a:t>章  教学设计案例分析</a:t>
            </a:r>
            <a:endParaRPr lang="en-US" sz="2400" b="0" strike="noStrike" spc="-1">
              <a:solidFill>
                <a:srgbClr val="000000"/>
              </a:solidFill>
              <a:latin typeface="Arial"/>
            </a:endParaRPr>
          </a:p>
          <a:p>
            <a:r>
              <a:rPr lang="zh-CN" sz="2400" b="1" strike="noStrike" spc="-1">
                <a:solidFill>
                  <a:schemeClr val="lt2">
                    <a:lumMod val="25000"/>
                  </a:schemeClr>
                </a:solidFill>
                <a:latin typeface="微软雅黑"/>
                <a:ea typeface="微软雅黑"/>
              </a:rPr>
              <a:t>第</a:t>
            </a:r>
            <a:r>
              <a:rPr lang="en-US" sz="2400" b="1" strike="noStrike" spc="-1">
                <a:solidFill>
                  <a:schemeClr val="lt2">
                    <a:lumMod val="25000"/>
                  </a:schemeClr>
                </a:solidFill>
                <a:latin typeface="微软雅黑"/>
                <a:ea typeface="微软雅黑"/>
              </a:rPr>
              <a:t>4</a:t>
            </a:r>
            <a:r>
              <a:rPr lang="zh-CN" sz="2400" b="1" strike="noStrike" spc="-1">
                <a:solidFill>
                  <a:schemeClr val="lt2">
                    <a:lumMod val="25000"/>
                  </a:schemeClr>
                </a:solidFill>
                <a:latin typeface="微软雅黑"/>
                <a:ea typeface="微软雅黑"/>
              </a:rPr>
              <a:t>章  评估学生问题解决能力的方法</a:t>
            </a:r>
            <a:endParaRPr lang="en-US" sz="2400" b="0" strike="noStrike" spc="-1">
              <a:solidFill>
                <a:srgbClr val="000000"/>
              </a:solidFill>
              <a:latin typeface="Arial"/>
            </a:endParaRPr>
          </a:p>
          <a:p>
            <a:r>
              <a:rPr lang="zh-CN" sz="2400" b="1" strike="noStrike" spc="-1">
                <a:solidFill>
                  <a:schemeClr val="lt2">
                    <a:lumMod val="25000"/>
                  </a:schemeClr>
                </a:solidFill>
                <a:latin typeface="微软雅黑"/>
                <a:ea typeface="微软雅黑"/>
              </a:rPr>
              <a:t>第</a:t>
            </a:r>
            <a:r>
              <a:rPr lang="en-US" sz="2400" b="1" strike="noStrike" spc="-1">
                <a:solidFill>
                  <a:schemeClr val="lt2">
                    <a:lumMod val="25000"/>
                  </a:schemeClr>
                </a:solidFill>
                <a:latin typeface="微软雅黑"/>
                <a:ea typeface="微软雅黑"/>
              </a:rPr>
              <a:t>5</a:t>
            </a:r>
            <a:r>
              <a:rPr lang="zh-CN" sz="2400" b="1" strike="noStrike" spc="-1">
                <a:solidFill>
                  <a:schemeClr val="lt2">
                    <a:lumMod val="25000"/>
                  </a:schemeClr>
                </a:solidFill>
                <a:latin typeface="微软雅黑"/>
                <a:ea typeface="微软雅黑"/>
              </a:rPr>
              <a:t>章  实践指导与建议</a:t>
            </a:r>
            <a:endParaRPr lang="en-US" sz="2400" b="0" strike="noStrike" spc="-1">
              <a:solidFill>
                <a:srgbClr val="000000"/>
              </a:solidFill>
              <a:latin typeface="Arial"/>
            </a:endParaRPr>
          </a:p>
          <a:p>
            <a:pPr defTabSz="914400">
              <a:lnSpc>
                <a:spcPct val="100000"/>
              </a:lnSpc>
            </a:pPr>
            <a:r>
              <a:rPr lang="zh-CN" sz="2400" b="1" strike="noStrike" spc="-1">
                <a:solidFill>
                  <a:schemeClr val="lt2">
                    <a:lumMod val="25000"/>
                  </a:schemeClr>
                </a:solidFill>
                <a:latin typeface="微软雅黑"/>
                <a:ea typeface="微软雅黑"/>
              </a:rPr>
              <a:t>第</a:t>
            </a:r>
            <a:r>
              <a:rPr lang="en-US" sz="2400" b="1" strike="noStrike" spc="-1">
                <a:solidFill>
                  <a:schemeClr val="lt2">
                    <a:lumMod val="25000"/>
                  </a:schemeClr>
                </a:solidFill>
                <a:latin typeface="微软雅黑"/>
                <a:ea typeface="微软雅黑"/>
              </a:rPr>
              <a:t>6</a:t>
            </a:r>
            <a:r>
              <a:rPr lang="zh-CN" sz="2400" b="1" strike="noStrike" spc="-1">
                <a:solidFill>
                  <a:schemeClr val="lt2">
                    <a:lumMod val="25000"/>
                  </a:schemeClr>
                </a:solidFill>
                <a:latin typeface="微软雅黑"/>
                <a:ea typeface="微软雅黑"/>
              </a:rPr>
              <a:t>章  总结与展望</a:t>
            </a:r>
            <a:endParaRPr lang="en-US" sz="2400" b="0" strike="noStrike" spc="-1">
              <a:solidFill>
                <a:srgbClr val="000000"/>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7" name="PlaceHolder 1"/>
          <p:cNvSpPr>
            <a:spLocks noGrp="1"/>
          </p:cNvSpPr>
          <p:nvPr>
            <p:ph/>
          </p:nvPr>
        </p:nvSpPr>
        <p:spPr>
          <a:xfrm>
            <a:off x="4678560" y="1699920"/>
            <a:ext cx="6318360" cy="521640"/>
          </a:xfrm>
          <a:prstGeom prst="rect">
            <a:avLst/>
          </a:prstGeom>
          <a:noFill/>
          <a:ln w="0">
            <a:noFill/>
          </a:ln>
        </p:spPr>
        <p:txBody>
          <a:bodyPr lIns="90000" tIns="46800" rIns="90000" bIns="46800" anchor="t">
            <a:noAutofit/>
          </a:bodyPr>
          <a:lstStyle/>
          <a:p>
            <a:pPr marL="228600" indent="-228600" defTabSz="914400">
              <a:lnSpc>
                <a:spcPct val="150000"/>
              </a:lnSpc>
              <a:spcAft>
                <a:spcPts val="1001"/>
              </a:spcAft>
              <a:buClr>
                <a:srgbClr val="595959"/>
              </a:buClr>
              <a:buFont typeface="Arial"/>
              <a:buChar char="●"/>
              <a:tabLst>
                <a:tab pos="1609560"/>
              </a:tabLst>
            </a:pPr>
            <a:r>
              <a:rPr lang="en-US" sz="4000" b="0" strike="noStrike" spc="148">
                <a:solidFill>
                  <a:schemeClr val="dk1">
                    <a:lumMod val="65000"/>
                    <a:lumOff val="35000"/>
                  </a:schemeClr>
                </a:solidFill>
                <a:latin typeface="Arial"/>
                <a:ea typeface="微软雅黑"/>
              </a:rPr>
              <a:t>01</a:t>
            </a:r>
            <a:endParaRPr lang="en-US" sz="4000" b="0" strike="noStrike" spc="148">
              <a:solidFill>
                <a:schemeClr val="dk1">
                  <a:lumMod val="65000"/>
                  <a:lumOff val="35000"/>
                </a:schemeClr>
              </a:solidFill>
              <a:latin typeface="Arial"/>
            </a:endParaRPr>
          </a:p>
        </p:txBody>
      </p:sp>
      <p:sp>
        <p:nvSpPr>
          <p:cNvPr id="78" name="PlaceHolder 2"/>
          <p:cNvSpPr>
            <a:spLocks noGrp="1"/>
          </p:cNvSpPr>
          <p:nvPr>
            <p:ph type="title" idx="4294967295"/>
          </p:nvPr>
        </p:nvSpPr>
        <p:spPr>
          <a:xfrm>
            <a:off x="3823200" y="2823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4000" b="1" strike="noStrike" spc="299">
                <a:solidFill>
                  <a:schemeClr val="dk1">
                    <a:lumMod val="85000"/>
                    <a:lumOff val="15000"/>
                  </a:schemeClr>
                </a:solidFill>
                <a:latin typeface="Arial"/>
                <a:ea typeface="微软雅黑"/>
              </a:rPr>
              <a:t>第</a:t>
            </a:r>
            <a:r>
              <a:rPr lang="en-US" sz="4000" b="1" strike="noStrike" spc="299">
                <a:solidFill>
                  <a:schemeClr val="dk1">
                    <a:lumMod val="85000"/>
                    <a:lumOff val="15000"/>
                  </a:schemeClr>
                </a:solidFill>
                <a:latin typeface="Arial"/>
                <a:ea typeface="微软雅黑"/>
              </a:rPr>
              <a:t>1</a:t>
            </a:r>
            <a:r>
              <a:rPr lang="zh-CN" sz="4000" b="1" strike="noStrike" spc="299">
                <a:solidFill>
                  <a:schemeClr val="dk1">
                    <a:lumMod val="85000"/>
                    <a:lumOff val="15000"/>
                  </a:schemeClr>
                </a:solidFill>
                <a:latin typeface="Arial"/>
                <a:ea typeface="微软雅黑"/>
              </a:rPr>
              <a:t>章 简介</a:t>
            </a:r>
            <a:endParaRPr lang="en-US" sz="4000" b="0" strike="noStrike" spc="-1">
              <a:solidFill>
                <a:schemeClr val="dk1"/>
              </a:solidFill>
              <a:latin typeface="Arial"/>
            </a:endParaRPr>
          </a:p>
        </p:txBody>
      </p:sp>
      <p:sp>
        <p:nvSpPr>
          <p:cNvPr id="7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80"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81" name="title"/>
          <p:cNvSpPr/>
          <p:nvPr/>
        </p:nvSpPr>
        <p:spPr>
          <a:xfrm>
            <a:off x="7263000" y="577080"/>
            <a:ext cx="336888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200" b="1" strike="noStrike" spc="299">
                <a:solidFill>
                  <a:schemeClr val="dk1"/>
                </a:solidFill>
                <a:latin typeface="Arial"/>
                <a:ea typeface="微软雅黑"/>
              </a:rPr>
              <a:t>教学设计中如何培养学生的问题解决能力</a:t>
            </a:r>
            <a:endParaRPr lang="en-US" sz="2200" b="0" strike="noStrike" spc="-1">
              <a:solidFill>
                <a:srgbClr val="000000"/>
              </a:solidFill>
              <a:latin typeface="Arial"/>
            </a:endParaRPr>
          </a:p>
        </p:txBody>
      </p:sp>
      <p:sp>
        <p:nvSpPr>
          <p:cNvPr id="82" name="content"/>
          <p:cNvSpPr/>
          <p:nvPr/>
        </p:nvSpPr>
        <p:spPr>
          <a:xfrm>
            <a:off x="7263000" y="2215440"/>
            <a:ext cx="308952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dk1"/>
                </a:solidFill>
                <a:latin typeface="Arial"/>
                <a:ea typeface="微软雅黑"/>
              </a:rPr>
              <a:t>问题解决能力是现代社会最为重要的能力之一。在教学设计中，如何有效地培养学生的问题解决能力是一个重要课题。本</a:t>
            </a:r>
            <a:r>
              <a:rPr lang="en-US" sz="1800" b="0" strike="noStrike" spc="148">
                <a:solidFill>
                  <a:schemeClr val="dk1"/>
                </a:solidFill>
                <a:latin typeface="Arial"/>
                <a:ea typeface="微软雅黑"/>
              </a:rPr>
              <a:t>PPT</a:t>
            </a:r>
            <a:r>
              <a:rPr lang="zh-CN" sz="1800" b="0" strike="noStrike" spc="148">
                <a:solidFill>
                  <a:schemeClr val="dk1"/>
                </a:solidFill>
                <a:latin typeface="Arial"/>
                <a:ea typeface="微软雅黑"/>
              </a:rPr>
              <a:t>将介绍教学设计中的关键要点和策略。</a:t>
            </a:r>
            <a:endParaRPr lang="en-US" sz="1800" b="0" strike="noStrike" spc="-1">
              <a:solidFill>
                <a:srgbClr val="000000"/>
              </a:solidFill>
              <a:latin typeface="Arial"/>
            </a:endParaRPr>
          </a:p>
        </p:txBody>
      </p:sp>
      <p:sp>
        <p:nvSpPr>
          <p:cNvPr id="83"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
        <p:nvSpPr>
          <p:cNvPr id="84" name="image"/>
          <p:cNvSpPr/>
          <p:nvPr/>
        </p:nvSpPr>
        <p:spPr>
          <a:xfrm>
            <a:off x="1036440" y="1335960"/>
            <a:ext cx="4791240" cy="2452680"/>
          </a:xfrm>
          <a:custGeom>
            <a:gdLst>
              <a:gd name="textAreaLeft" fmla="*/ 0 w 4791240"/>
              <a:gd name="textAreaRight" fmla="*/ 4791600 w 4791240"/>
              <a:gd name="textAreaTop" fmla="*/ 0 h 2452680"/>
              <a:gd name="textAreaBottom" fmla="*/ 2453040 h 2452680"/>
            </a:gdLst>
            <a:rect l="textAreaLeft" t="textAreaTop" r="textAreaRight" b="textAreaBottom"/>
            <a:pathLst>
              <a:path w="9868" h="5792">
                <a:moveTo>
                  <a:pt x="0" y="0"/>
                </a:moveTo>
                <a:lnTo>
                  <a:pt x="9868" y="0"/>
                </a:lnTo>
                <a:lnTo>
                  <a:pt x="9868" y="5792"/>
                </a:lnTo>
                <a:lnTo>
                  <a:pt x="0" y="5792"/>
                </a:lnTo>
                <a:lnTo>
                  <a:pt x="0" y="0"/>
                </a:lnTo>
                <a:close/>
              </a:path>
            </a:pathLst>
          </a:custGeom>
          <a:blipFill rotWithShape="0">
            <a:blip r:embed="rId2">
              <a:alphaModFix amt="84000"/>
            </a:blip>
            <a:stretch>
              <a:fillRect/>
            </a:stretch>
          </a:blipFill>
          <a:ln w="3175">
            <a:solidFill>
              <a:srgbClr val="000000">
                <a:lumMod val="40000"/>
                <a:lumOff val="60000"/>
                <a:alpha val="20000"/>
              </a:srgbClr>
            </a:solidFill>
            <a:round/>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5" name="title"/>
          <p:cNvSpPr/>
          <p:nvPr/>
        </p:nvSpPr>
        <p:spPr>
          <a:xfrm>
            <a:off x="666000" y="709200"/>
            <a:ext cx="10968480" cy="705240"/>
          </a:xfrm>
          <a:prstGeom prst="rect">
            <a:avLst/>
          </a:prstGeom>
          <a:noFill/>
          <a:ln w="0">
            <a:noFill/>
          </a:ln>
        </p:spPr>
        <p:style>
          <a:lnRef idx="0"/>
          <a:fillRef idx="0"/>
          <a:effectRef idx="0"/>
          <a:fontRef idx="minor"/>
        </p:style>
        <p:txBody>
          <a:bodyPr lIns="90000" tIns="47160" rIns="90000" bIns="47160" anchor="ctr">
            <a:normAutofit/>
          </a:bodyPr>
          <a:lstStyle/>
          <a:p>
            <a:pPr defTabSz="914400">
              <a:lnSpc>
                <a:spcPct val="100000"/>
              </a:lnSpc>
            </a:pPr>
            <a:r>
              <a:rPr lang="zh-CN" sz="3600" b="1" strike="noStrike" spc="299">
                <a:solidFill>
                  <a:schemeClr val="accent1"/>
                </a:solidFill>
                <a:latin typeface="微软雅黑"/>
                <a:ea typeface="微软雅黑"/>
              </a:rPr>
              <a:t>问题解决能力的重要性</a:t>
            </a:r>
            <a:endParaRPr lang="en-US" sz="3600" b="0" strike="noStrike" spc="-1">
              <a:solidFill>
                <a:srgbClr val="000000"/>
              </a:solidFill>
              <a:latin typeface="Arial"/>
            </a:endParaRPr>
          </a:p>
        </p:txBody>
      </p:sp>
      <p:sp>
        <p:nvSpPr>
          <p:cNvPr id="86" name="content.1.subtitle"/>
          <p:cNvSpPr/>
          <p:nvPr/>
        </p:nvSpPr>
        <p:spPr>
          <a:xfrm>
            <a:off x="127764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lumMod val="85000"/>
                    <a:lumOff val="15000"/>
                  </a:schemeClr>
                </a:solidFill>
                <a:latin typeface="微软雅黑"/>
                <a:ea typeface="微软雅黑"/>
              </a:rPr>
              <a:t>综合能力</a:t>
            </a:r>
            <a:endParaRPr lang="en-US" sz="1600" b="0" strike="noStrike" spc="-1">
              <a:solidFill>
                <a:srgbClr val="000000"/>
              </a:solidFill>
              <a:latin typeface="Arial"/>
            </a:endParaRPr>
          </a:p>
        </p:txBody>
      </p:sp>
      <p:sp>
        <p:nvSpPr>
          <p:cNvPr id="87" name="content.1.title"/>
          <p:cNvSpPr/>
          <p:nvPr/>
        </p:nvSpPr>
        <p:spPr>
          <a:xfrm>
            <a:off x="934200" y="2492280"/>
            <a:ext cx="214596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1"/>
                </a:solidFill>
                <a:latin typeface="微软雅黑"/>
                <a:ea typeface="微软雅黑"/>
              </a:rPr>
              <a:t>涉及逻辑思维、创新能力、团队合作</a:t>
            </a:r>
            <a:endParaRPr lang="en-US" sz="2000" b="0" strike="noStrike" spc="-1">
              <a:solidFill>
                <a:srgbClr val="000000"/>
              </a:solidFill>
              <a:latin typeface="Arial"/>
            </a:endParaRPr>
          </a:p>
        </p:txBody>
      </p:sp>
      <p:sp>
        <p:nvSpPr>
          <p:cNvPr id="88" name="content.2.subtitle"/>
          <p:cNvSpPr/>
          <p:nvPr/>
        </p:nvSpPr>
        <p:spPr>
          <a:xfrm>
            <a:off x="907308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lumMod val="85000"/>
                    <a:lumOff val="15000"/>
                  </a:schemeClr>
                </a:solidFill>
                <a:latin typeface="微软雅黑"/>
                <a:ea typeface="微软雅黑"/>
              </a:rPr>
              <a:t>现实生活和工作</a:t>
            </a:r>
            <a:endParaRPr lang="en-US" sz="1600" b="0" strike="noStrike" spc="-1">
              <a:solidFill>
                <a:srgbClr val="000000"/>
              </a:solidFill>
              <a:latin typeface="Arial"/>
            </a:endParaRPr>
          </a:p>
        </p:txBody>
      </p:sp>
      <p:sp>
        <p:nvSpPr>
          <p:cNvPr id="89" name="content.2.title"/>
          <p:cNvSpPr/>
          <p:nvPr/>
        </p:nvSpPr>
        <p:spPr>
          <a:xfrm>
            <a:off x="8773920" y="2492280"/>
            <a:ext cx="205452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1"/>
                </a:solidFill>
                <a:latin typeface="微软雅黑"/>
                <a:ea typeface="微软雅黑"/>
              </a:rPr>
              <a:t>需要不断面对各种问题并找到解决方案</a:t>
            </a:r>
            <a:endParaRPr lang="en-US" sz="2000" b="0" strike="noStrike" spc="-1">
              <a:solidFill>
                <a:srgbClr val="000000"/>
              </a:solidFill>
              <a:latin typeface="Arial"/>
            </a:endParaRPr>
          </a:p>
        </p:txBody>
      </p:sp>
      <p:sp>
        <p:nvSpPr>
          <p:cNvPr id="90" name="content.3.subtitle"/>
          <p:cNvSpPr/>
          <p:nvPr/>
        </p:nvSpPr>
        <p:spPr>
          <a:xfrm>
            <a:off x="387612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lumMod val="85000"/>
                    <a:lumOff val="15000"/>
                  </a:schemeClr>
                </a:solidFill>
                <a:latin typeface="微软雅黑"/>
                <a:ea typeface="微软雅黑"/>
              </a:rPr>
              <a:t>未来社会</a:t>
            </a:r>
            <a:endParaRPr lang="en-US" sz="1600" b="0" strike="noStrike" spc="-1">
              <a:solidFill>
                <a:srgbClr val="000000"/>
              </a:solidFill>
              <a:latin typeface="Arial"/>
            </a:endParaRPr>
          </a:p>
        </p:txBody>
      </p:sp>
      <p:sp>
        <p:nvSpPr>
          <p:cNvPr id="91" name="content.3.title"/>
          <p:cNvSpPr/>
          <p:nvPr/>
        </p:nvSpPr>
        <p:spPr>
          <a:xfrm>
            <a:off x="3576960" y="2494440"/>
            <a:ext cx="205704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1"/>
                </a:solidFill>
                <a:latin typeface="微软雅黑"/>
                <a:ea typeface="微软雅黑"/>
              </a:rPr>
              <a:t>有助于学生更好地适应未来社会的挑战</a:t>
            </a:r>
            <a:endParaRPr lang="en-US" sz="2000" b="0" strike="noStrike" spc="-1">
              <a:solidFill>
                <a:srgbClr val="000000"/>
              </a:solidFill>
              <a:latin typeface="Arial"/>
            </a:endParaRPr>
          </a:p>
        </p:txBody>
      </p:sp>
      <p:sp>
        <p:nvSpPr>
          <p:cNvPr id="92" name="content.4.subtitle"/>
          <p:cNvSpPr/>
          <p:nvPr/>
        </p:nvSpPr>
        <p:spPr>
          <a:xfrm>
            <a:off x="6474240" y="36187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lumMod val="85000"/>
                    <a:lumOff val="15000"/>
                  </a:schemeClr>
                </a:solidFill>
                <a:latin typeface="微软雅黑"/>
                <a:ea typeface="微软雅黑"/>
              </a:rPr>
              <a:t> </a:t>
            </a:r>
            <a:endParaRPr lang="en-US" sz="1600" b="0" strike="noStrike" spc="-1">
              <a:solidFill>
                <a:srgbClr val="000000"/>
              </a:solidFill>
              <a:latin typeface="Arial"/>
            </a:endParaRPr>
          </a:p>
        </p:txBody>
      </p:sp>
      <p:sp>
        <p:nvSpPr>
          <p:cNvPr id="93" name="content.4.title"/>
          <p:cNvSpPr/>
          <p:nvPr/>
        </p:nvSpPr>
        <p:spPr>
          <a:xfrm>
            <a:off x="6160680" y="2494440"/>
            <a:ext cx="208620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accent1"/>
                </a:solidFill>
                <a:latin typeface="微软雅黑"/>
                <a:ea typeface="微软雅黑"/>
              </a:rPr>
              <a:t> </a:t>
            </a:r>
            <a:endParaRPr lang="en-US" sz="2000" b="0" strike="noStrike" spc="-1">
              <a:solidFill>
                <a:srgbClr val="000000"/>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94" name="title"/>
          <p:cNvSpPr/>
          <p:nvPr/>
        </p:nvSpPr>
        <p:spPr>
          <a:xfrm>
            <a:off x="666000" y="709200"/>
            <a:ext cx="10968480" cy="705240"/>
          </a:xfrm>
          <a:prstGeom prst="rect">
            <a:avLst/>
          </a:prstGeom>
          <a:noFill/>
          <a:ln w="0">
            <a:noFill/>
          </a:ln>
        </p:spPr>
        <p:style>
          <a:lnRef idx="0"/>
          <a:fillRef idx="0"/>
          <a:effectRef idx="0"/>
          <a:fontRef idx="minor"/>
        </p:style>
        <p:txBody>
          <a:bodyPr lIns="90000" tIns="47160" rIns="90000" bIns="47160" anchor="ctr">
            <a:normAutofit/>
          </a:bodyPr>
          <a:lstStyle/>
          <a:p>
            <a:pPr defTabSz="914400">
              <a:lnSpc>
                <a:spcPct val="100000"/>
              </a:lnSpc>
            </a:pPr>
            <a:r>
              <a:rPr lang="zh-CN" sz="3600" b="1" strike="noStrike" spc="299">
                <a:solidFill>
                  <a:schemeClr val="accent1"/>
                </a:solidFill>
                <a:latin typeface="微软雅黑"/>
                <a:ea typeface="微软雅黑"/>
              </a:rPr>
              <a:t>教学设计对学生问题解决能力的影响</a:t>
            </a:r>
            <a:endParaRPr lang="en-US" sz="3600" b="0" strike="noStrike" spc="-1">
              <a:solidFill>
                <a:srgbClr val="000000"/>
              </a:solidFill>
              <a:latin typeface="Arial"/>
            </a:endParaRPr>
          </a:p>
        </p:txBody>
      </p:sp>
      <p:sp>
        <p:nvSpPr>
          <p:cNvPr id="95" name="content.1.subtitle"/>
          <p:cNvSpPr/>
          <p:nvPr/>
        </p:nvSpPr>
        <p:spPr>
          <a:xfrm>
            <a:off x="127764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lumMod val="85000"/>
                    <a:lumOff val="15000"/>
                  </a:schemeClr>
                </a:solidFill>
                <a:latin typeface="微软雅黑"/>
                <a:ea typeface="微软雅黑"/>
              </a:rPr>
              <a:t>合理的教学设计</a:t>
            </a:r>
            <a:endParaRPr lang="en-US" sz="1600" b="0" strike="noStrike" spc="-1">
              <a:solidFill>
                <a:srgbClr val="000000"/>
              </a:solidFill>
              <a:latin typeface="Arial"/>
            </a:endParaRPr>
          </a:p>
        </p:txBody>
      </p:sp>
      <p:sp>
        <p:nvSpPr>
          <p:cNvPr id="96" name="content.1.title"/>
          <p:cNvSpPr/>
          <p:nvPr/>
        </p:nvSpPr>
        <p:spPr>
          <a:xfrm>
            <a:off x="934200" y="2492280"/>
            <a:ext cx="214596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1"/>
                </a:solidFill>
                <a:latin typeface="微软雅黑"/>
                <a:ea typeface="微软雅黑"/>
              </a:rPr>
              <a:t>激发学生的思维和创造力</a:t>
            </a:r>
            <a:endParaRPr lang="en-US" sz="2000" b="0" strike="noStrike" spc="-1">
              <a:solidFill>
                <a:srgbClr val="000000"/>
              </a:solidFill>
              <a:latin typeface="Arial"/>
            </a:endParaRPr>
          </a:p>
        </p:txBody>
      </p:sp>
      <p:sp>
        <p:nvSpPr>
          <p:cNvPr id="97" name="content.2.subtitle"/>
          <p:cNvSpPr/>
          <p:nvPr/>
        </p:nvSpPr>
        <p:spPr>
          <a:xfrm>
            <a:off x="907308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lumMod val="85000"/>
                    <a:lumOff val="15000"/>
                  </a:schemeClr>
                </a:solidFill>
                <a:latin typeface="微软雅黑"/>
                <a:ea typeface="微软雅黑"/>
              </a:rPr>
              <a:t>问题情境式教学</a:t>
            </a:r>
            <a:endParaRPr lang="en-US" sz="1600" b="0" strike="noStrike" spc="-1">
              <a:solidFill>
                <a:srgbClr val="000000"/>
              </a:solidFill>
              <a:latin typeface="Arial"/>
            </a:endParaRPr>
          </a:p>
        </p:txBody>
      </p:sp>
      <p:sp>
        <p:nvSpPr>
          <p:cNvPr id="98" name="content.2.title"/>
          <p:cNvSpPr/>
          <p:nvPr/>
        </p:nvSpPr>
        <p:spPr>
          <a:xfrm>
            <a:off x="8773920" y="2492280"/>
            <a:ext cx="205452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1"/>
                </a:solidFill>
                <a:latin typeface="微软雅黑"/>
                <a:ea typeface="微软雅黑"/>
              </a:rPr>
              <a:t>让学生在真实场景中解决问题</a:t>
            </a:r>
            <a:endParaRPr lang="en-US" sz="2000" b="0" strike="noStrike" spc="-1">
              <a:solidFill>
                <a:srgbClr val="000000"/>
              </a:solidFill>
              <a:latin typeface="Arial"/>
            </a:endParaRPr>
          </a:p>
        </p:txBody>
      </p:sp>
      <p:sp>
        <p:nvSpPr>
          <p:cNvPr id="99" name="content.3.subtitle"/>
          <p:cNvSpPr/>
          <p:nvPr/>
        </p:nvSpPr>
        <p:spPr>
          <a:xfrm>
            <a:off x="387612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lumMod val="85000"/>
                    <a:lumOff val="15000"/>
                  </a:schemeClr>
                </a:solidFill>
                <a:latin typeface="微软雅黑"/>
                <a:ea typeface="微软雅黑"/>
              </a:rPr>
              <a:t>方法和技巧</a:t>
            </a:r>
            <a:endParaRPr lang="en-US" sz="1600" b="0" strike="noStrike" spc="-1">
              <a:solidFill>
                <a:srgbClr val="000000"/>
              </a:solidFill>
              <a:latin typeface="Arial"/>
            </a:endParaRPr>
          </a:p>
        </p:txBody>
      </p:sp>
      <p:sp>
        <p:nvSpPr>
          <p:cNvPr id="100" name="content.3.title"/>
          <p:cNvSpPr/>
          <p:nvPr/>
        </p:nvSpPr>
        <p:spPr>
          <a:xfrm>
            <a:off x="3576960" y="2494440"/>
            <a:ext cx="205704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1"/>
                </a:solidFill>
                <a:latin typeface="微软雅黑"/>
                <a:ea typeface="微软雅黑"/>
              </a:rPr>
              <a:t>引导学生掌握问题解决的方法和技巧</a:t>
            </a:r>
            <a:endParaRPr lang="en-US" sz="2000" b="0" strike="noStrike" spc="-1">
              <a:solidFill>
                <a:srgbClr val="000000"/>
              </a:solidFill>
              <a:latin typeface="Arial"/>
            </a:endParaRPr>
          </a:p>
        </p:txBody>
      </p:sp>
      <p:sp>
        <p:nvSpPr>
          <p:cNvPr id="101" name="content.4.subtitle"/>
          <p:cNvSpPr/>
          <p:nvPr/>
        </p:nvSpPr>
        <p:spPr>
          <a:xfrm>
            <a:off x="6474240" y="36187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lumMod val="85000"/>
                    <a:lumOff val="15000"/>
                  </a:schemeClr>
                </a:solidFill>
                <a:latin typeface="微软雅黑"/>
                <a:ea typeface="微软雅黑"/>
              </a:rPr>
              <a:t> </a:t>
            </a:r>
            <a:endParaRPr lang="en-US" sz="1600" b="0" strike="noStrike" spc="-1">
              <a:solidFill>
                <a:srgbClr val="000000"/>
              </a:solidFill>
              <a:latin typeface="Arial"/>
            </a:endParaRPr>
          </a:p>
        </p:txBody>
      </p:sp>
      <p:sp>
        <p:nvSpPr>
          <p:cNvPr id="102" name="content.4.title"/>
          <p:cNvSpPr/>
          <p:nvPr/>
        </p:nvSpPr>
        <p:spPr>
          <a:xfrm>
            <a:off x="6160680" y="2494440"/>
            <a:ext cx="208620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accent1"/>
                </a:solidFill>
                <a:latin typeface="微软雅黑"/>
                <a:ea typeface="微软雅黑"/>
              </a:rPr>
              <a:t> </a:t>
            </a:r>
            <a:endParaRPr lang="en-US" sz="2000" b="0" strike="noStrike" spc="-1">
              <a:solidFill>
                <a:srgbClr val="000000"/>
              </a:solidFill>
              <a:latin typeface="Aria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03"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4" name="title"/>
          <p:cNvSpPr/>
          <p:nvPr/>
        </p:nvSpPr>
        <p:spPr>
          <a:xfrm>
            <a:off x="7263000" y="577080"/>
            <a:ext cx="336888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200" b="1" strike="noStrike" spc="299">
                <a:solidFill>
                  <a:schemeClr val="dk1"/>
                </a:solidFill>
                <a:latin typeface="Arial"/>
                <a:ea typeface="微软雅黑"/>
              </a:rPr>
              <a:t>教学设计中的挑战</a:t>
            </a:r>
            <a:endParaRPr lang="en-US" sz="2200" b="0" strike="noStrike" spc="-1">
              <a:solidFill>
                <a:srgbClr val="000000"/>
              </a:solidFill>
              <a:latin typeface="Arial"/>
            </a:endParaRPr>
          </a:p>
        </p:txBody>
      </p:sp>
      <p:sp>
        <p:nvSpPr>
          <p:cNvPr id="105" name="content"/>
          <p:cNvSpPr/>
          <p:nvPr/>
        </p:nvSpPr>
        <p:spPr>
          <a:xfrm>
            <a:off x="7263000" y="2215440"/>
            <a:ext cx="308952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dk1"/>
                </a:solidFill>
                <a:latin typeface="Arial"/>
                <a:ea typeface="微软雅黑"/>
              </a:rPr>
              <a:t>教学设计中需要考虑学生的不同能力水平和兴趣爱好。如何在教学中平衡知识传授和问题解决能力的培养。教师需要不断提升自己的教学设计能力，以更好地引导学生。</a:t>
            </a:r>
            <a:endParaRPr lang="en-US" sz="1800" b="0" strike="noStrike" spc="-1">
              <a:solidFill>
                <a:srgbClr val="000000"/>
              </a:solidFill>
              <a:latin typeface="Arial"/>
            </a:endParaRPr>
          </a:p>
        </p:txBody>
      </p:sp>
      <p:sp>
        <p:nvSpPr>
          <p:cNvPr id="106"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
        <p:nvSpPr>
          <p:cNvPr id="107" name="image"/>
          <p:cNvSpPr/>
          <p:nvPr/>
        </p:nvSpPr>
        <p:spPr>
          <a:xfrm>
            <a:off x="1036440" y="1335960"/>
            <a:ext cx="4791240" cy="2452680"/>
          </a:xfrm>
          <a:custGeom>
            <a:gdLst>
              <a:gd name="textAreaLeft" fmla="*/ 0 w 4791240"/>
              <a:gd name="textAreaRight" fmla="*/ 4791600 w 4791240"/>
              <a:gd name="textAreaTop" fmla="*/ 0 h 2452680"/>
              <a:gd name="textAreaBottom" fmla="*/ 2453040 h 2452680"/>
            </a:gdLst>
            <a:rect l="textAreaLeft" t="textAreaTop" r="textAreaRight" b="textAreaBottom"/>
            <a:pathLst>
              <a:path w="9868" h="5792">
                <a:moveTo>
                  <a:pt x="0" y="0"/>
                </a:moveTo>
                <a:lnTo>
                  <a:pt x="9868" y="0"/>
                </a:lnTo>
                <a:lnTo>
                  <a:pt x="9868" y="5792"/>
                </a:lnTo>
                <a:lnTo>
                  <a:pt x="0" y="5792"/>
                </a:lnTo>
                <a:lnTo>
                  <a:pt x="0" y="0"/>
                </a:lnTo>
                <a:close/>
              </a:path>
            </a:pathLst>
          </a:custGeom>
          <a:blipFill rotWithShape="0">
            <a:blip r:embed="rId2">
              <a:alphaModFix amt="84000"/>
            </a:blip>
            <a:stretch>
              <a:fillRect/>
            </a:stretch>
          </a:blipFill>
          <a:ln w="3175">
            <a:solidFill>
              <a:srgbClr val="000000">
                <a:lumMod val="40000"/>
                <a:lumOff val="60000"/>
                <a:alpha val="20000"/>
              </a:srgbClr>
            </a:solidFill>
            <a:round/>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08" name="title"/>
          <p:cNvSpPr/>
          <p:nvPr/>
        </p:nvSpPr>
        <p:spPr>
          <a:xfrm>
            <a:off x="583560" y="360000"/>
            <a:ext cx="4603320" cy="719640"/>
          </a:xfrm>
          <a:prstGeom prst="rect">
            <a:avLst/>
          </a:prstGeom>
          <a:noFill/>
          <a:ln w="0">
            <a:noFill/>
          </a:ln>
        </p:spPr>
        <p:style>
          <a:lnRef idx="0"/>
          <a:fillRef idx="0"/>
          <a:effectRef idx="0"/>
          <a:fontRef idx="minor"/>
        </p:style>
        <p:txBody>
          <a:bodyPr lIns="0" tIns="0" rIns="0" bIns="0" anchor="b">
            <a:normAutofit/>
          </a:bodyPr>
          <a:lstStyle/>
          <a:p>
            <a:pPr defTabSz="914400">
              <a:lnSpc>
                <a:spcPct val="100000"/>
              </a:lnSpc>
            </a:pPr>
            <a:r>
              <a:rPr lang="zh-CN" sz="3600" b="1" strike="noStrike" spc="299">
                <a:solidFill>
                  <a:schemeClr val="dk1">
                    <a:lumMod val="85000"/>
                    <a:lumOff val="15000"/>
                  </a:schemeClr>
                </a:solidFill>
                <a:latin typeface="Arial"/>
                <a:ea typeface="微软雅黑"/>
              </a:rPr>
              <a:t>教学设计策略</a:t>
            </a:r>
            <a:endParaRPr lang="en-US" sz="3600" b="0" strike="noStrike" spc="-1">
              <a:solidFill>
                <a:srgbClr val="000000"/>
              </a:solidFill>
              <a:latin typeface="Arial"/>
            </a:endParaRPr>
          </a:p>
        </p:txBody>
      </p:sp>
      <p:sp>
        <p:nvSpPr>
          <p:cNvPr id="109" name="image"/>
          <p:cNvSpPr/>
          <p:nvPr/>
        </p:nvSpPr>
        <p:spPr>
          <a:xfrm>
            <a:off x="7813800" y="0"/>
            <a:ext cx="4377960" cy="4380480"/>
          </a:xfrm>
          <a:custGeom>
            <a:gdLst>
              <a:gd name="textAreaLeft" fmla="*/ 0 w 4377960"/>
              <a:gd name="textAreaRight" fmla="*/ 4378320 w 4377960"/>
              <a:gd name="textAreaTop" fmla="*/ 0 h 4380480"/>
              <a:gd name="textAreaBottom" fmla="*/ 4380840 h 4380480"/>
            </a:gdLst>
            <a:rect l="textAreaLeft" t="textAreaTop" r="textAreaRight" b="textAreaBottom"/>
            <a:pathLst>
              <a:path w="6036950" h="6040857">
                <a:moveTo>
                  <a:pt x="2276483" y="0"/>
                </a:moveTo>
                <a:lnTo>
                  <a:pt x="6036950" y="0"/>
                </a:lnTo>
                <a:lnTo>
                  <a:pt x="6036950" y="2936006"/>
                </a:lnTo>
                <a:lnTo>
                  <a:pt x="4238679" y="5156686"/>
                </a:lnTo>
                <a:cubicBezTo>
                  <a:pt x="3409718" y="6180367"/>
                  <a:pt x="1907854" y="6338220"/>
                  <a:pt x="884172" y="5509259"/>
                </a:cubicBezTo>
                <a:cubicBezTo>
                  <a:pt x="-139509" y="4680298"/>
                  <a:pt x="-297361" y="3178434"/>
                  <a:pt x="531600" y="2154752"/>
                </a:cubicBezTo>
                <a:close/>
              </a:path>
            </a:pathLst>
          </a:custGeom>
          <a:blipFill rotWithShape="0">
            <a:blip r:embed="rId2"/>
            <a:stretch>
              <a:fillRect/>
            </a:stretch>
          </a:blipFill>
          <a:ln w="9525">
            <a:solidFill>
              <a:srgbClr val="000000">
                <a:lumMod val="40000"/>
                <a:lumOff val="60000"/>
                <a:alpha val="50000"/>
              </a:srgbClr>
            </a:solidFill>
            <a:round/>
          </a:ln>
          <a:effectLst>
            <a:outerShdw dist="253959" dir="4201429" algn="ctr" rotWithShape="0">
              <a:schemeClr val="accent1">
                <a:alpha val="15000"/>
              </a:schemeClr>
            </a:outerShdw>
          </a:effectLst>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
        <p:nvSpPr>
          <p:cNvPr id="110" name="content.1.subtitle"/>
          <p:cNvSpPr/>
          <p:nvPr/>
        </p:nvSpPr>
        <p:spPr>
          <a:xfrm>
            <a:off x="1244520" y="2356560"/>
            <a:ext cx="49708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800" b="0" strike="noStrike" spc="-1">
                <a:solidFill>
                  <a:schemeClr val="dk1"/>
                </a:solidFill>
                <a:latin typeface="Arial"/>
                <a:ea typeface="微软雅黑"/>
              </a:rPr>
              <a:t>激发学生思维</a:t>
            </a:r>
            <a:endParaRPr lang="en-US" sz="1800" b="0" strike="noStrike" spc="-1">
              <a:solidFill>
                <a:srgbClr val="000000"/>
              </a:solidFill>
              <a:latin typeface="Arial"/>
            </a:endParaRPr>
          </a:p>
        </p:txBody>
      </p:sp>
      <p:sp>
        <p:nvSpPr>
          <p:cNvPr id="111" name="content.1.title"/>
          <p:cNvSpPr/>
          <p:nvPr/>
        </p:nvSpPr>
        <p:spPr>
          <a:xfrm>
            <a:off x="1243440" y="1695960"/>
            <a:ext cx="55634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400" b="1" strike="noStrike" spc="-1">
                <a:solidFill>
                  <a:schemeClr val="accent1"/>
                </a:solidFill>
                <a:latin typeface="微软雅黑"/>
                <a:ea typeface="微软雅黑"/>
              </a:rPr>
              <a:t>设计问题情境式教学</a:t>
            </a:r>
            <a:endParaRPr lang="en-US" sz="2400" b="0" strike="noStrike" spc="-1">
              <a:solidFill>
                <a:srgbClr val="000000"/>
              </a:solidFill>
              <a:latin typeface="Arial"/>
            </a:endParaRPr>
          </a:p>
        </p:txBody>
      </p:sp>
      <p:sp>
        <p:nvSpPr>
          <p:cNvPr id="112" name="椭圆 6"/>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13" name="椭圆 7"/>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
        <p:nvSpPr>
          <p:cNvPr id="114" name="content.3.subtitle"/>
          <p:cNvSpPr/>
          <p:nvPr/>
        </p:nvSpPr>
        <p:spPr>
          <a:xfrm>
            <a:off x="1333440" y="5376600"/>
            <a:ext cx="578700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400" b="0" strike="noStrike" spc="-1">
                <a:solidFill>
                  <a:schemeClr val="dk1">
                    <a:lumMod val="85000"/>
                    <a:lumOff val="15000"/>
                  </a:schemeClr>
                </a:solidFill>
                <a:latin typeface="微软雅黑"/>
                <a:ea typeface="微软雅黑"/>
              </a:rPr>
              <a:t>培养创新能力</a:t>
            </a:r>
            <a:endParaRPr lang="en-US" sz="1400" b="0" strike="noStrike" spc="-1">
              <a:solidFill>
                <a:srgbClr val="000000"/>
              </a:solidFill>
              <a:latin typeface="Arial"/>
            </a:endParaRPr>
          </a:p>
        </p:txBody>
      </p:sp>
      <p:sp>
        <p:nvSpPr>
          <p:cNvPr id="115" name="content.3.title"/>
          <p:cNvSpPr/>
          <p:nvPr/>
        </p:nvSpPr>
        <p:spPr>
          <a:xfrm>
            <a:off x="1329840" y="4638600"/>
            <a:ext cx="58834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400" b="1" strike="noStrike" spc="-1">
                <a:solidFill>
                  <a:schemeClr val="accent1"/>
                </a:solidFill>
                <a:latin typeface="微软雅黑"/>
                <a:ea typeface="微软雅黑"/>
              </a:rPr>
              <a:t>鼓励学生尝试不同解决方案</a:t>
            </a:r>
            <a:endParaRPr lang="en-US" sz="2400" b="0" strike="noStrike" spc="-1">
              <a:solidFill>
                <a:srgbClr val="000000"/>
              </a:solidFill>
              <a:latin typeface="Arial"/>
            </a:endParaRPr>
          </a:p>
        </p:txBody>
      </p:sp>
      <p:sp>
        <p:nvSpPr>
          <p:cNvPr id="116" name="椭圆 11"/>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17" name="content.2.subtitle"/>
          <p:cNvSpPr/>
          <p:nvPr/>
        </p:nvSpPr>
        <p:spPr>
          <a:xfrm>
            <a:off x="1330920" y="3866400"/>
            <a:ext cx="54766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800" b="0" strike="noStrike" spc="-1">
                <a:solidFill>
                  <a:schemeClr val="dk1">
                    <a:lumMod val="85000"/>
                    <a:lumOff val="15000"/>
                  </a:schemeClr>
                </a:solidFill>
                <a:latin typeface="微软雅黑"/>
                <a:ea typeface="微软雅黑"/>
              </a:rPr>
              <a:t>培养解决问题能力</a:t>
            </a:r>
            <a:endParaRPr lang="en-US" sz="1800" b="0" strike="noStrike" spc="-1">
              <a:solidFill>
                <a:srgbClr val="000000"/>
              </a:solidFill>
              <a:latin typeface="Arial"/>
            </a:endParaRPr>
          </a:p>
        </p:txBody>
      </p:sp>
      <p:sp>
        <p:nvSpPr>
          <p:cNvPr id="118" name="content.2.title"/>
          <p:cNvSpPr/>
          <p:nvPr/>
        </p:nvSpPr>
        <p:spPr>
          <a:xfrm>
            <a:off x="1329120" y="3128760"/>
            <a:ext cx="562176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400" b="1" strike="noStrike" spc="-1">
                <a:solidFill>
                  <a:schemeClr val="accent1"/>
                </a:solidFill>
                <a:latin typeface="微软雅黑"/>
                <a:ea typeface="微软雅黑"/>
              </a:rPr>
              <a:t>引导学生分析和解决问题</a:t>
            </a:r>
            <a:endParaRPr lang="en-US" sz="2400" b="0" strike="noStrike" spc="-1">
              <a:solidFill>
                <a:srgbClr val="000000"/>
              </a:solidFill>
              <a:latin typeface="Arial"/>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19" name="title"/>
          <p:cNvSpPr/>
          <p:nvPr/>
        </p:nvSpPr>
        <p:spPr>
          <a:xfrm>
            <a:off x="666000" y="709200"/>
            <a:ext cx="10968480" cy="705240"/>
          </a:xfrm>
          <a:prstGeom prst="rect">
            <a:avLst/>
          </a:prstGeom>
          <a:noFill/>
          <a:ln w="0">
            <a:noFill/>
          </a:ln>
        </p:spPr>
        <p:style>
          <a:lnRef idx="0"/>
          <a:fillRef idx="0"/>
          <a:effectRef idx="0"/>
          <a:fontRef idx="minor"/>
        </p:style>
        <p:txBody>
          <a:bodyPr lIns="90000" tIns="47160" rIns="90000" bIns="47160" anchor="ctr">
            <a:normAutofit/>
          </a:bodyPr>
          <a:lstStyle/>
          <a:p>
            <a:pPr defTabSz="914400">
              <a:lnSpc>
                <a:spcPct val="100000"/>
              </a:lnSpc>
            </a:pPr>
            <a:r>
              <a:rPr lang="zh-CN" sz="3600" b="1" strike="noStrike" spc="299">
                <a:solidFill>
                  <a:schemeClr val="accent1"/>
                </a:solidFill>
                <a:latin typeface="微软雅黑"/>
                <a:ea typeface="微软雅黑"/>
              </a:rPr>
              <a:t>教学设计原则</a:t>
            </a:r>
            <a:endParaRPr lang="en-US" sz="3600" b="0" strike="noStrike" spc="-1">
              <a:solidFill>
                <a:srgbClr val="000000"/>
              </a:solidFill>
              <a:latin typeface="Arial"/>
            </a:endParaRPr>
          </a:p>
        </p:txBody>
      </p:sp>
      <p:sp>
        <p:nvSpPr>
          <p:cNvPr id="120" name="content.1.subtitle"/>
          <p:cNvSpPr/>
          <p:nvPr/>
        </p:nvSpPr>
        <p:spPr>
          <a:xfrm>
            <a:off x="127764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lumMod val="85000"/>
                    <a:lumOff val="15000"/>
                  </a:schemeClr>
                </a:solidFill>
                <a:latin typeface="微软雅黑"/>
                <a:ea typeface="微软雅黑"/>
              </a:rPr>
              <a:t>实践机会</a:t>
            </a:r>
            <a:endParaRPr lang="en-US" sz="1600" b="0" strike="noStrike" spc="-1">
              <a:solidFill>
                <a:srgbClr val="000000"/>
              </a:solidFill>
              <a:latin typeface="Arial"/>
            </a:endParaRPr>
          </a:p>
        </p:txBody>
      </p:sp>
      <p:sp>
        <p:nvSpPr>
          <p:cNvPr id="121" name="content.1.title"/>
          <p:cNvSpPr/>
          <p:nvPr/>
        </p:nvSpPr>
        <p:spPr>
          <a:xfrm>
            <a:off x="934200" y="2492280"/>
            <a:ext cx="214596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1"/>
                </a:solidFill>
                <a:latin typeface="微软雅黑"/>
                <a:ea typeface="微软雅黑"/>
              </a:rPr>
              <a:t>学生参与度和主动性</a:t>
            </a:r>
            <a:endParaRPr lang="en-US" sz="2000" b="0" strike="noStrike" spc="-1">
              <a:solidFill>
                <a:srgbClr val="000000"/>
              </a:solidFill>
              <a:latin typeface="Arial"/>
            </a:endParaRPr>
          </a:p>
        </p:txBody>
      </p:sp>
      <p:sp>
        <p:nvSpPr>
          <p:cNvPr id="122" name="content.2.subtitle"/>
          <p:cNvSpPr/>
          <p:nvPr/>
        </p:nvSpPr>
        <p:spPr>
          <a:xfrm>
            <a:off x="907308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lumMod val="85000"/>
                    <a:lumOff val="15000"/>
                  </a:schemeClr>
                </a:solidFill>
                <a:latin typeface="微软雅黑"/>
                <a:ea typeface="微软雅黑"/>
              </a:rPr>
              <a:t>灵活性</a:t>
            </a:r>
            <a:endParaRPr lang="en-US" sz="1600" b="0" strike="noStrike" spc="-1">
              <a:solidFill>
                <a:srgbClr val="000000"/>
              </a:solidFill>
              <a:latin typeface="Arial"/>
            </a:endParaRPr>
          </a:p>
        </p:txBody>
      </p:sp>
      <p:sp>
        <p:nvSpPr>
          <p:cNvPr id="123" name="content.2.title"/>
          <p:cNvSpPr/>
          <p:nvPr/>
        </p:nvSpPr>
        <p:spPr>
          <a:xfrm>
            <a:off x="8773920" y="2492280"/>
            <a:ext cx="205452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1"/>
                </a:solidFill>
                <a:latin typeface="微软雅黑"/>
                <a:ea typeface="微软雅黑"/>
              </a:rPr>
              <a:t>个性化教学匹配学生需求</a:t>
            </a:r>
            <a:endParaRPr lang="en-US" sz="2000" b="0" strike="noStrike" spc="-1">
              <a:solidFill>
                <a:srgbClr val="000000"/>
              </a:solidFill>
              <a:latin typeface="Arial"/>
            </a:endParaRPr>
          </a:p>
        </p:txBody>
      </p:sp>
      <p:sp>
        <p:nvSpPr>
          <p:cNvPr id="124" name="content.3.subtitle"/>
          <p:cNvSpPr/>
          <p:nvPr/>
        </p:nvSpPr>
        <p:spPr>
          <a:xfrm>
            <a:off x="387612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lumMod val="85000"/>
                    <a:lumOff val="15000"/>
                  </a:schemeClr>
                </a:solidFill>
                <a:latin typeface="微软雅黑"/>
                <a:ea typeface="微软雅黑"/>
              </a:rPr>
              <a:t>有效性</a:t>
            </a:r>
            <a:endParaRPr lang="en-US" sz="1600" b="0" strike="noStrike" spc="-1">
              <a:solidFill>
                <a:srgbClr val="000000"/>
              </a:solidFill>
              <a:latin typeface="Arial"/>
            </a:endParaRPr>
          </a:p>
        </p:txBody>
      </p:sp>
      <p:sp>
        <p:nvSpPr>
          <p:cNvPr id="125" name="content.3.title"/>
          <p:cNvSpPr/>
          <p:nvPr/>
        </p:nvSpPr>
        <p:spPr>
          <a:xfrm>
            <a:off x="3576960" y="2494440"/>
            <a:ext cx="205704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1"/>
                </a:solidFill>
                <a:latin typeface="微软雅黑"/>
                <a:ea typeface="微软雅黑"/>
              </a:rPr>
              <a:t>反馈机制和评价体系</a:t>
            </a:r>
            <a:endParaRPr lang="en-US" sz="2000" b="0" strike="noStrike" spc="-1">
              <a:solidFill>
                <a:srgbClr val="000000"/>
              </a:solidFill>
              <a:latin typeface="Arial"/>
            </a:endParaRPr>
          </a:p>
        </p:txBody>
      </p:sp>
      <p:sp>
        <p:nvSpPr>
          <p:cNvPr id="126" name="content.4.subtitle"/>
          <p:cNvSpPr/>
          <p:nvPr/>
        </p:nvSpPr>
        <p:spPr>
          <a:xfrm>
            <a:off x="6474240" y="36187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lumMod val="85000"/>
                    <a:lumOff val="15000"/>
                  </a:schemeClr>
                </a:solidFill>
                <a:latin typeface="微软雅黑"/>
                <a:ea typeface="微软雅黑"/>
              </a:rPr>
              <a:t> </a:t>
            </a:r>
            <a:endParaRPr lang="en-US" sz="1600" b="0" strike="noStrike" spc="-1">
              <a:solidFill>
                <a:srgbClr val="000000"/>
              </a:solidFill>
              <a:latin typeface="Arial"/>
            </a:endParaRPr>
          </a:p>
        </p:txBody>
      </p:sp>
      <p:sp>
        <p:nvSpPr>
          <p:cNvPr id="127" name="content.4.title"/>
          <p:cNvSpPr/>
          <p:nvPr/>
        </p:nvSpPr>
        <p:spPr>
          <a:xfrm>
            <a:off x="6160680" y="2494440"/>
            <a:ext cx="208620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accent1"/>
                </a:solidFill>
                <a:latin typeface="微软雅黑"/>
                <a:ea typeface="微软雅黑"/>
              </a:rPr>
              <a:t> </a:t>
            </a:r>
            <a:endParaRPr lang="en-US" sz="2000" b="0" strike="noStrike" spc="-1">
              <a:solidFill>
                <a:srgbClr val="000000"/>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28" name="PlaceHolder 1"/>
          <p:cNvSpPr>
            <a:spLocks noGrp="1"/>
          </p:cNvSpPr>
          <p:nvPr>
            <p:ph/>
          </p:nvPr>
        </p:nvSpPr>
        <p:spPr>
          <a:xfrm>
            <a:off x="4678560" y="1699920"/>
            <a:ext cx="6318360" cy="521640"/>
          </a:xfrm>
          <a:prstGeom prst="rect">
            <a:avLst/>
          </a:prstGeom>
          <a:noFill/>
          <a:ln w="0">
            <a:noFill/>
          </a:ln>
        </p:spPr>
        <p:txBody>
          <a:bodyPr lIns="90000" tIns="46800" rIns="90000" bIns="46800" anchor="t">
            <a:noAutofit/>
          </a:bodyPr>
          <a:lstStyle/>
          <a:p>
            <a:pPr marL="228600" indent="-228600" defTabSz="914400">
              <a:lnSpc>
                <a:spcPct val="150000"/>
              </a:lnSpc>
              <a:spcAft>
                <a:spcPts val="1001"/>
              </a:spcAft>
              <a:buClr>
                <a:srgbClr val="595959"/>
              </a:buClr>
              <a:buFont typeface="Arial"/>
              <a:buChar char="●"/>
              <a:tabLst>
                <a:tab pos="1609560"/>
              </a:tabLst>
            </a:pPr>
            <a:r>
              <a:rPr lang="en-US" sz="4000" b="0" strike="noStrike" spc="148">
                <a:solidFill>
                  <a:schemeClr val="dk1">
                    <a:lumMod val="65000"/>
                    <a:lumOff val="35000"/>
                  </a:schemeClr>
                </a:solidFill>
                <a:latin typeface="Arial"/>
                <a:ea typeface="微软雅黑"/>
              </a:rPr>
              <a:t>02</a:t>
            </a:r>
            <a:endParaRPr lang="en-US" sz="4000" b="0" strike="noStrike" spc="148">
              <a:solidFill>
                <a:schemeClr val="dk1">
                  <a:lumMod val="65000"/>
                  <a:lumOff val="35000"/>
                </a:schemeClr>
              </a:solidFill>
              <a:latin typeface="Arial"/>
            </a:endParaRPr>
          </a:p>
        </p:txBody>
      </p:sp>
      <p:sp>
        <p:nvSpPr>
          <p:cNvPr id="129" name="PlaceHolder 2"/>
          <p:cNvSpPr>
            <a:spLocks noGrp="1"/>
          </p:cNvSpPr>
          <p:nvPr>
            <p:ph type="title" idx="4294967295"/>
          </p:nvPr>
        </p:nvSpPr>
        <p:spPr>
          <a:xfrm>
            <a:off x="3823200" y="2823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4000" b="1" strike="noStrike" spc="299">
                <a:solidFill>
                  <a:schemeClr val="dk1">
                    <a:lumMod val="85000"/>
                    <a:lumOff val="15000"/>
                  </a:schemeClr>
                </a:solidFill>
                <a:latin typeface="Arial"/>
                <a:ea typeface="微软雅黑"/>
              </a:rPr>
              <a:t>第</a:t>
            </a:r>
            <a:r>
              <a:rPr lang="en-US" sz="4000" b="1" strike="noStrike" spc="299">
                <a:solidFill>
                  <a:schemeClr val="dk1">
                    <a:lumMod val="85000"/>
                    <a:lumOff val="15000"/>
                  </a:schemeClr>
                </a:solidFill>
                <a:latin typeface="Arial"/>
                <a:ea typeface="微软雅黑"/>
              </a:rPr>
              <a:t>2</a:t>
            </a:r>
            <a:r>
              <a:rPr lang="zh-CN" sz="4000" b="1" strike="noStrike" spc="299">
                <a:solidFill>
                  <a:schemeClr val="dk1">
                    <a:lumMod val="85000"/>
                    <a:lumOff val="15000"/>
                  </a:schemeClr>
                </a:solidFill>
                <a:latin typeface="Arial"/>
                <a:ea typeface="微软雅黑"/>
              </a:rPr>
              <a:t>章 问题解决能力的培养策略</a:t>
            </a:r>
            <a:endParaRPr lang="en-US" sz="4000" b="0" strike="noStrike" spc="-1">
              <a:solidFill>
                <a:schemeClr val="dk1"/>
              </a:solidFill>
              <a:latin typeface="Arial"/>
            </a:endParaRPr>
          </a:p>
        </p:txBody>
      </p:sp>
      <p:sp>
        <p:nvSpPr>
          <p:cNvPr id="130"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31" name="矩形 4"/>
          <p:cNvSpPr/>
          <p:nvPr/>
        </p:nvSpPr>
        <p:spPr>
          <a:xfrm>
            <a:off x="3462120" y="224784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32" name="content.2.title"/>
          <p:cNvSpPr/>
          <p:nvPr/>
        </p:nvSpPr>
        <p:spPr>
          <a:xfrm>
            <a:off x="3678120" y="2247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000" b="1" strike="noStrike" spc="-1">
                <a:solidFill>
                  <a:schemeClr val="dk1"/>
                </a:solidFill>
                <a:latin typeface="微软雅黑"/>
                <a:ea typeface="微软雅黑"/>
              </a:rPr>
              <a:t>挑战性问题设计</a:t>
            </a:r>
            <a:endParaRPr lang="en-US" sz="2000" b="0" strike="noStrike" spc="-1">
              <a:solidFill>
                <a:srgbClr val="000000"/>
              </a:solidFill>
              <a:latin typeface="Arial"/>
            </a:endParaRPr>
          </a:p>
        </p:txBody>
      </p:sp>
      <p:sp>
        <p:nvSpPr>
          <p:cNvPr id="133" name="content.2.content"/>
          <p:cNvSpPr/>
          <p:nvPr/>
        </p:nvSpPr>
        <p:spPr>
          <a:xfrm>
            <a:off x="3665160" y="3231360"/>
            <a:ext cx="2067120" cy="29192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800" b="0" strike="noStrike" spc="-1">
                <a:solidFill>
                  <a:schemeClr val="dk1">
                    <a:lumMod val="85000"/>
                    <a:lumOff val="15000"/>
                  </a:schemeClr>
                </a:solidFill>
                <a:latin typeface="微软雅黑"/>
                <a:ea typeface="微软雅黑"/>
              </a:rPr>
              <a:t>设定一定难度挑战性的问题</a:t>
            </a:r>
            <a:endParaRPr lang="en-US" sz="1800" b="0" strike="noStrike" spc="-1">
              <a:solidFill>
                <a:srgbClr val="000000"/>
              </a:solidFill>
              <a:latin typeface="Arial"/>
            </a:endParaRPr>
          </a:p>
        </p:txBody>
      </p:sp>
      <p:sp>
        <p:nvSpPr>
          <p:cNvPr id="134" name="矩形 7"/>
          <p:cNvSpPr/>
          <p:nvPr/>
        </p:nvSpPr>
        <p:spPr>
          <a:xfrm>
            <a:off x="6197040" y="224784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35" name="content.3.title"/>
          <p:cNvSpPr/>
          <p:nvPr/>
        </p:nvSpPr>
        <p:spPr>
          <a:xfrm>
            <a:off x="6499800" y="2247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000" b="1" strike="noStrike" spc="-1">
                <a:solidFill>
                  <a:schemeClr val="dk1"/>
                </a:solidFill>
                <a:latin typeface="微软雅黑"/>
                <a:ea typeface="微软雅黑"/>
              </a:rPr>
              <a:t>真实案例分析</a:t>
            </a:r>
            <a:endParaRPr lang="en-US" sz="2000" b="0" strike="noStrike" spc="-1">
              <a:solidFill>
                <a:srgbClr val="000000"/>
              </a:solidFill>
              <a:latin typeface="Arial"/>
            </a:endParaRPr>
          </a:p>
        </p:txBody>
      </p:sp>
      <p:sp>
        <p:nvSpPr>
          <p:cNvPr id="136" name="content.3.content"/>
          <p:cNvSpPr/>
          <p:nvPr/>
        </p:nvSpPr>
        <p:spPr>
          <a:xfrm>
            <a:off x="6413040" y="3231360"/>
            <a:ext cx="2095920" cy="8658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800" b="0" strike="noStrike" spc="-1">
                <a:solidFill>
                  <a:schemeClr val="dk1">
                    <a:lumMod val="85000"/>
                    <a:lumOff val="15000"/>
                  </a:schemeClr>
                </a:solidFill>
                <a:latin typeface="微软雅黑"/>
                <a:ea typeface="微软雅黑"/>
              </a:rPr>
              <a:t>设计真实场景案例进行分析</a:t>
            </a:r>
            <a:endParaRPr lang="en-US" sz="1800" b="0" strike="noStrike" spc="-1">
              <a:solidFill>
                <a:srgbClr val="000000"/>
              </a:solidFill>
              <a:latin typeface="Arial"/>
            </a:endParaRPr>
          </a:p>
        </p:txBody>
      </p:sp>
      <p:sp>
        <p:nvSpPr>
          <p:cNvPr id="137" name="矩形 10"/>
          <p:cNvSpPr/>
          <p:nvPr/>
        </p:nvSpPr>
        <p:spPr>
          <a:xfrm>
            <a:off x="8930520" y="224784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38" name="content.4.title"/>
          <p:cNvSpPr/>
          <p:nvPr/>
        </p:nvSpPr>
        <p:spPr>
          <a:xfrm>
            <a:off x="9166320" y="2247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000" b="1"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139" name="content.4.content"/>
          <p:cNvSpPr/>
          <p:nvPr/>
        </p:nvSpPr>
        <p:spPr>
          <a:xfrm>
            <a:off x="9166320" y="3231360"/>
            <a:ext cx="2076840" cy="8658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800" b="0" strike="noStrike" spc="-1">
                <a:solidFill>
                  <a:schemeClr val="dk1">
                    <a:lumMod val="85000"/>
                    <a:lumOff val="15000"/>
                  </a:schemeClr>
                </a:solidFill>
                <a:latin typeface="微软雅黑"/>
                <a:ea typeface="微软雅黑"/>
              </a:rPr>
              <a:t> </a:t>
            </a:r>
            <a:endParaRPr lang="en-US" sz="1800" b="0" strike="noStrike" spc="-1">
              <a:solidFill>
                <a:srgbClr val="000000"/>
              </a:solidFill>
              <a:latin typeface="Arial"/>
            </a:endParaRPr>
          </a:p>
        </p:txBody>
      </p:sp>
      <p:sp>
        <p:nvSpPr>
          <p:cNvPr id="140" name="title"/>
          <p:cNvSpPr/>
          <p:nvPr/>
        </p:nvSpPr>
        <p:spPr>
          <a:xfrm>
            <a:off x="454680" y="533520"/>
            <a:ext cx="10799640" cy="719640"/>
          </a:xfrm>
          <a:prstGeom prst="rect">
            <a:avLst/>
          </a:prstGeom>
          <a:noFill/>
          <a:ln w="0">
            <a:noFill/>
          </a:ln>
        </p:spPr>
        <p:style>
          <a:lnRef idx="0"/>
          <a:fillRef idx="0"/>
          <a:effectRef idx="0"/>
          <a:fontRef idx="minor"/>
        </p:style>
        <p:txBody>
          <a:bodyPr lIns="90000" tIns="47160" rIns="90000" bIns="47160" anchor="ctr">
            <a:normAutofit/>
          </a:bodyPr>
          <a:lstStyle/>
          <a:p>
            <a:pPr defTabSz="914400">
              <a:lnSpc>
                <a:spcPct val="100000"/>
              </a:lnSpc>
            </a:pPr>
            <a:r>
              <a:rPr lang="zh-CN" sz="3600" b="1" strike="noStrike" spc="299">
                <a:solidFill>
                  <a:schemeClr val="dk1">
                    <a:lumMod val="85000"/>
                    <a:lumOff val="15000"/>
                  </a:schemeClr>
                </a:solidFill>
                <a:latin typeface="Arial"/>
                <a:ea typeface="微软雅黑"/>
              </a:rPr>
              <a:t>设计启发式问题</a:t>
            </a:r>
            <a:endParaRPr lang="en-US" sz="3600" b="0" strike="noStrike" spc="-1">
              <a:solidFill>
                <a:srgbClr val="000000"/>
              </a:solidFill>
              <a:latin typeface="Arial"/>
            </a:endParaRPr>
          </a:p>
        </p:txBody>
      </p:sp>
      <p:sp>
        <p:nvSpPr>
          <p:cNvPr id="141" name="矩形 14"/>
          <p:cNvSpPr/>
          <p:nvPr/>
        </p:nvSpPr>
        <p:spPr>
          <a:xfrm>
            <a:off x="718200" y="224784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2" name="content.1.title"/>
          <p:cNvSpPr/>
          <p:nvPr/>
        </p:nvSpPr>
        <p:spPr>
          <a:xfrm>
            <a:off x="870840" y="2247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000" b="1" strike="noStrike" spc="-1">
                <a:solidFill>
                  <a:schemeClr val="dk1"/>
                </a:solidFill>
                <a:latin typeface="微软雅黑"/>
                <a:ea typeface="微软雅黑"/>
              </a:rPr>
              <a:t>引发思考和解决欲望</a:t>
            </a:r>
            <a:endParaRPr lang="en-US" sz="2000" b="0" strike="noStrike" spc="-1">
              <a:solidFill>
                <a:srgbClr val="000000"/>
              </a:solidFill>
              <a:latin typeface="Arial"/>
            </a:endParaRPr>
          </a:p>
        </p:txBody>
      </p:sp>
      <p:sp>
        <p:nvSpPr>
          <p:cNvPr id="143" name="content.1.content"/>
          <p:cNvSpPr/>
          <p:nvPr/>
        </p:nvSpPr>
        <p:spPr>
          <a:xfrm>
            <a:off x="870480" y="3231360"/>
            <a:ext cx="2082960" cy="298728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800" b="0" strike="noStrike" spc="-1">
                <a:solidFill>
                  <a:schemeClr val="dk1">
                    <a:lumMod val="85000"/>
                    <a:lumOff val="15000"/>
                  </a:schemeClr>
                </a:solidFill>
                <a:latin typeface="微软雅黑"/>
                <a:ea typeface="微软雅黑"/>
              </a:rPr>
              <a:t>设计问题激发学生思考和解决欲望</a:t>
            </a:r>
            <a:endParaRPr lang="en-US" sz="1800" b="0" strike="noStrike" spc="-1">
              <a:solidFill>
                <a:srgbClr val="000000"/>
              </a:solidFill>
              <a:latin typeface="Arial"/>
            </a:endParaRPr>
          </a:p>
        </p:txBody>
      </p:sp>
      <p:sp>
        <p:nvSpPr>
          <p:cNvPr id="144" name="流程图: 联系 1"/>
          <p:cNvSpPr/>
          <p:nvPr/>
        </p:nvSpPr>
        <p:spPr>
          <a:xfrm>
            <a:off x="789480" y="1596960"/>
            <a:ext cx="509040" cy="509040"/>
          </a:xfrm>
          <a:prstGeom prst="flowChartConnector">
            <a:avLst/>
          </a:prstGeom>
          <a:solidFill>
            <a:srgbClr val="4874CB"/>
          </a:solidFill>
          <a:ln>
            <a:solidFill>
              <a:srgbClr val="2E54A1"/>
            </a:solid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r>
              <a:rPr lang="en-US" sz="2300" b="0" strike="noStrike" spc="-1">
                <a:solidFill>
                  <a:schemeClr val="lt1"/>
                </a:solidFill>
                <a:latin typeface="微软雅黑"/>
                <a:ea typeface="微软雅黑"/>
              </a:rPr>
              <a:t>1</a:t>
            </a:r>
            <a:endParaRPr lang="en-US" sz="2300" b="0" strike="noStrike" spc="-1">
              <a:solidFill>
                <a:srgbClr val="FFFFFF"/>
              </a:solidFill>
              <a:latin typeface="Arial"/>
            </a:endParaRPr>
          </a:p>
        </p:txBody>
      </p:sp>
      <p:sp>
        <p:nvSpPr>
          <p:cNvPr id="145" name="流程图: 联系 2"/>
          <p:cNvSpPr/>
          <p:nvPr/>
        </p:nvSpPr>
        <p:spPr>
          <a:xfrm>
            <a:off x="3769200" y="1596960"/>
            <a:ext cx="509040" cy="509040"/>
          </a:xfrm>
          <a:prstGeom prst="flowChartConnector">
            <a:avLst/>
          </a:prstGeom>
          <a:solidFill>
            <a:srgbClr val="4874CB"/>
          </a:solidFill>
          <a:ln>
            <a:solidFill>
              <a:srgbClr val="2E54A1"/>
            </a:solid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r>
              <a:rPr lang="en-US" sz="2300" b="0" strike="noStrike" spc="-1">
                <a:solidFill>
                  <a:schemeClr val="lt1"/>
                </a:solidFill>
                <a:latin typeface="微软雅黑"/>
                <a:ea typeface="微软雅黑"/>
              </a:rPr>
              <a:t>2</a:t>
            </a:r>
            <a:endParaRPr lang="en-US" sz="2300" b="0" strike="noStrike" spc="-1">
              <a:solidFill>
                <a:srgbClr val="FFFFFF"/>
              </a:solidFill>
              <a:latin typeface="Arial"/>
            </a:endParaRPr>
          </a:p>
        </p:txBody>
      </p:sp>
      <p:sp>
        <p:nvSpPr>
          <p:cNvPr id="146" name="流程图: 联系 3"/>
          <p:cNvSpPr/>
          <p:nvPr/>
        </p:nvSpPr>
        <p:spPr>
          <a:xfrm>
            <a:off x="6499800" y="1596960"/>
            <a:ext cx="509040" cy="509040"/>
          </a:xfrm>
          <a:prstGeom prst="flowChartConnector">
            <a:avLst/>
          </a:prstGeom>
          <a:solidFill>
            <a:srgbClr val="4874CB"/>
          </a:solidFill>
          <a:ln>
            <a:solidFill>
              <a:srgbClr val="2E54A1"/>
            </a:solid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r>
              <a:rPr lang="en-US" sz="2300" b="0" strike="noStrike" spc="-1">
                <a:solidFill>
                  <a:schemeClr val="lt1"/>
                </a:solidFill>
                <a:latin typeface="微软雅黑"/>
                <a:ea typeface="微软雅黑"/>
              </a:rPr>
              <a:t>3</a:t>
            </a:r>
            <a:endParaRPr lang="en-US" sz="2300" b="0" strike="noStrike" spc="-1">
              <a:solidFill>
                <a:srgbClr val="FFFFFF"/>
              </a:solidFill>
              <a:latin typeface="Arial"/>
            </a:endParaRPr>
          </a:p>
        </p:txBody>
      </p:sp>
      <p:sp>
        <p:nvSpPr>
          <p:cNvPr id="147" name="流程图: 联系 17"/>
          <p:cNvSpPr/>
          <p:nvPr/>
        </p:nvSpPr>
        <p:spPr>
          <a:xfrm>
            <a:off x="9230400" y="1596960"/>
            <a:ext cx="509040" cy="509040"/>
          </a:xfrm>
          <a:prstGeom prst="flowChartConnector">
            <a:avLst/>
          </a:prstGeom>
          <a:solidFill>
            <a:srgbClr val="4874CB"/>
          </a:solidFill>
          <a:ln>
            <a:solidFill>
              <a:srgbClr val="2E54A1"/>
            </a:solid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r>
              <a:rPr lang="en-US" sz="2300" b="0" strike="noStrike" spc="-1">
                <a:solidFill>
                  <a:schemeClr val="lt1"/>
                </a:solidFill>
                <a:latin typeface="微软雅黑"/>
                <a:ea typeface="微软雅黑"/>
              </a:rPr>
              <a:t>4</a:t>
            </a:r>
            <a:endParaRPr lang="en-US" sz="2300" b="0" strike="noStrike" spc="-1">
              <a:solidFill>
                <a:srgbClr val="FFFFFF"/>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48" name="title"/>
          <p:cNvSpPr/>
          <p:nvPr/>
        </p:nvSpPr>
        <p:spPr>
          <a:xfrm>
            <a:off x="583560" y="360000"/>
            <a:ext cx="4603320" cy="719640"/>
          </a:xfrm>
          <a:prstGeom prst="rect">
            <a:avLst/>
          </a:prstGeom>
          <a:noFill/>
          <a:ln w="0">
            <a:noFill/>
          </a:ln>
        </p:spPr>
        <p:style>
          <a:lnRef idx="0"/>
          <a:fillRef idx="0"/>
          <a:effectRef idx="0"/>
          <a:fontRef idx="minor"/>
        </p:style>
        <p:txBody>
          <a:bodyPr lIns="0" tIns="0" rIns="0" bIns="0" anchor="b">
            <a:normAutofit/>
          </a:bodyPr>
          <a:lstStyle/>
          <a:p>
            <a:pPr defTabSz="914400">
              <a:lnSpc>
                <a:spcPct val="100000"/>
              </a:lnSpc>
            </a:pPr>
            <a:r>
              <a:rPr lang="zh-CN" sz="3600" b="1" strike="noStrike" spc="299">
                <a:solidFill>
                  <a:schemeClr val="dk1">
                    <a:lumMod val="85000"/>
                    <a:lumOff val="15000"/>
                  </a:schemeClr>
                </a:solidFill>
                <a:latin typeface="Arial"/>
                <a:ea typeface="微软雅黑"/>
              </a:rPr>
              <a:t>提倡团队合作</a:t>
            </a:r>
            <a:endParaRPr lang="en-US" sz="3600" b="0" strike="noStrike" spc="-1">
              <a:solidFill>
                <a:srgbClr val="000000"/>
              </a:solidFill>
              <a:latin typeface="Arial"/>
            </a:endParaRPr>
          </a:p>
        </p:txBody>
      </p:sp>
      <p:sp>
        <p:nvSpPr>
          <p:cNvPr id="149" name="image"/>
          <p:cNvSpPr/>
          <p:nvPr/>
        </p:nvSpPr>
        <p:spPr>
          <a:xfrm>
            <a:off x="7813800" y="0"/>
            <a:ext cx="4377960" cy="4380480"/>
          </a:xfrm>
          <a:custGeom>
            <a:gdLst>
              <a:gd name="textAreaLeft" fmla="*/ 0 w 4377960"/>
              <a:gd name="textAreaRight" fmla="*/ 4378320 w 4377960"/>
              <a:gd name="textAreaTop" fmla="*/ 0 h 4380480"/>
              <a:gd name="textAreaBottom" fmla="*/ 4380840 h 4380480"/>
            </a:gdLst>
            <a:rect l="textAreaLeft" t="textAreaTop" r="textAreaRight" b="textAreaBottom"/>
            <a:pathLst>
              <a:path w="6036950" h="6040857">
                <a:moveTo>
                  <a:pt x="2276483" y="0"/>
                </a:moveTo>
                <a:lnTo>
                  <a:pt x="6036950" y="0"/>
                </a:lnTo>
                <a:lnTo>
                  <a:pt x="6036950" y="2936006"/>
                </a:lnTo>
                <a:lnTo>
                  <a:pt x="4238679" y="5156686"/>
                </a:lnTo>
                <a:cubicBezTo>
                  <a:pt x="3409718" y="6180367"/>
                  <a:pt x="1907854" y="6338220"/>
                  <a:pt x="884172" y="5509259"/>
                </a:cubicBezTo>
                <a:cubicBezTo>
                  <a:pt x="-139509" y="4680298"/>
                  <a:pt x="-297361" y="3178434"/>
                  <a:pt x="531600" y="2154752"/>
                </a:cubicBezTo>
                <a:close/>
              </a:path>
            </a:pathLst>
          </a:custGeom>
          <a:blipFill rotWithShape="0">
            <a:blip r:embed="rId2"/>
            <a:stretch>
              <a:fillRect/>
            </a:stretch>
          </a:blipFill>
          <a:ln w="9525">
            <a:solidFill>
              <a:srgbClr val="000000">
                <a:lumMod val="40000"/>
                <a:lumOff val="60000"/>
                <a:alpha val="50000"/>
              </a:srgbClr>
            </a:solidFill>
            <a:round/>
          </a:ln>
          <a:effectLst>
            <a:outerShdw dist="253959" dir="4201429" algn="ctr" rotWithShape="0">
              <a:schemeClr val="accent1">
                <a:alpha val="15000"/>
              </a:schemeClr>
            </a:outerShdw>
          </a:effectLst>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
        <p:nvSpPr>
          <p:cNvPr id="150" name="content.1.subtitle"/>
          <p:cNvSpPr/>
          <p:nvPr/>
        </p:nvSpPr>
        <p:spPr>
          <a:xfrm>
            <a:off x="1244520" y="2356560"/>
            <a:ext cx="49708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800" b="0" strike="noStrike" spc="-1">
                <a:solidFill>
                  <a:schemeClr val="dk1"/>
                </a:solidFill>
                <a:latin typeface="Arial"/>
                <a:ea typeface="微软雅黑"/>
              </a:rPr>
              <a:t>团队合作是必要的</a:t>
            </a:r>
            <a:endParaRPr lang="en-US" sz="1800" b="0" strike="noStrike" spc="-1">
              <a:solidFill>
                <a:srgbClr val="000000"/>
              </a:solidFill>
              <a:latin typeface="Arial"/>
            </a:endParaRPr>
          </a:p>
        </p:txBody>
      </p:sp>
      <p:sp>
        <p:nvSpPr>
          <p:cNvPr id="151" name="content.1.title"/>
          <p:cNvSpPr/>
          <p:nvPr/>
        </p:nvSpPr>
        <p:spPr>
          <a:xfrm>
            <a:off x="1243440" y="1695960"/>
            <a:ext cx="55634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400" b="1" strike="noStrike" spc="-1">
                <a:solidFill>
                  <a:schemeClr val="accent1"/>
                </a:solidFill>
                <a:latin typeface="微软雅黑"/>
                <a:ea typeface="微软雅黑"/>
              </a:rPr>
              <a:t>完成问题需要团队</a:t>
            </a:r>
            <a:endParaRPr lang="en-US" sz="2400" b="0" strike="noStrike" spc="-1">
              <a:solidFill>
                <a:srgbClr val="000000"/>
              </a:solidFill>
              <a:latin typeface="Arial"/>
            </a:endParaRPr>
          </a:p>
        </p:txBody>
      </p:sp>
      <p:sp>
        <p:nvSpPr>
          <p:cNvPr id="152" name="椭圆 6"/>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53" name="椭圆 7"/>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
        <p:nvSpPr>
          <p:cNvPr id="154" name="content.3.subtitle"/>
          <p:cNvSpPr/>
          <p:nvPr/>
        </p:nvSpPr>
        <p:spPr>
          <a:xfrm>
            <a:off x="1333440" y="5376600"/>
            <a:ext cx="578700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400" b="0" strike="noStrike" spc="-1">
                <a:solidFill>
                  <a:schemeClr val="dk1">
                    <a:lumMod val="85000"/>
                    <a:lumOff val="15000"/>
                  </a:schemeClr>
                </a:solidFill>
                <a:latin typeface="微软雅黑"/>
                <a:ea typeface="微软雅黑"/>
              </a:rPr>
              <a:t>学生合作意识提升</a:t>
            </a:r>
            <a:endParaRPr lang="en-US" sz="1400" b="0" strike="noStrike" spc="-1">
              <a:solidFill>
                <a:srgbClr val="000000"/>
              </a:solidFill>
              <a:latin typeface="Arial"/>
            </a:endParaRPr>
          </a:p>
        </p:txBody>
      </p:sp>
      <p:sp>
        <p:nvSpPr>
          <p:cNvPr id="155" name="content.3.title"/>
          <p:cNvSpPr/>
          <p:nvPr/>
        </p:nvSpPr>
        <p:spPr>
          <a:xfrm>
            <a:off x="1329840" y="4638600"/>
            <a:ext cx="58834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400" b="1" strike="noStrike" spc="-1">
                <a:solidFill>
                  <a:schemeClr val="accent1"/>
                </a:solidFill>
                <a:latin typeface="微软雅黑"/>
                <a:ea typeface="微软雅黑"/>
              </a:rPr>
              <a:t>培养团队意识</a:t>
            </a:r>
            <a:endParaRPr lang="en-US" sz="2400" b="0" strike="noStrike" spc="-1">
              <a:solidFill>
                <a:srgbClr val="000000"/>
              </a:solidFill>
              <a:latin typeface="Arial"/>
            </a:endParaRPr>
          </a:p>
        </p:txBody>
      </p:sp>
      <p:sp>
        <p:nvSpPr>
          <p:cNvPr id="156" name="椭圆 11"/>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57" name="content.2.subtitle"/>
          <p:cNvSpPr/>
          <p:nvPr/>
        </p:nvSpPr>
        <p:spPr>
          <a:xfrm>
            <a:off x="1330920" y="3866400"/>
            <a:ext cx="54766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800" b="0" strike="noStrike" spc="-1">
                <a:solidFill>
                  <a:schemeClr val="dk1">
                    <a:lumMod val="85000"/>
                    <a:lumOff val="15000"/>
                  </a:schemeClr>
                </a:solidFill>
                <a:latin typeface="微软雅黑"/>
                <a:ea typeface="微软雅黑"/>
              </a:rPr>
              <a:t>通过团队项目完成任务</a:t>
            </a:r>
            <a:endParaRPr lang="en-US" sz="1800" b="0" strike="noStrike" spc="-1">
              <a:solidFill>
                <a:srgbClr val="000000"/>
              </a:solidFill>
              <a:latin typeface="Arial"/>
            </a:endParaRPr>
          </a:p>
        </p:txBody>
      </p:sp>
      <p:sp>
        <p:nvSpPr>
          <p:cNvPr id="158" name="content.2.title"/>
          <p:cNvSpPr/>
          <p:nvPr/>
        </p:nvSpPr>
        <p:spPr>
          <a:xfrm>
            <a:off x="1329120" y="3128760"/>
            <a:ext cx="562176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400" b="1" strike="noStrike" spc="-1">
                <a:solidFill>
                  <a:schemeClr val="accent1"/>
                </a:solidFill>
                <a:latin typeface="微软雅黑"/>
                <a:ea typeface="微软雅黑"/>
              </a:rPr>
              <a:t>共同合作解决问题</a:t>
            </a:r>
            <a:endParaRPr lang="en-US" sz="2400" b="0" strike="noStrike" spc="-1">
              <a:solidFill>
                <a:srgbClr val="000000"/>
              </a:solidFill>
              <a:latin typeface="Aria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59" name="PlaceHolder 1"/>
          <p:cNvSpPr>
            <a:spLocks noGrp="1"/>
          </p:cNvSpPr>
          <p:nvPr>
            <p:ph type="title" idx="4294967295"/>
          </p:nvPr>
        </p:nvSpPr>
        <p:spPr>
          <a:xfrm>
            <a:off x="1101600" y="1220400"/>
            <a:ext cx="5400360" cy="71892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引导自主学习</a:t>
            </a:r>
            <a:endParaRPr lang="en-US" sz="3600" b="0" strike="noStrike" spc="-1">
              <a:solidFill>
                <a:schemeClr val="dk1"/>
              </a:solidFill>
              <a:latin typeface="Arial"/>
            </a:endParaRPr>
          </a:p>
        </p:txBody>
      </p:sp>
      <p:sp>
        <p:nvSpPr>
          <p:cNvPr id="160" name="content"/>
          <p:cNvSpPr/>
          <p:nvPr/>
        </p:nvSpPr>
        <p:spPr>
          <a:xfrm>
            <a:off x="1380960" y="2447280"/>
            <a:ext cx="5336640" cy="315432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1800" b="0" strike="noStrike" spc="-1">
                <a:solidFill>
                  <a:schemeClr val="dk1">
                    <a:lumMod val="85000"/>
                    <a:lumOff val="15000"/>
                  </a:schemeClr>
                </a:solidFill>
                <a:latin typeface="微软雅黑"/>
                <a:ea typeface="微软雅黑"/>
              </a:rPr>
              <a:t>自主学习是培养问题解决能力的有效途径。通过自主探究任务，学生可以自主学习和解决问题。教师在其中扮演引导者的角色，指导学生思考和学习。</a:t>
            </a:r>
            <a:endParaRPr lang="en-US" sz="1800" b="0" strike="noStrike" spc="-1">
              <a:solidFill>
                <a:srgbClr val="000000"/>
              </a:solidFill>
              <a:latin typeface="Arial"/>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61" name="title"/>
          <p:cNvSpPr/>
          <p:nvPr/>
        </p:nvSpPr>
        <p:spPr>
          <a:xfrm>
            <a:off x="666000" y="709200"/>
            <a:ext cx="10968480" cy="705240"/>
          </a:xfrm>
          <a:prstGeom prst="rect">
            <a:avLst/>
          </a:prstGeom>
          <a:noFill/>
          <a:ln w="0">
            <a:noFill/>
          </a:ln>
        </p:spPr>
        <p:style>
          <a:lnRef idx="0"/>
          <a:fillRef idx="0"/>
          <a:effectRef idx="0"/>
          <a:fontRef idx="minor"/>
        </p:style>
        <p:txBody>
          <a:bodyPr lIns="90000" tIns="47160" rIns="90000" bIns="47160" anchor="ctr">
            <a:normAutofit/>
          </a:bodyPr>
          <a:lstStyle/>
          <a:p>
            <a:pPr defTabSz="914400">
              <a:lnSpc>
                <a:spcPct val="100000"/>
              </a:lnSpc>
            </a:pPr>
            <a:r>
              <a:rPr lang="zh-CN" sz="3600" b="1" strike="noStrike" spc="299">
                <a:solidFill>
                  <a:schemeClr val="accent1"/>
                </a:solidFill>
                <a:latin typeface="微软雅黑"/>
                <a:ea typeface="微软雅黑"/>
              </a:rPr>
              <a:t>利用技术手段</a:t>
            </a:r>
            <a:endParaRPr lang="en-US" sz="3600" b="0" strike="noStrike" spc="-1">
              <a:solidFill>
                <a:srgbClr val="000000"/>
              </a:solidFill>
              <a:latin typeface="Arial"/>
            </a:endParaRPr>
          </a:p>
        </p:txBody>
      </p:sp>
      <p:sp>
        <p:nvSpPr>
          <p:cNvPr id="162" name="content.1.subtitle"/>
          <p:cNvSpPr/>
          <p:nvPr/>
        </p:nvSpPr>
        <p:spPr>
          <a:xfrm>
            <a:off x="127764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lumMod val="85000"/>
                    <a:lumOff val="15000"/>
                  </a:schemeClr>
                </a:solidFill>
                <a:latin typeface="微软雅黑"/>
                <a:ea typeface="微软雅黑"/>
              </a:rPr>
              <a:t>当代学生对技术较为熟悉</a:t>
            </a:r>
            <a:endParaRPr lang="en-US" sz="1600" b="0" strike="noStrike" spc="-1">
              <a:solidFill>
                <a:srgbClr val="000000"/>
              </a:solidFill>
              <a:latin typeface="Arial"/>
            </a:endParaRPr>
          </a:p>
        </p:txBody>
      </p:sp>
      <p:sp>
        <p:nvSpPr>
          <p:cNvPr id="163" name="content.1.title"/>
          <p:cNvSpPr/>
          <p:nvPr/>
        </p:nvSpPr>
        <p:spPr>
          <a:xfrm>
            <a:off x="934200" y="2492280"/>
            <a:ext cx="214596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1"/>
                </a:solidFill>
                <a:latin typeface="微软雅黑"/>
                <a:ea typeface="微软雅黑"/>
              </a:rPr>
              <a:t>技术熟悉度</a:t>
            </a:r>
            <a:endParaRPr lang="en-US" sz="2000" b="0" strike="noStrike" spc="-1">
              <a:solidFill>
                <a:srgbClr val="000000"/>
              </a:solidFill>
              <a:latin typeface="Arial"/>
            </a:endParaRPr>
          </a:p>
        </p:txBody>
      </p:sp>
      <p:sp>
        <p:nvSpPr>
          <p:cNvPr id="164" name="content.2.subtitle"/>
          <p:cNvSpPr/>
          <p:nvPr/>
        </p:nvSpPr>
        <p:spPr>
          <a:xfrm>
            <a:off x="907308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lumMod val="85000"/>
                    <a:lumOff val="15000"/>
                  </a:schemeClr>
                </a:solidFill>
                <a:latin typeface="微软雅黑"/>
                <a:ea typeface="微软雅黑"/>
              </a:rPr>
              <a:t>利用虚拟实验进行教学</a:t>
            </a:r>
            <a:endParaRPr lang="en-US" sz="1600" b="0" strike="noStrike" spc="-1">
              <a:solidFill>
                <a:srgbClr val="000000"/>
              </a:solidFill>
              <a:latin typeface="Arial"/>
            </a:endParaRPr>
          </a:p>
        </p:txBody>
      </p:sp>
      <p:sp>
        <p:nvSpPr>
          <p:cNvPr id="165" name="content.2.title"/>
          <p:cNvSpPr/>
          <p:nvPr/>
        </p:nvSpPr>
        <p:spPr>
          <a:xfrm>
            <a:off x="8773920" y="2492280"/>
            <a:ext cx="205452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1"/>
                </a:solidFill>
                <a:latin typeface="微软雅黑"/>
                <a:ea typeface="微软雅黑"/>
              </a:rPr>
              <a:t>融入虚拟实验</a:t>
            </a:r>
            <a:endParaRPr lang="en-US" sz="2000" b="0" strike="noStrike" spc="-1">
              <a:solidFill>
                <a:srgbClr val="000000"/>
              </a:solidFill>
              <a:latin typeface="Arial"/>
            </a:endParaRPr>
          </a:p>
        </p:txBody>
      </p:sp>
      <p:sp>
        <p:nvSpPr>
          <p:cNvPr id="166" name="content.3.subtitle"/>
          <p:cNvSpPr/>
          <p:nvPr/>
        </p:nvSpPr>
        <p:spPr>
          <a:xfrm>
            <a:off x="387612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lumMod val="85000"/>
                    <a:lumOff val="15000"/>
                  </a:schemeClr>
                </a:solidFill>
                <a:latin typeface="微软雅黑"/>
                <a:ea typeface="微软雅黑"/>
              </a:rPr>
              <a:t>整合在线资源提升学习兴趣</a:t>
            </a:r>
            <a:endParaRPr lang="en-US" sz="1600" b="0" strike="noStrike" spc="-1">
              <a:solidFill>
                <a:srgbClr val="000000"/>
              </a:solidFill>
              <a:latin typeface="Arial"/>
            </a:endParaRPr>
          </a:p>
        </p:txBody>
      </p:sp>
      <p:sp>
        <p:nvSpPr>
          <p:cNvPr id="167" name="content.3.title"/>
          <p:cNvSpPr/>
          <p:nvPr/>
        </p:nvSpPr>
        <p:spPr>
          <a:xfrm>
            <a:off x="3576960" y="2494440"/>
            <a:ext cx="205704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1"/>
                </a:solidFill>
                <a:latin typeface="微软雅黑"/>
                <a:ea typeface="微软雅黑"/>
              </a:rPr>
              <a:t>在线资源应用</a:t>
            </a:r>
            <a:endParaRPr lang="en-US" sz="2000" b="0" strike="noStrike" spc="-1">
              <a:solidFill>
                <a:srgbClr val="000000"/>
              </a:solidFill>
              <a:latin typeface="Arial"/>
            </a:endParaRPr>
          </a:p>
        </p:txBody>
      </p:sp>
      <p:sp>
        <p:nvSpPr>
          <p:cNvPr id="168" name="content.4.subtitle"/>
          <p:cNvSpPr/>
          <p:nvPr/>
        </p:nvSpPr>
        <p:spPr>
          <a:xfrm>
            <a:off x="6474240" y="36187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lumMod val="85000"/>
                    <a:lumOff val="15000"/>
                  </a:schemeClr>
                </a:solidFill>
                <a:latin typeface="微软雅黑"/>
                <a:ea typeface="微软雅黑"/>
              </a:rPr>
              <a:t> </a:t>
            </a:r>
            <a:endParaRPr lang="en-US" sz="1600" b="0" strike="noStrike" spc="-1">
              <a:solidFill>
                <a:srgbClr val="000000"/>
              </a:solidFill>
              <a:latin typeface="Arial"/>
            </a:endParaRPr>
          </a:p>
        </p:txBody>
      </p:sp>
      <p:sp>
        <p:nvSpPr>
          <p:cNvPr id="169" name="content.4.title"/>
          <p:cNvSpPr/>
          <p:nvPr/>
        </p:nvSpPr>
        <p:spPr>
          <a:xfrm>
            <a:off x="6160680" y="2494440"/>
            <a:ext cx="208620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accent1"/>
                </a:solidFill>
                <a:latin typeface="微软雅黑"/>
                <a:ea typeface="微软雅黑"/>
              </a:rPr>
              <a:t> </a:t>
            </a:r>
            <a:endParaRPr lang="en-US" sz="2000" b="0" strike="noStrike" spc="-1">
              <a:solidFill>
                <a:srgbClr val="000000"/>
              </a:solidFill>
              <a:latin typeface="Arial"/>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70"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1" name="title"/>
          <p:cNvSpPr/>
          <p:nvPr/>
        </p:nvSpPr>
        <p:spPr>
          <a:xfrm>
            <a:off x="7263000" y="577080"/>
            <a:ext cx="336888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200" b="1" strike="noStrike" spc="299">
                <a:solidFill>
                  <a:schemeClr val="dk1"/>
                </a:solidFill>
                <a:latin typeface="Arial"/>
                <a:ea typeface="微软雅黑"/>
              </a:rPr>
              <a:t>挑战性问题设计</a:t>
            </a:r>
            <a:endParaRPr lang="en-US" sz="2200" b="0" strike="noStrike" spc="-1">
              <a:solidFill>
                <a:srgbClr val="000000"/>
              </a:solidFill>
              <a:latin typeface="Arial"/>
            </a:endParaRPr>
          </a:p>
        </p:txBody>
      </p:sp>
      <p:sp>
        <p:nvSpPr>
          <p:cNvPr id="172" name="content"/>
          <p:cNvSpPr/>
          <p:nvPr/>
        </p:nvSpPr>
        <p:spPr>
          <a:xfrm>
            <a:off x="7263000" y="2215440"/>
            <a:ext cx="308952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dk1"/>
                </a:solidFill>
                <a:latin typeface="Arial"/>
                <a:ea typeface="微软雅黑"/>
              </a:rPr>
              <a:t>设定一定难度挑战性的问题可以激发学生的解决欲望和思考能力。通过面对挑战，学生可以不断提升自己的解决问题的能力。</a:t>
            </a:r>
            <a:endParaRPr lang="en-US" sz="1800" b="0" strike="noStrike" spc="-1">
              <a:solidFill>
                <a:srgbClr val="000000"/>
              </a:solidFill>
              <a:latin typeface="Arial"/>
            </a:endParaRPr>
          </a:p>
        </p:txBody>
      </p:sp>
      <p:sp>
        <p:nvSpPr>
          <p:cNvPr id="173"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
        <p:nvSpPr>
          <p:cNvPr id="174" name="image"/>
          <p:cNvSpPr/>
          <p:nvPr/>
        </p:nvSpPr>
        <p:spPr>
          <a:xfrm>
            <a:off x="1036440" y="1335960"/>
            <a:ext cx="4791240" cy="2452680"/>
          </a:xfrm>
          <a:custGeom>
            <a:gdLst>
              <a:gd name="textAreaLeft" fmla="*/ 0 w 4791240"/>
              <a:gd name="textAreaRight" fmla="*/ 4791600 w 4791240"/>
              <a:gd name="textAreaTop" fmla="*/ 0 h 2452680"/>
              <a:gd name="textAreaBottom" fmla="*/ 2453040 h 2452680"/>
            </a:gdLst>
            <a:rect l="textAreaLeft" t="textAreaTop" r="textAreaRight" b="textAreaBottom"/>
            <a:pathLst>
              <a:path w="9868" h="5792">
                <a:moveTo>
                  <a:pt x="0" y="0"/>
                </a:moveTo>
                <a:lnTo>
                  <a:pt x="9868" y="0"/>
                </a:lnTo>
                <a:lnTo>
                  <a:pt x="9868" y="5792"/>
                </a:lnTo>
                <a:lnTo>
                  <a:pt x="0" y="5792"/>
                </a:lnTo>
                <a:lnTo>
                  <a:pt x="0" y="0"/>
                </a:lnTo>
                <a:close/>
              </a:path>
            </a:pathLst>
          </a:custGeom>
          <a:blipFill rotWithShape="0">
            <a:blip r:embed="rId2">
              <a:alphaModFix amt="84000"/>
            </a:blip>
            <a:stretch>
              <a:fillRect/>
            </a:stretch>
          </a:blipFill>
          <a:ln w="3175">
            <a:solidFill>
              <a:srgbClr val="000000">
                <a:lumMod val="40000"/>
                <a:lumOff val="60000"/>
                <a:alpha val="20000"/>
              </a:srgbClr>
            </a:solidFill>
            <a:round/>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75" name="PlaceHolder 1"/>
          <p:cNvSpPr>
            <a:spLocks noGrp="1"/>
          </p:cNvSpPr>
          <p:nvPr>
            <p:ph/>
          </p:nvPr>
        </p:nvSpPr>
        <p:spPr>
          <a:xfrm>
            <a:off x="4678560" y="1699920"/>
            <a:ext cx="6318360" cy="521640"/>
          </a:xfrm>
          <a:prstGeom prst="rect">
            <a:avLst/>
          </a:prstGeom>
          <a:noFill/>
          <a:ln w="0">
            <a:noFill/>
          </a:ln>
        </p:spPr>
        <p:txBody>
          <a:bodyPr lIns="90000" tIns="46800" rIns="90000" bIns="46800" anchor="t">
            <a:noAutofit/>
          </a:bodyPr>
          <a:lstStyle/>
          <a:p>
            <a:pPr marL="228600" indent="-228600" defTabSz="914400">
              <a:lnSpc>
                <a:spcPct val="150000"/>
              </a:lnSpc>
              <a:spcAft>
                <a:spcPts val="1001"/>
              </a:spcAft>
              <a:buClr>
                <a:srgbClr val="595959"/>
              </a:buClr>
              <a:buFont typeface="Arial"/>
              <a:buChar char="●"/>
              <a:tabLst>
                <a:tab pos="1609560"/>
              </a:tabLst>
            </a:pPr>
            <a:r>
              <a:rPr lang="en-US" sz="4000" b="0" strike="noStrike" spc="148">
                <a:solidFill>
                  <a:schemeClr val="dk1">
                    <a:lumMod val="65000"/>
                    <a:lumOff val="35000"/>
                  </a:schemeClr>
                </a:solidFill>
                <a:latin typeface="Arial"/>
                <a:ea typeface="微软雅黑"/>
              </a:rPr>
              <a:t>03</a:t>
            </a:r>
            <a:endParaRPr lang="en-US" sz="4000" b="0" strike="noStrike" spc="148">
              <a:solidFill>
                <a:schemeClr val="dk1">
                  <a:lumMod val="65000"/>
                  <a:lumOff val="35000"/>
                </a:schemeClr>
              </a:solidFill>
              <a:latin typeface="Arial"/>
            </a:endParaRPr>
          </a:p>
        </p:txBody>
      </p:sp>
      <p:sp>
        <p:nvSpPr>
          <p:cNvPr id="176" name="PlaceHolder 2"/>
          <p:cNvSpPr>
            <a:spLocks noGrp="1"/>
          </p:cNvSpPr>
          <p:nvPr>
            <p:ph type="title" idx="4294967295"/>
          </p:nvPr>
        </p:nvSpPr>
        <p:spPr>
          <a:xfrm>
            <a:off x="3823200" y="2823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4000" b="1" strike="noStrike" spc="299">
                <a:solidFill>
                  <a:schemeClr val="dk1">
                    <a:lumMod val="85000"/>
                    <a:lumOff val="15000"/>
                  </a:schemeClr>
                </a:solidFill>
                <a:latin typeface="Arial"/>
                <a:ea typeface="微软雅黑"/>
              </a:rPr>
              <a:t>第</a:t>
            </a:r>
            <a:r>
              <a:rPr lang="en-US" sz="4000" b="1" strike="noStrike" spc="299">
                <a:solidFill>
                  <a:schemeClr val="dk1">
                    <a:lumMod val="85000"/>
                    <a:lumOff val="15000"/>
                  </a:schemeClr>
                </a:solidFill>
                <a:latin typeface="Arial"/>
                <a:ea typeface="微软雅黑"/>
              </a:rPr>
              <a:t>3</a:t>
            </a:r>
            <a:r>
              <a:rPr lang="zh-CN" sz="4000" b="1" strike="noStrike" spc="299">
                <a:solidFill>
                  <a:schemeClr val="dk1">
                    <a:lumMod val="85000"/>
                    <a:lumOff val="15000"/>
                  </a:schemeClr>
                </a:solidFill>
                <a:latin typeface="Arial"/>
                <a:ea typeface="微软雅黑"/>
              </a:rPr>
              <a:t>章 教学设计案例分析</a:t>
            </a:r>
            <a:endParaRPr lang="en-US" sz="4000" b="0" strike="noStrike" spc="-1">
              <a:solidFill>
                <a:schemeClr val="dk1"/>
              </a:solidFill>
              <a:latin typeface="Arial"/>
            </a:endParaRPr>
          </a:p>
        </p:txBody>
      </p:sp>
      <p:sp>
        <p:nvSpPr>
          <p:cNvPr id="177"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78" name="矩形 4"/>
          <p:cNvSpPr/>
          <p:nvPr/>
        </p:nvSpPr>
        <p:spPr>
          <a:xfrm>
            <a:off x="3462120" y="224784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9" name="content.2.title"/>
          <p:cNvSpPr/>
          <p:nvPr/>
        </p:nvSpPr>
        <p:spPr>
          <a:xfrm>
            <a:off x="3678120" y="2247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000" b="1" strike="noStrike" spc="-1">
                <a:solidFill>
                  <a:schemeClr val="dk1"/>
                </a:solidFill>
                <a:latin typeface="微软雅黑"/>
                <a:ea typeface="微软雅黑"/>
              </a:rPr>
              <a:t>培养学生能力</a:t>
            </a:r>
            <a:endParaRPr lang="en-US" sz="2000" b="0" strike="noStrike" spc="-1">
              <a:solidFill>
                <a:srgbClr val="000000"/>
              </a:solidFill>
              <a:latin typeface="Arial"/>
            </a:endParaRPr>
          </a:p>
        </p:txBody>
      </p:sp>
      <p:sp>
        <p:nvSpPr>
          <p:cNvPr id="180" name="content.2.content"/>
          <p:cNvSpPr/>
          <p:nvPr/>
        </p:nvSpPr>
        <p:spPr>
          <a:xfrm>
            <a:off x="3665160" y="3231360"/>
            <a:ext cx="2067120" cy="2919240"/>
          </a:xfrm>
          <a:prstGeom prst="rect">
            <a:avLst/>
          </a:prstGeom>
          <a:noFill/>
          <a:ln w="0">
            <a:noFill/>
          </a:ln>
        </p:spPr>
        <p:style>
          <a:lnRef idx="0"/>
          <a:fillRef idx="0"/>
          <a:effectRef idx="0"/>
          <a:fontRef idx="minor"/>
        </p:style>
        <p:txBody>
          <a:bodyPr lIns="0" tIns="0" rIns="0" bIns="0" anchor="t">
            <a:noAutofit/>
          </a:bodyPr>
          <a:lstStyle/>
          <a:p>
            <a:r>
              <a:rPr lang="zh-CN" sz="1800" b="0" strike="noStrike" spc="-1">
                <a:solidFill>
                  <a:schemeClr val="dk1">
                    <a:lumMod val="85000"/>
                    <a:lumOff val="15000"/>
                  </a:schemeClr>
                </a:solidFill>
                <a:latin typeface="微软雅黑"/>
                <a:ea typeface="微软雅黑"/>
              </a:rPr>
              <a:t>结合数学知识</a:t>
            </a:r>
            <a:endParaRPr lang="en-US" sz="1800" b="0" strike="noStrike" spc="-1">
              <a:solidFill>
                <a:srgbClr val="000000"/>
              </a:solidFill>
              <a:latin typeface="Arial"/>
            </a:endParaRPr>
          </a:p>
          <a:p>
            <a:pPr defTabSz="914400">
              <a:lnSpc>
                <a:spcPct val="150000"/>
              </a:lnSpc>
              <a:tabLst>
                <a:tab pos="0"/>
              </a:tabLst>
            </a:pPr>
            <a:r>
              <a:rPr lang="zh-CN" sz="1800" b="0" strike="noStrike" spc="-1">
                <a:solidFill>
                  <a:schemeClr val="dk1">
                    <a:lumMod val="85000"/>
                    <a:lumOff val="15000"/>
                  </a:schemeClr>
                </a:solidFill>
                <a:latin typeface="微软雅黑"/>
                <a:ea typeface="微软雅黑"/>
              </a:rPr>
              <a:t>培养逻辑推理能力</a:t>
            </a:r>
            <a:endParaRPr lang="en-US" sz="1800" b="0" strike="noStrike" spc="-1">
              <a:solidFill>
                <a:srgbClr val="000000"/>
              </a:solidFill>
              <a:latin typeface="Arial"/>
            </a:endParaRPr>
          </a:p>
        </p:txBody>
      </p:sp>
      <p:sp>
        <p:nvSpPr>
          <p:cNvPr id="181" name="矩形 7"/>
          <p:cNvSpPr/>
          <p:nvPr/>
        </p:nvSpPr>
        <p:spPr>
          <a:xfrm>
            <a:off x="6197040" y="224784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2" name="content.3.title"/>
          <p:cNvSpPr/>
          <p:nvPr/>
        </p:nvSpPr>
        <p:spPr>
          <a:xfrm>
            <a:off x="6499800" y="2247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000" b="1" strike="noStrike" spc="-1">
                <a:solidFill>
                  <a:schemeClr val="dk1"/>
                </a:solidFill>
                <a:latin typeface="微软雅黑"/>
                <a:ea typeface="微软雅黑"/>
              </a:rPr>
              <a:t>实践理解数学</a:t>
            </a:r>
            <a:endParaRPr lang="en-US" sz="2000" b="0" strike="noStrike" spc="-1">
              <a:solidFill>
                <a:srgbClr val="000000"/>
              </a:solidFill>
              <a:latin typeface="Arial"/>
            </a:endParaRPr>
          </a:p>
        </p:txBody>
      </p:sp>
      <p:sp>
        <p:nvSpPr>
          <p:cNvPr id="183" name="content.3.content"/>
          <p:cNvSpPr/>
          <p:nvPr/>
        </p:nvSpPr>
        <p:spPr>
          <a:xfrm>
            <a:off x="6413040" y="3231360"/>
            <a:ext cx="2095920" cy="865800"/>
          </a:xfrm>
          <a:prstGeom prst="rect">
            <a:avLst/>
          </a:prstGeom>
          <a:noFill/>
          <a:ln w="0">
            <a:noFill/>
          </a:ln>
        </p:spPr>
        <p:style>
          <a:lnRef idx="0"/>
          <a:fillRef idx="0"/>
          <a:effectRef idx="0"/>
          <a:fontRef idx="minor"/>
        </p:style>
        <p:txBody>
          <a:bodyPr lIns="0" tIns="0" rIns="0" bIns="0" anchor="t">
            <a:noAutofit/>
          </a:bodyPr>
          <a:lstStyle/>
          <a:p>
            <a:r>
              <a:rPr lang="zh-CN" sz="1800" b="0" strike="noStrike" spc="-1">
                <a:solidFill>
                  <a:schemeClr val="dk1">
                    <a:lumMod val="85000"/>
                    <a:lumOff val="15000"/>
                  </a:schemeClr>
                </a:solidFill>
                <a:latin typeface="微软雅黑"/>
                <a:ea typeface="微软雅黑"/>
              </a:rPr>
              <a:t>让学生理解数学</a:t>
            </a:r>
            <a:endParaRPr lang="en-US" sz="1800" b="0" strike="noStrike" spc="-1">
              <a:solidFill>
                <a:srgbClr val="000000"/>
              </a:solidFill>
              <a:latin typeface="Arial"/>
            </a:endParaRPr>
          </a:p>
          <a:p>
            <a:pPr defTabSz="914400">
              <a:lnSpc>
                <a:spcPct val="150000"/>
              </a:lnSpc>
              <a:tabLst>
                <a:tab pos="0"/>
              </a:tabLst>
            </a:pPr>
            <a:r>
              <a:rPr lang="zh-CN" sz="1800" b="0" strike="noStrike" spc="-1">
                <a:solidFill>
                  <a:schemeClr val="dk1">
                    <a:lumMod val="85000"/>
                    <a:lumOff val="15000"/>
                  </a:schemeClr>
                </a:solidFill>
                <a:latin typeface="微软雅黑"/>
                <a:ea typeface="微软雅黑"/>
              </a:rPr>
              <a:t>提高问题解决能力</a:t>
            </a:r>
            <a:endParaRPr lang="en-US" sz="1800" b="0" strike="noStrike" spc="-1">
              <a:solidFill>
                <a:srgbClr val="000000"/>
              </a:solidFill>
              <a:latin typeface="Arial"/>
            </a:endParaRPr>
          </a:p>
        </p:txBody>
      </p:sp>
      <p:sp>
        <p:nvSpPr>
          <p:cNvPr id="184" name="矩形 10"/>
          <p:cNvSpPr/>
          <p:nvPr/>
        </p:nvSpPr>
        <p:spPr>
          <a:xfrm>
            <a:off x="8930520" y="224784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5" name="content.4.title"/>
          <p:cNvSpPr/>
          <p:nvPr/>
        </p:nvSpPr>
        <p:spPr>
          <a:xfrm>
            <a:off x="9166320" y="2247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000" b="1"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186" name="content.4.content"/>
          <p:cNvSpPr/>
          <p:nvPr/>
        </p:nvSpPr>
        <p:spPr>
          <a:xfrm>
            <a:off x="9166320" y="3231360"/>
            <a:ext cx="2076840" cy="8658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800" b="0" strike="noStrike" spc="-1">
                <a:solidFill>
                  <a:schemeClr val="dk1">
                    <a:lumMod val="85000"/>
                    <a:lumOff val="15000"/>
                  </a:schemeClr>
                </a:solidFill>
                <a:latin typeface="微软雅黑"/>
                <a:ea typeface="微软雅黑"/>
              </a:rPr>
              <a:t> </a:t>
            </a:r>
            <a:endParaRPr lang="en-US" sz="1800" b="0" strike="noStrike" spc="-1">
              <a:solidFill>
                <a:srgbClr val="000000"/>
              </a:solidFill>
              <a:latin typeface="Arial"/>
            </a:endParaRPr>
          </a:p>
        </p:txBody>
      </p:sp>
      <p:sp>
        <p:nvSpPr>
          <p:cNvPr id="187" name="title"/>
          <p:cNvSpPr/>
          <p:nvPr/>
        </p:nvSpPr>
        <p:spPr>
          <a:xfrm>
            <a:off x="454680" y="533520"/>
            <a:ext cx="10799640" cy="719640"/>
          </a:xfrm>
          <a:prstGeom prst="rect">
            <a:avLst/>
          </a:prstGeom>
          <a:noFill/>
          <a:ln w="0">
            <a:noFill/>
          </a:ln>
        </p:spPr>
        <p:style>
          <a:lnRef idx="0"/>
          <a:fillRef idx="0"/>
          <a:effectRef idx="0"/>
          <a:fontRef idx="minor"/>
        </p:style>
        <p:txBody>
          <a:bodyPr lIns="90000" tIns="47160" rIns="90000" bIns="47160" anchor="ctr">
            <a:normAutofit/>
          </a:bodyPr>
          <a:lstStyle/>
          <a:p>
            <a:pPr defTabSz="914400">
              <a:lnSpc>
                <a:spcPct val="100000"/>
              </a:lnSpc>
            </a:pPr>
            <a:r>
              <a:rPr lang="zh-CN" sz="3600" b="1" strike="noStrike" spc="299">
                <a:solidFill>
                  <a:schemeClr val="dk1">
                    <a:lumMod val="85000"/>
                    <a:lumOff val="15000"/>
                  </a:schemeClr>
                </a:solidFill>
                <a:latin typeface="Arial"/>
                <a:ea typeface="微软雅黑"/>
              </a:rPr>
              <a:t>设计案例一：数学课堂中的问题解决</a:t>
            </a:r>
            <a:endParaRPr lang="en-US" sz="3600" b="0" strike="noStrike" spc="-1">
              <a:solidFill>
                <a:srgbClr val="000000"/>
              </a:solidFill>
              <a:latin typeface="Arial"/>
            </a:endParaRPr>
          </a:p>
        </p:txBody>
      </p:sp>
      <p:sp>
        <p:nvSpPr>
          <p:cNvPr id="188" name="矩形 14"/>
          <p:cNvSpPr/>
          <p:nvPr/>
        </p:nvSpPr>
        <p:spPr>
          <a:xfrm>
            <a:off x="718200" y="224784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9" name="content.1.title"/>
          <p:cNvSpPr/>
          <p:nvPr/>
        </p:nvSpPr>
        <p:spPr>
          <a:xfrm>
            <a:off x="870840" y="2247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000" b="1" strike="noStrike" spc="-1">
                <a:solidFill>
                  <a:schemeClr val="dk1"/>
                </a:solidFill>
                <a:latin typeface="微软雅黑"/>
                <a:ea typeface="微软雅黑"/>
              </a:rPr>
              <a:t>多方位思考和解决</a:t>
            </a:r>
            <a:endParaRPr lang="en-US" sz="2000" b="0" strike="noStrike" spc="-1">
              <a:solidFill>
                <a:srgbClr val="000000"/>
              </a:solidFill>
              <a:latin typeface="Arial"/>
            </a:endParaRPr>
          </a:p>
        </p:txBody>
      </p:sp>
      <p:sp>
        <p:nvSpPr>
          <p:cNvPr id="190" name="content.1.content"/>
          <p:cNvSpPr/>
          <p:nvPr/>
        </p:nvSpPr>
        <p:spPr>
          <a:xfrm>
            <a:off x="870480" y="3231360"/>
            <a:ext cx="2082960" cy="2987280"/>
          </a:xfrm>
          <a:prstGeom prst="rect">
            <a:avLst/>
          </a:prstGeom>
          <a:noFill/>
          <a:ln w="0">
            <a:noFill/>
          </a:ln>
        </p:spPr>
        <p:style>
          <a:lnRef idx="0"/>
          <a:fillRef idx="0"/>
          <a:effectRef idx="0"/>
          <a:fontRef idx="minor"/>
        </p:style>
        <p:txBody>
          <a:bodyPr lIns="0" tIns="0" rIns="0" bIns="0" anchor="t">
            <a:noAutofit/>
          </a:bodyPr>
          <a:lstStyle/>
          <a:p>
            <a:r>
              <a:rPr lang="zh-CN" sz="1800" b="0" strike="noStrike" spc="-1">
                <a:solidFill>
                  <a:schemeClr val="dk1">
                    <a:lumMod val="85000"/>
                    <a:lumOff val="15000"/>
                  </a:schemeClr>
                </a:solidFill>
                <a:latin typeface="微软雅黑"/>
                <a:ea typeface="微软雅黑"/>
              </a:rPr>
              <a:t>设计数学问题情境</a:t>
            </a:r>
            <a:endParaRPr lang="en-US" sz="1800" b="0" strike="noStrike" spc="-1">
              <a:solidFill>
                <a:srgbClr val="000000"/>
              </a:solidFill>
              <a:latin typeface="Arial"/>
            </a:endParaRPr>
          </a:p>
          <a:p>
            <a:pPr defTabSz="914400">
              <a:lnSpc>
                <a:spcPct val="150000"/>
              </a:lnSpc>
              <a:tabLst>
                <a:tab pos="0"/>
              </a:tabLst>
            </a:pPr>
            <a:r>
              <a:rPr lang="zh-CN" sz="1800" b="0" strike="noStrike" spc="-1">
                <a:solidFill>
                  <a:schemeClr val="dk1">
                    <a:lumMod val="85000"/>
                    <a:lumOff val="15000"/>
                  </a:schemeClr>
                </a:solidFill>
                <a:latin typeface="微软雅黑"/>
                <a:ea typeface="微软雅黑"/>
              </a:rPr>
              <a:t>引导学生思考解决方法</a:t>
            </a:r>
            <a:endParaRPr lang="en-US" sz="1800" b="0" strike="noStrike" spc="-1">
              <a:solidFill>
                <a:srgbClr val="000000"/>
              </a:solidFill>
              <a:latin typeface="Arial"/>
            </a:endParaRPr>
          </a:p>
        </p:txBody>
      </p:sp>
      <p:sp>
        <p:nvSpPr>
          <p:cNvPr id="191" name="流程图: 联系 1"/>
          <p:cNvSpPr/>
          <p:nvPr/>
        </p:nvSpPr>
        <p:spPr>
          <a:xfrm>
            <a:off x="789480" y="1596960"/>
            <a:ext cx="509040" cy="509040"/>
          </a:xfrm>
          <a:prstGeom prst="flowChartConnector">
            <a:avLst/>
          </a:prstGeom>
          <a:solidFill>
            <a:srgbClr val="4874CB"/>
          </a:solidFill>
          <a:ln>
            <a:solidFill>
              <a:srgbClr val="2E54A1"/>
            </a:solid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r>
              <a:rPr lang="en-US" sz="2300" b="0" strike="noStrike" spc="-1">
                <a:solidFill>
                  <a:schemeClr val="lt1"/>
                </a:solidFill>
                <a:latin typeface="微软雅黑"/>
                <a:ea typeface="微软雅黑"/>
              </a:rPr>
              <a:t>1</a:t>
            </a:r>
            <a:endParaRPr lang="en-US" sz="2300" b="0" strike="noStrike" spc="-1">
              <a:solidFill>
                <a:srgbClr val="FFFFFF"/>
              </a:solidFill>
              <a:latin typeface="Arial"/>
            </a:endParaRPr>
          </a:p>
        </p:txBody>
      </p:sp>
      <p:sp>
        <p:nvSpPr>
          <p:cNvPr id="192" name="流程图: 联系 2"/>
          <p:cNvSpPr/>
          <p:nvPr/>
        </p:nvSpPr>
        <p:spPr>
          <a:xfrm>
            <a:off x="3769200" y="1596960"/>
            <a:ext cx="509040" cy="509040"/>
          </a:xfrm>
          <a:prstGeom prst="flowChartConnector">
            <a:avLst/>
          </a:prstGeom>
          <a:solidFill>
            <a:srgbClr val="4874CB"/>
          </a:solidFill>
          <a:ln>
            <a:solidFill>
              <a:srgbClr val="2E54A1"/>
            </a:solid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r>
              <a:rPr lang="en-US" sz="2300" b="0" strike="noStrike" spc="-1">
                <a:solidFill>
                  <a:schemeClr val="lt1"/>
                </a:solidFill>
                <a:latin typeface="微软雅黑"/>
                <a:ea typeface="微软雅黑"/>
              </a:rPr>
              <a:t>2</a:t>
            </a:r>
            <a:endParaRPr lang="en-US" sz="2300" b="0" strike="noStrike" spc="-1">
              <a:solidFill>
                <a:srgbClr val="FFFFFF"/>
              </a:solidFill>
              <a:latin typeface="Arial"/>
            </a:endParaRPr>
          </a:p>
        </p:txBody>
      </p:sp>
      <p:sp>
        <p:nvSpPr>
          <p:cNvPr id="193" name="流程图: 联系 3"/>
          <p:cNvSpPr/>
          <p:nvPr/>
        </p:nvSpPr>
        <p:spPr>
          <a:xfrm>
            <a:off x="6499800" y="1596960"/>
            <a:ext cx="509040" cy="509040"/>
          </a:xfrm>
          <a:prstGeom prst="flowChartConnector">
            <a:avLst/>
          </a:prstGeom>
          <a:solidFill>
            <a:srgbClr val="4874CB"/>
          </a:solidFill>
          <a:ln>
            <a:solidFill>
              <a:srgbClr val="2E54A1"/>
            </a:solid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r>
              <a:rPr lang="en-US" sz="2300" b="0" strike="noStrike" spc="-1">
                <a:solidFill>
                  <a:schemeClr val="lt1"/>
                </a:solidFill>
                <a:latin typeface="微软雅黑"/>
                <a:ea typeface="微软雅黑"/>
              </a:rPr>
              <a:t>3</a:t>
            </a:r>
            <a:endParaRPr lang="en-US" sz="2300" b="0" strike="noStrike" spc="-1">
              <a:solidFill>
                <a:srgbClr val="FFFFFF"/>
              </a:solidFill>
              <a:latin typeface="Arial"/>
            </a:endParaRPr>
          </a:p>
        </p:txBody>
      </p:sp>
      <p:sp>
        <p:nvSpPr>
          <p:cNvPr id="194" name="流程图: 联系 17"/>
          <p:cNvSpPr/>
          <p:nvPr/>
        </p:nvSpPr>
        <p:spPr>
          <a:xfrm>
            <a:off x="9230400" y="1596960"/>
            <a:ext cx="509040" cy="509040"/>
          </a:xfrm>
          <a:prstGeom prst="flowChartConnector">
            <a:avLst/>
          </a:prstGeom>
          <a:solidFill>
            <a:srgbClr val="4874CB"/>
          </a:solidFill>
          <a:ln>
            <a:solidFill>
              <a:srgbClr val="2E54A1"/>
            </a:solid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r>
              <a:rPr lang="en-US" sz="2300" b="0" strike="noStrike" spc="-1">
                <a:solidFill>
                  <a:schemeClr val="lt1"/>
                </a:solidFill>
                <a:latin typeface="微软雅黑"/>
                <a:ea typeface="微软雅黑"/>
              </a:rPr>
              <a:t>4</a:t>
            </a:r>
            <a:endParaRPr lang="en-US" sz="2300" b="0" strike="noStrike" spc="-1">
              <a:solidFill>
                <a:srgbClr val="FFFFFF"/>
              </a:solidFill>
              <a:latin typeface="Arial"/>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95"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96" name="title"/>
          <p:cNvSpPr/>
          <p:nvPr/>
        </p:nvSpPr>
        <p:spPr>
          <a:xfrm>
            <a:off x="7263000" y="577080"/>
            <a:ext cx="336888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200" b="1" strike="noStrike" spc="299">
                <a:solidFill>
                  <a:schemeClr val="dk1"/>
                </a:solidFill>
                <a:latin typeface="Arial"/>
                <a:ea typeface="微软雅黑"/>
              </a:rPr>
              <a:t>设计案例二：科学实验中的问题解决</a:t>
            </a:r>
            <a:endParaRPr lang="en-US" sz="2200" b="0" strike="noStrike" spc="-1">
              <a:solidFill>
                <a:srgbClr val="000000"/>
              </a:solidFill>
              <a:latin typeface="Arial"/>
            </a:endParaRPr>
          </a:p>
        </p:txBody>
      </p:sp>
      <p:sp>
        <p:nvSpPr>
          <p:cNvPr id="197" name="content"/>
          <p:cNvSpPr/>
          <p:nvPr/>
        </p:nvSpPr>
        <p:spPr>
          <a:xfrm>
            <a:off x="7263000" y="2215440"/>
            <a:ext cx="308952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dk1"/>
                </a:solidFill>
                <a:latin typeface="Arial"/>
                <a:ea typeface="微软雅黑"/>
              </a:rPr>
              <a:t>设计科学实验能够让学生在实践中解决问题，通过思考实验设计和解决方案来提升学生的实验技能和问题解决能力。</a:t>
            </a:r>
            <a:endParaRPr lang="en-US" sz="1800" b="0" strike="noStrike" spc="-1">
              <a:solidFill>
                <a:srgbClr val="000000"/>
              </a:solidFill>
              <a:latin typeface="Arial"/>
            </a:endParaRPr>
          </a:p>
        </p:txBody>
      </p:sp>
      <p:sp>
        <p:nvSpPr>
          <p:cNvPr id="198"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
        <p:nvSpPr>
          <p:cNvPr id="199" name="image"/>
          <p:cNvSpPr/>
          <p:nvPr/>
        </p:nvSpPr>
        <p:spPr>
          <a:xfrm>
            <a:off x="1036440" y="1335960"/>
            <a:ext cx="4791240" cy="2452680"/>
          </a:xfrm>
          <a:custGeom>
            <a:gdLst>
              <a:gd name="textAreaLeft" fmla="*/ 0 w 4791240"/>
              <a:gd name="textAreaRight" fmla="*/ 4791600 w 4791240"/>
              <a:gd name="textAreaTop" fmla="*/ 0 h 2452680"/>
              <a:gd name="textAreaBottom" fmla="*/ 2453040 h 2452680"/>
            </a:gdLst>
            <a:rect l="textAreaLeft" t="textAreaTop" r="textAreaRight" b="textAreaBottom"/>
            <a:pathLst>
              <a:path w="9868" h="5792">
                <a:moveTo>
                  <a:pt x="0" y="0"/>
                </a:moveTo>
                <a:lnTo>
                  <a:pt x="9868" y="0"/>
                </a:lnTo>
                <a:lnTo>
                  <a:pt x="9868" y="5792"/>
                </a:lnTo>
                <a:lnTo>
                  <a:pt x="0" y="5792"/>
                </a:lnTo>
                <a:lnTo>
                  <a:pt x="0" y="0"/>
                </a:lnTo>
                <a:close/>
              </a:path>
            </a:pathLst>
          </a:custGeom>
          <a:blipFill rotWithShape="0">
            <a:blip r:embed="rId2">
              <a:alphaModFix amt="84000"/>
            </a:blip>
            <a:stretch>
              <a:fillRect/>
            </a:stretch>
          </a:blipFill>
          <a:ln w="3175">
            <a:solidFill>
              <a:srgbClr val="000000">
                <a:lumMod val="40000"/>
                <a:lumOff val="60000"/>
                <a:alpha val="20000"/>
              </a:srgbClr>
            </a:solidFill>
            <a:round/>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200" name="title"/>
          <p:cNvSpPr/>
          <p:nvPr/>
        </p:nvSpPr>
        <p:spPr>
          <a:xfrm>
            <a:off x="666000" y="709200"/>
            <a:ext cx="10968480" cy="705240"/>
          </a:xfrm>
          <a:prstGeom prst="rect">
            <a:avLst/>
          </a:prstGeom>
          <a:noFill/>
          <a:ln w="0">
            <a:noFill/>
          </a:ln>
        </p:spPr>
        <p:style>
          <a:lnRef idx="0"/>
          <a:fillRef idx="0"/>
          <a:effectRef idx="0"/>
          <a:fontRef idx="minor"/>
        </p:style>
        <p:txBody>
          <a:bodyPr lIns="90000" tIns="47160" rIns="90000" bIns="47160" anchor="ctr">
            <a:normAutofit/>
          </a:bodyPr>
          <a:lstStyle/>
          <a:p>
            <a:pPr defTabSz="914400">
              <a:lnSpc>
                <a:spcPct val="100000"/>
              </a:lnSpc>
            </a:pPr>
            <a:r>
              <a:rPr lang="zh-CN" sz="3600" b="1" strike="noStrike" spc="299">
                <a:solidFill>
                  <a:schemeClr val="accent1"/>
                </a:solidFill>
                <a:latin typeface="微软雅黑"/>
                <a:ea typeface="微软雅黑"/>
              </a:rPr>
              <a:t>设计案例三：文学阅读中的问题解决</a:t>
            </a:r>
            <a:endParaRPr lang="en-US" sz="3600" b="0" strike="noStrike" spc="-1">
              <a:solidFill>
                <a:srgbClr val="000000"/>
              </a:solidFill>
              <a:latin typeface="Arial"/>
            </a:endParaRPr>
          </a:p>
        </p:txBody>
      </p:sp>
      <p:sp>
        <p:nvSpPr>
          <p:cNvPr id="201" name="content.1.subtitle"/>
          <p:cNvSpPr/>
          <p:nvPr/>
        </p:nvSpPr>
        <p:spPr>
          <a:xfrm>
            <a:off x="127764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lumMod val="85000"/>
                    <a:lumOff val="15000"/>
                  </a:schemeClr>
                </a:solidFill>
                <a:latin typeface="微软雅黑"/>
                <a:ea typeface="微软雅黑"/>
              </a:rPr>
              <a:t>文学作品的解析</a:t>
            </a:r>
            <a:endParaRPr lang="en-US" sz="1600" b="0" strike="noStrike" spc="-1">
              <a:solidFill>
                <a:srgbClr val="000000"/>
              </a:solidFill>
              <a:latin typeface="Arial"/>
            </a:endParaRPr>
          </a:p>
        </p:txBody>
      </p:sp>
      <p:sp>
        <p:nvSpPr>
          <p:cNvPr id="202" name="content.1.title"/>
          <p:cNvSpPr/>
          <p:nvPr/>
        </p:nvSpPr>
        <p:spPr>
          <a:xfrm>
            <a:off x="934200" y="2492280"/>
            <a:ext cx="214596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1"/>
                </a:solidFill>
                <a:latin typeface="微软雅黑"/>
                <a:ea typeface="微软雅黑"/>
              </a:rPr>
              <a:t>思考作品问题和主题</a:t>
            </a:r>
            <a:endParaRPr lang="en-US" sz="2000" b="0" strike="noStrike" spc="-1">
              <a:solidFill>
                <a:srgbClr val="000000"/>
              </a:solidFill>
              <a:latin typeface="Arial"/>
            </a:endParaRPr>
          </a:p>
        </p:txBody>
      </p:sp>
      <p:sp>
        <p:nvSpPr>
          <p:cNvPr id="203" name="content.2.subtitle"/>
          <p:cNvSpPr/>
          <p:nvPr/>
        </p:nvSpPr>
        <p:spPr>
          <a:xfrm>
            <a:off x="907308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lumMod val="85000"/>
                    <a:lumOff val="15000"/>
                  </a:schemeClr>
                </a:solidFill>
                <a:latin typeface="微软雅黑"/>
                <a:ea typeface="微软雅黑"/>
              </a:rPr>
              <a:t>引导学生思考</a:t>
            </a:r>
            <a:endParaRPr lang="en-US" sz="1600" b="0" strike="noStrike" spc="-1">
              <a:solidFill>
                <a:srgbClr val="000000"/>
              </a:solidFill>
              <a:latin typeface="Arial"/>
            </a:endParaRPr>
          </a:p>
        </p:txBody>
      </p:sp>
      <p:sp>
        <p:nvSpPr>
          <p:cNvPr id="204" name="content.2.title"/>
          <p:cNvSpPr/>
          <p:nvPr/>
        </p:nvSpPr>
        <p:spPr>
          <a:xfrm>
            <a:off x="8773920" y="2492280"/>
            <a:ext cx="205452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1"/>
                </a:solidFill>
                <a:latin typeface="微软雅黑"/>
                <a:ea typeface="微软雅黑"/>
              </a:rPr>
              <a:t>培养批判性思维</a:t>
            </a:r>
            <a:endParaRPr lang="en-US" sz="2000" b="0" strike="noStrike" spc="-1">
              <a:solidFill>
                <a:srgbClr val="000000"/>
              </a:solidFill>
              <a:latin typeface="Arial"/>
            </a:endParaRPr>
          </a:p>
        </p:txBody>
      </p:sp>
      <p:sp>
        <p:nvSpPr>
          <p:cNvPr id="205" name="content.3.subtitle"/>
          <p:cNvSpPr/>
          <p:nvPr/>
        </p:nvSpPr>
        <p:spPr>
          <a:xfrm>
            <a:off x="387612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lumMod val="85000"/>
                    <a:lumOff val="15000"/>
                  </a:schemeClr>
                </a:solidFill>
                <a:latin typeface="微软雅黑"/>
                <a:ea typeface="微软雅黑"/>
              </a:rPr>
              <a:t>通过文学作品</a:t>
            </a:r>
            <a:endParaRPr lang="en-US" sz="1600" b="0" strike="noStrike" spc="-1">
              <a:solidFill>
                <a:srgbClr val="000000"/>
              </a:solidFill>
              <a:latin typeface="Arial"/>
            </a:endParaRPr>
          </a:p>
        </p:txBody>
      </p:sp>
      <p:sp>
        <p:nvSpPr>
          <p:cNvPr id="206" name="content.3.title"/>
          <p:cNvSpPr/>
          <p:nvPr/>
        </p:nvSpPr>
        <p:spPr>
          <a:xfrm>
            <a:off x="3576960" y="2494440"/>
            <a:ext cx="205704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1"/>
                </a:solidFill>
                <a:latin typeface="微软雅黑"/>
                <a:ea typeface="微软雅黑"/>
              </a:rPr>
              <a:t>感悟生活</a:t>
            </a:r>
            <a:endParaRPr lang="en-US" sz="2000" b="0" strike="noStrike" spc="-1">
              <a:solidFill>
                <a:srgbClr val="000000"/>
              </a:solidFill>
              <a:latin typeface="Arial"/>
            </a:endParaRPr>
          </a:p>
        </p:txBody>
      </p:sp>
      <p:sp>
        <p:nvSpPr>
          <p:cNvPr id="207" name="content.4.subtitle"/>
          <p:cNvSpPr/>
          <p:nvPr/>
        </p:nvSpPr>
        <p:spPr>
          <a:xfrm>
            <a:off x="6474240" y="36187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lumMod val="85000"/>
                    <a:lumOff val="15000"/>
                  </a:schemeClr>
                </a:solidFill>
                <a:latin typeface="微软雅黑"/>
                <a:ea typeface="微软雅黑"/>
              </a:rPr>
              <a:t> </a:t>
            </a:r>
            <a:endParaRPr lang="en-US" sz="1600" b="0" strike="noStrike" spc="-1">
              <a:solidFill>
                <a:srgbClr val="000000"/>
              </a:solidFill>
              <a:latin typeface="Arial"/>
            </a:endParaRPr>
          </a:p>
        </p:txBody>
      </p:sp>
      <p:sp>
        <p:nvSpPr>
          <p:cNvPr id="208" name="content.4.title"/>
          <p:cNvSpPr/>
          <p:nvPr/>
        </p:nvSpPr>
        <p:spPr>
          <a:xfrm>
            <a:off x="6160680" y="2494440"/>
            <a:ext cx="208620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accent1"/>
                </a:solidFill>
                <a:latin typeface="微软雅黑"/>
                <a:ea typeface="微软雅黑"/>
              </a:rPr>
              <a:t> </a:t>
            </a:r>
            <a:endParaRPr lang="en-US" sz="2000" b="0" strike="noStrike" spc="-1">
              <a:solidFill>
                <a:srgbClr val="000000"/>
              </a:solidFill>
              <a:latin typeface="Arial"/>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https://d.book118.com/506012240125010100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129</Paragraphs>
  <Slides>20</Slides>
  <Notes>5</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20</vt:i4>
      </vt:variant>
    </vt:vector>
  </HeadingPairs>
  <TitlesOfParts>
    <vt:vector baseType="lpstr" size="28">
      <vt:lpstr>Arial</vt:lpstr>
      <vt:lpstr>Calibri</vt:lpstr>
      <vt:lpstr>微软雅黑</vt:lpstr>
      <vt:lpstr>Times New Roman</vt:lpstr>
      <vt:lpstr>Wingdings</vt:lpstr>
      <vt:lpstr>Symbol</vt:lpstr>
      <vt:lpstr>DejaVu Sans</vt:lpstr>
      <vt:lpstr>Office Theme</vt:lpstr>
      <vt:lpstr>教学设计中如何培养学生的问题解决能力</vt:lpstr>
      <vt:lpstr>目录</vt:lpstr>
      <vt:lpstr>第1章 简介</vt:lpstr>
      <vt:lpstr> </vt:lpstr>
      <vt:lpstr>PowerPoint Presentation</vt:lpstr>
      <vt:lpstr>PowerPoint Presentation</vt:lpstr>
      <vt:lpstr> </vt:lpstr>
      <vt:lpstr>PowerPoint Presentation</vt:lpstr>
      <vt:lpstr>PowerPoint Presentation</vt:lpstr>
      <vt:lpstr>第2章 问题解决能力的培养策略</vt:lpstr>
      <vt:lpstr>PowerPoint Presentation</vt:lpstr>
      <vt:lpstr>PowerPoint Presentation</vt:lpstr>
      <vt:lpstr>引导自主学习</vt:lpstr>
      <vt:lpstr>PowerPoint Presentation</vt:lpstr>
      <vt:lpstr> </vt:lpstr>
      <vt:lpstr>第3章 教学设计案例分析</vt:lpstr>
      <vt:lpstr>PowerPoint Presentation</vt:lpstr>
      <vt:lpstr> </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2024-09-24T15:16:24.110</cp:lastPrinted>
  <dcterms:created xsi:type="dcterms:W3CDTF">2024-09-24T07:16:24Z</dcterms:created>
  <dcterms:modified xsi:type="dcterms:W3CDTF">2024-09-24T07:16:26Z</dcterms:modified>
</cp:coreProperties>
</file>