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theme/theme4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1" r:id="rId2"/>
    <p:sldMasterId id="2147483666" r:id="rId3"/>
  </p:sldMasterIdLst>
  <p:notesMasterIdLst>
    <p:notesMasterId r:id="rId4"/>
  </p:notesMasterIdLst>
  <p:sldIdLst>
    <p:sldId id="259" r:id="rId5"/>
    <p:sldId id="262" r:id="rId6"/>
    <p:sldId id="265" r:id="rId7"/>
    <p:sldId id="268" r:id="rId8"/>
    <p:sldId id="271" r:id="rId9"/>
    <p:sldId id="274" r:id="rId10"/>
    <p:sldId id="277" r:id="rId11"/>
    <p:sldId id="280" r:id="rId12"/>
    <p:sldId id="283" r:id="rId13"/>
    <p:sldId id="286" r:id="rId14"/>
    <p:sldId id="289" r:id="rId15"/>
    <p:sldId id="292" r:id="rId16"/>
    <p:sldId id="295" r:id="rId17"/>
    <p:sldId id="298" r:id="rId18"/>
    <p:sldId id="301" r:id="rId19"/>
    <p:sldId id="304" r:id="rId20"/>
    <p:sldId id="307" r:id="rId21"/>
    <p:sldId id="310" r:id="rId22"/>
    <p:sldId id="312" r:id="rId23"/>
  </p:sldIdLst>
  <p:sldSz cx="12192000" cy="6858000"/>
  <p:notesSz cx="6858000" cy="9144000"/>
  <p:custDataLst>
    <p:tags r:id="rId2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6.xml" /><Relationship Id="rId11" Type="http://schemas.openxmlformats.org/officeDocument/2006/relationships/slide" Target="slides/slide7.xml" /><Relationship Id="rId12" Type="http://schemas.openxmlformats.org/officeDocument/2006/relationships/slide" Target="slides/slide8.xml" /><Relationship Id="rId13" Type="http://schemas.openxmlformats.org/officeDocument/2006/relationships/slide" Target="slides/slide9.xml" /><Relationship Id="rId14" Type="http://schemas.openxmlformats.org/officeDocument/2006/relationships/slide" Target="slides/slide10.xml" /><Relationship Id="rId15" Type="http://schemas.openxmlformats.org/officeDocument/2006/relationships/slide" Target="slides/slide11.xml" /><Relationship Id="rId16" Type="http://schemas.openxmlformats.org/officeDocument/2006/relationships/slide" Target="slides/slide12.xml" /><Relationship Id="rId17" Type="http://schemas.openxmlformats.org/officeDocument/2006/relationships/slide" Target="slides/slide13.xml" /><Relationship Id="rId18" Type="http://schemas.openxmlformats.org/officeDocument/2006/relationships/slide" Target="slides/slide14.xml" /><Relationship Id="rId19" Type="http://schemas.openxmlformats.org/officeDocument/2006/relationships/slide" Target="slides/slide15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6.xml" /><Relationship Id="rId21" Type="http://schemas.openxmlformats.org/officeDocument/2006/relationships/slide" Target="slides/slide17.xml" /><Relationship Id="rId22" Type="http://schemas.openxmlformats.org/officeDocument/2006/relationships/slide" Target="slides/slide18.xml" /><Relationship Id="rId23" Type="http://schemas.openxmlformats.org/officeDocument/2006/relationships/slide" Target="slides/slide19.xml" /><Relationship Id="rId24" Type="http://schemas.openxmlformats.org/officeDocument/2006/relationships/tags" Target="tags/tag1.xml" /><Relationship Id="rId25" Type="http://schemas.openxmlformats.org/officeDocument/2006/relationships/presProps" Target="presProps.xml" /><Relationship Id="rId26" Type="http://schemas.openxmlformats.org/officeDocument/2006/relationships/viewProps" Target="viewProps.xml" /><Relationship Id="rId27" Type="http://schemas.openxmlformats.org/officeDocument/2006/relationships/theme" Target="theme/theme1.xml" /><Relationship Id="rId28" Type="http://schemas.openxmlformats.org/officeDocument/2006/relationships/tableStyles" Target="tableStyles.xml" /><Relationship Id="rId3" Type="http://schemas.openxmlformats.org/officeDocument/2006/relationships/slideMaster" Target="slideMasters/slideMaster3.xml" /><Relationship Id="rId4" Type="http://schemas.openxmlformats.org/officeDocument/2006/relationships/notesMaster" Target="notesMasters/notesMaster1.xml" /><Relationship Id="rId5" Type="http://schemas.openxmlformats.org/officeDocument/2006/relationships/slide" Target="slides/slide1.xml" /><Relationship Id="rId6" Type="http://schemas.openxmlformats.org/officeDocument/2006/relationships/slide" Target="slides/slide2.xml" /><Relationship Id="rId7" Type="http://schemas.openxmlformats.org/officeDocument/2006/relationships/slide" Target="slides/slide3.xml" /><Relationship Id="rId8" Type="http://schemas.openxmlformats.org/officeDocument/2006/relationships/slide" Target="slides/slide4.xml" /><Relationship Id="rId9" Type="http://schemas.openxmlformats.org/officeDocument/2006/relationships/slide" Target="slides/slide5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4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6" name="PlaceHolder 1"/>
          <p:cNvSpPr>
            <a:spLocks noGrp="1"/>
          </p:cNvSpPr>
          <p:nvPr>
            <p:ph type="sldImg"/>
          </p:nvPr>
        </p:nvSpPr>
        <p:spPr>
          <a:xfrm>
            <a:off x="216000" y="812520"/>
            <a:ext cx="7127280" cy="4008960"/>
          </a:xfrm>
          <a:prstGeom prst="rect">
            <a:avLst/>
          </a:prstGeom>
          <a:noFill/>
          <a:ln w="0">
            <a:noFill/>
          </a:ln>
        </p:spPr>
      </p:sp>
      <p:sp>
        <p:nvSpPr>
          <p:cNvPr id="67" name="PlaceHolder 2"/>
          <p:cNvSpPr>
            <a:spLocks noGrp="1"/>
          </p:cNvSpPr>
          <p:nvPr>
            <p:ph type="body" idx="37"/>
          </p:nvPr>
        </p:nvSpPr>
        <p:spPr>
          <a:xfrm>
            <a:off x="756000" y="5078520"/>
            <a:ext cx="6047640" cy="48110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marL="216000" indent="-216000">
              <a:buNone/>
            </a:pPr>
            <a:r>
              <a:rPr lang="zh-CN" sz="2000" b="0" strike="noStrike" spc="-1">
                <a:solidFill>
                  <a:srgbClr val="000000"/>
                </a:solidFill>
                <a:latin typeface="Arial"/>
              </a:rPr>
              <a:t>点击编辑备注格式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8" name="PlaceHolder 3"/>
          <p:cNvSpPr>
            <a:spLocks noGrp="1"/>
          </p:cNvSpPr>
          <p:nvPr>
            <p:ph type="hdr" idx="38"/>
          </p:nvPr>
        </p:nvSpPr>
        <p:spPr>
          <a:xfrm>
            <a:off x="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&lt;页眉&gt;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69" name="PlaceHolder 4"/>
          <p:cNvSpPr>
            <a:spLocks noGrp="1"/>
          </p:cNvSpPr>
          <p:nvPr>
            <p:ph type="dt" idx="34"/>
          </p:nvPr>
        </p:nvSpPr>
        <p:spPr>
          <a:xfrm>
            <a:off x="427896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0" name="PlaceHolder 5"/>
          <p:cNvSpPr>
            <a:spLocks noGrp="1"/>
          </p:cNvSpPr>
          <p:nvPr>
            <p:ph type="ftr" idx="35"/>
          </p:nvPr>
        </p:nvSpPr>
        <p:spPr>
          <a:xfrm>
            <a:off x="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1" name="PlaceHolder 6"/>
          <p:cNvSpPr>
            <a:spLocks noGrp="1"/>
          </p:cNvSpPr>
          <p:nvPr>
            <p:ph type="sldNum" idx="36"/>
          </p:nvPr>
        </p:nvSpPr>
        <p:spPr>
          <a:xfrm>
            <a:off x="427896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fld id="{6E4E6C12-E585-4376-ADBD-40D289D2FEF1}" type="slidenum"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&lt;编号&gt;</a:t>
            </a:fld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/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3.xml" /><Relationship Id="rId2" Type="http://schemas.openxmlformats.org/officeDocument/2006/relationships/notesMaster" Target="../notesMasters/notesMaster1.xml" /></Relationships>
</file>

<file path=ppt/notesSlides/_rels/notesSlide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8.xml" /><Relationship Id="rId2" Type="http://schemas.openxmlformats.org/officeDocument/2006/relationships/notesMaster" Target="../notesMasters/notesMaster1.xml" /></Relationships>
</file>

<file path=ppt/notesSlides/_rels/notesSlide4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5.xml" /><Relationship Id="rId2" Type="http://schemas.openxmlformats.org/officeDocument/2006/relationships/notesMaster" Target="../notesMasters/notesMaster1.xml" /></Relationships>
</file>

<file path=ppt/notesSlides/_rels/notesSlide5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8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89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290" name="PlaceHolder 2"/>
          <p:cNvSpPr>
            <a:spLocks noGrp="1"/>
          </p:cNvSpPr>
          <p:nvPr>
            <p:ph type="body" idx="38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91" name="PlaceHolder 3"/>
          <p:cNvSpPr>
            <a:spLocks noGrp="1"/>
          </p:cNvSpPr>
          <p:nvPr>
            <p:ph type="sldNum" idx="37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92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293" name="PlaceHolder 2"/>
          <p:cNvSpPr>
            <a:spLocks noGrp="1"/>
          </p:cNvSpPr>
          <p:nvPr>
            <p:ph type="body" idx="39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94" name="PlaceHolder 3"/>
          <p:cNvSpPr>
            <a:spLocks noGrp="1"/>
          </p:cNvSpPr>
          <p:nvPr>
            <p:ph type="sldNum" idx="38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95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296" name="PlaceHolder 2"/>
          <p:cNvSpPr>
            <a:spLocks noGrp="1"/>
          </p:cNvSpPr>
          <p:nvPr>
            <p:ph type="body" idx="40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97" name="PlaceHolder 3"/>
          <p:cNvSpPr>
            <a:spLocks noGrp="1"/>
          </p:cNvSpPr>
          <p:nvPr>
            <p:ph type="sldNum" idx="39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98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299" name="PlaceHolder 2"/>
          <p:cNvSpPr>
            <a:spLocks noGrp="1"/>
          </p:cNvSpPr>
          <p:nvPr>
            <p:ph type="body" idx="41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00" name="PlaceHolder 3"/>
          <p:cNvSpPr>
            <a:spLocks noGrp="1"/>
          </p:cNvSpPr>
          <p:nvPr>
            <p:ph type="sldNum" idx="40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01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02" name="PlaceHolder 2"/>
          <p:cNvSpPr>
            <a:spLocks noGrp="1"/>
          </p:cNvSpPr>
          <p:nvPr>
            <p:ph type="body" idx="42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03" name="PlaceHolder 3"/>
          <p:cNvSpPr>
            <a:spLocks noGrp="1"/>
          </p:cNvSpPr>
          <p:nvPr>
            <p:ph type="sldNum" idx="41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A04E732-FC7C-45C9-954A-1BB1DF60EB6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A8DFF3D-1AA7-4521-B44D-013FCD58800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9294097-EBFF-489F-9362-A1665DC264C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9EC5CE2-4EAA-4668-A4DB-22B312A4B17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CC8AD55-CEB9-4AD0-8B2A-029DCD1C10D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E5360AD-7290-4762-B80F-D77AEABA307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339E575-8433-40AC-90A8-CB5454373D6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DEA87BC-A1C4-4C15-A571-E829275957D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A194314-1E3F-481E-BFC9-8F9ECF01A49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A4A5B20-2CC3-4BD8-BE59-2DA1CD0EDB5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4A3099F-1471-4C21-9184-8D0B3301A05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609480" y="273600"/>
            <a:ext cx="10972440" cy="11448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subTitle" idx="4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 algn="ctr">
              <a:buNone/>
            </a:pPr>
            <a:endParaRPr lang="en-US" sz="3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" name="PlaceHolder 3"/>
          <p:cNvSpPr>
            <a:spLocks noGrp="1"/>
          </p:cNvSpPr>
          <p:nvPr>
            <p:ph type="ftr" idx="2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7" name="PlaceHolder 4"/>
          <p:cNvSpPr>
            <a:spLocks noGrp="1"/>
          </p:cNvSpPr>
          <p:nvPr>
            <p:ph type="sldNum" idx="3"/>
          </p:nvPr>
        </p:nvSpPr>
        <p:spPr/>
        <p:txBody>
          <a:bodyPr/>
          <a:lstStyle/>
          <a:p>
            <a:fld id="{A6FDD492-12CC-4155-BFDE-AF05EAC8123F}" type="slidenum">
              <a:t>&lt;#&gt;</a:t>
            </a:fld>
          </a:p>
        </p:txBody>
      </p:sp>
      <p:sp>
        <p:nvSpPr>
          <p:cNvPr id="8" name="PlaceHolder 5"/>
          <p:cNvSpPr>
            <a:spLocks noGrp="1"/>
          </p:cNvSpPr>
          <p:nvPr>
            <p:ph type="dt" idx="1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PlaceHolder 1"/>
          <p:cNvSpPr>
            <a:spLocks noGrp="1"/>
          </p:cNvSpPr>
          <p:nvPr>
            <p:ph type="ftr" idx="26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3" name="PlaceHolder 2"/>
          <p:cNvSpPr>
            <a:spLocks noGrp="1"/>
          </p:cNvSpPr>
          <p:nvPr>
            <p:ph type="sldNum" idx="27"/>
          </p:nvPr>
        </p:nvSpPr>
        <p:spPr/>
        <p:txBody>
          <a:bodyPr/>
          <a:lstStyle/>
          <a:p>
            <a:fld id="{98C11A2C-E6D6-4339-9A16-E85D63283852}" type="slidenum">
              <a:t>&lt;#&gt;</a:t>
            </a:fld>
          </a:p>
        </p:txBody>
      </p:sp>
      <p:sp>
        <p:nvSpPr>
          <p:cNvPr id="4" name="PlaceHolder 3"/>
          <p:cNvSpPr>
            <a:spLocks noGrp="1"/>
          </p:cNvSpPr>
          <p:nvPr>
            <p:ph type="dt" idx="25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_rels/slideMaster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heme" Target="../theme/theme3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914400"/>
            <a:ext cx="979884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rm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单击此处编辑母版标题样式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dt" idx="1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2" name="PlaceHolder 3"/>
          <p:cNvSpPr>
            <a:spLocks noGrp="1"/>
          </p:cNvSpPr>
          <p:nvPr>
            <p:ph type="ftr" idx="2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3" name="PlaceHolder 4"/>
          <p:cNvSpPr>
            <a:spLocks noGrp="1"/>
          </p:cNvSpPr>
          <p:nvPr>
            <p:ph type="sldNum" idx="3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4" name="PlaceHolder 5"/>
          <p:cNvSpPr>
            <a:spLocks noGrp="1"/>
          </p:cNvSpPr>
          <p:nvPr>
            <p:ph type="body" idx="4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/>
    <p:bodyStyle/>
    <p:otherStyle/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0" name="PlaceHolder 1"/>
          <p:cNvSpPr>
            <a:spLocks noGrp="1"/>
          </p:cNvSpPr>
          <p:nvPr>
            <p:ph type="dt" idx="25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1" name="PlaceHolder 2"/>
          <p:cNvSpPr>
            <a:spLocks noGrp="1"/>
          </p:cNvSpPr>
          <p:nvPr>
            <p:ph type="ftr" idx="26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2" name="PlaceHolder 3"/>
          <p:cNvSpPr>
            <a:spLocks noGrp="1"/>
          </p:cNvSpPr>
          <p:nvPr>
            <p:ph type="sldNum" idx="27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3" name="PlaceHolder 4"/>
          <p:cNvSpPr>
            <a:spLocks noGrp="1"/>
          </p:cNvSpPr>
          <p:nvPr>
            <p:ph type="title"/>
          </p:nvPr>
        </p:nvSpPr>
        <p:spPr>
          <a:xfrm>
            <a:off x="609480" y="273600"/>
            <a:ext cx="10972440" cy="11448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</a:rPr>
              <a:t>单击以编辑标题文本格式</a:t>
            </a: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54" name="PlaceHolder 5"/>
          <p:cNvSpPr>
            <a:spLocks noGrp="1"/>
          </p:cNvSpPr>
          <p:nvPr>
            <p:ph type="body" idx="28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2" r:id="rId1"/>
  </p:sldLayoutIdLst>
  <p:transition/>
  <p:timing/>
  <p:txStyles>
    <p:titleStyle/>
    <p:bodyStyle/>
    <p:otherStyle/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1.xml" /><Relationship Id="rId3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2.xml" /><Relationship Id="rId3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4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5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5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5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3.xml" /><Relationship Id="rId3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5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6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4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5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6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4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4.xml" /><Relationship Id="rId3" Type="http://schemas.openxmlformats.org/officeDocument/2006/relationships/image" Target="../media/image3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5.jpe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6.jpeg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5.xml" /><Relationship Id="rId3" Type="http://schemas.openxmlformats.org/officeDocument/2006/relationships/image" Target="../media/image7.jpeg" /></Relationships>
</file>

<file path=ppt/slides/_rels/slide1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0604004402001010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2" name="PlaceHolder 1"/>
          <p:cNvSpPr>
            <a:spLocks noGrp="1"/>
          </p:cNvSpPr>
          <p:nvPr>
            <p:ph type="title"/>
          </p:nvPr>
        </p:nvSpPr>
        <p:spPr>
          <a:xfrm>
            <a:off x="1198800" y="914400"/>
            <a:ext cx="979884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沟通技巧培训打破沟通障碍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3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60400"/>
            <a:ext cx="472680" cy="20268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 fontScale="37485" lnSpcReduction="20000"/>
          </a:bodyPr>
          <a:lstStyle/>
          <a:p>
            <a:pPr indent="0" algn="ctr" defTabSz="914400">
              <a:lnSpc>
                <a:spcPct val="110000"/>
              </a:lnSpc>
              <a:spcAft>
                <a:spcPts val="1001"/>
              </a:spcAft>
              <a:buNone/>
              <a:tabLst>
                <a:tab pos="0"/>
              </a:tabLst>
            </a:pPr>
            <a:r>
              <a:rPr lang="en-US" sz="2400" b="0" strike="noStrike" spc="199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 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74" name="文本框 3"/>
          <p:cNvSpPr/>
          <p:nvPr/>
        </p:nvSpPr>
        <p:spPr>
          <a:xfrm>
            <a:off x="4453200" y="4485600"/>
            <a:ext cx="4063680" cy="638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制作人：某某某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时间：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2024</a:t>
            </a: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年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3</a:t>
            </a: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月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5" name="PlaceHolder 1"/>
          <p:cNvSpPr>
            <a:spLocks noGrp="1"/>
          </p:cNvSpPr>
          <p:nvPr>
            <p:ph type="title" idx="4294967295"/>
          </p:nvPr>
        </p:nvSpPr>
        <p:spPr>
          <a:xfrm>
            <a:off x="5113080" y="969120"/>
            <a:ext cx="1865880" cy="1059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目录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6" name="content"/>
          <p:cNvSpPr/>
          <p:nvPr/>
        </p:nvSpPr>
        <p:spPr>
          <a:xfrm>
            <a:off x="798840" y="2077560"/>
            <a:ext cx="5707080" cy="426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rmAutofit/>
          </a:bodyPr>
          <a:lstStyle/>
          <a:p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1</a:t>
            </a:r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章  沟通技巧的重要性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2</a:t>
            </a:r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章  沟通的有效性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3</a:t>
            </a:r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章  沟通技巧培训的内容和方法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4</a:t>
            </a:r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章  沟通技巧培训的案例分析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5</a:t>
            </a:r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章  沟通技巧的实际应用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6</a:t>
            </a:r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章  沟通技巧的总结与展望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7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01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78" name="PlaceHolder 2"/>
          <p:cNvSpPr>
            <a:spLocks noGrp="1"/>
          </p:cNvSpPr>
          <p:nvPr>
            <p:ph type="title" idx="4294967295"/>
          </p:nvPr>
        </p:nvSpPr>
        <p:spPr>
          <a:xfrm>
            <a:off x="4093200" y="2085840"/>
            <a:ext cx="631836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1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章 沟通技巧的重要性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9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0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solidFill>
            <a:schemeClr val="accent1">
              <a:alpha val="44000"/>
            </a:schemeClr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81" name="title"/>
          <p:cNvSpPr/>
          <p:nvPr/>
        </p:nvSpPr>
        <p:spPr>
          <a:xfrm>
            <a:off x="8803800" y="1959120"/>
            <a:ext cx="228060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2200" b="1" strike="noStrike" spc="299">
                <a:solidFill>
                  <a:schemeClr val="lt1"/>
                </a:solidFill>
                <a:latin typeface="Arial"/>
                <a:ea typeface="微软雅黑"/>
              </a:rPr>
              <a:t>沟通技巧的重要性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2" name="content"/>
          <p:cNvSpPr/>
          <p:nvPr/>
        </p:nvSpPr>
        <p:spPr>
          <a:xfrm>
            <a:off x="8803800" y="3322440"/>
            <a:ext cx="2280600" cy="2039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1400" b="0" strike="noStrike" spc="148">
                <a:solidFill>
                  <a:schemeClr val="lt1"/>
                </a:solidFill>
                <a:latin typeface="Arial"/>
                <a:ea typeface="微软雅黑"/>
              </a:rPr>
              <a:t>良好的沟通技巧对于个人和团队都至关重要。它可以提高工作效率，促进团队合作，增进人际关系，是组织成功的关键因素之一。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3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4" name="PlaceHolder 1"/>
          <p:cNvSpPr>
            <a:spLocks noGrp="1"/>
          </p:cNvSpPr>
          <p:nvPr>
            <p:ph type="title" idx="4294967295"/>
          </p:nvPr>
        </p:nvSpPr>
        <p:spPr>
          <a:xfrm>
            <a:off x="66600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accent1"/>
                </a:solidFill>
                <a:latin typeface="微软雅黑"/>
                <a:ea typeface="微软雅黑"/>
              </a:rPr>
              <a:t>为什么沟通技巧对个人和团队都至关重要？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85" name="content.1.subtitle"/>
          <p:cNvSpPr/>
          <p:nvPr/>
        </p:nvSpPr>
        <p:spPr>
          <a:xfrm>
            <a:off x="1661760" y="3240720"/>
            <a:ext cx="1397160" cy="705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有效的沟通能够减少误解和冲突，提高工作效率。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6" name="content.1.title"/>
          <p:cNvSpPr/>
          <p:nvPr/>
        </p:nvSpPr>
        <p:spPr>
          <a:xfrm>
            <a:off x="1661760" y="2752200"/>
            <a:ext cx="1397160" cy="3679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提高工作效率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7" name="content.2.subtitle"/>
          <p:cNvSpPr/>
          <p:nvPr/>
        </p:nvSpPr>
        <p:spPr>
          <a:xfrm>
            <a:off x="9132840" y="3240720"/>
            <a:ext cx="1397160" cy="705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良好的沟通有助于团队成员之间建立信任，增进合作。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8" name="content.2.title"/>
          <p:cNvSpPr/>
          <p:nvPr/>
        </p:nvSpPr>
        <p:spPr>
          <a:xfrm>
            <a:off x="9132840" y="2752200"/>
            <a:ext cx="1397160" cy="3679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促进团队合作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9" name="content.3.subtitle"/>
          <p:cNvSpPr/>
          <p:nvPr/>
        </p:nvSpPr>
        <p:spPr>
          <a:xfrm>
            <a:off x="4152240" y="2521080"/>
            <a:ext cx="1397160" cy="705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通过良好的沟通，可以建立良好的人际关系，提升工作氛围。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0" name="content.3.title"/>
          <p:cNvSpPr/>
          <p:nvPr/>
        </p:nvSpPr>
        <p:spPr>
          <a:xfrm>
            <a:off x="4152240" y="2032560"/>
            <a:ext cx="1397160" cy="3679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增进人际关系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1" name="content.4.subtitle"/>
          <p:cNvSpPr/>
          <p:nvPr/>
        </p:nvSpPr>
        <p:spPr>
          <a:xfrm>
            <a:off x="6642360" y="2521080"/>
            <a:ext cx="1397160" cy="705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2" name="content.4.title"/>
          <p:cNvSpPr/>
          <p:nvPr/>
        </p:nvSpPr>
        <p:spPr>
          <a:xfrm>
            <a:off x="6642360" y="2032560"/>
            <a:ext cx="1397160" cy="3679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3" name="PlaceHolder 1"/>
          <p:cNvSpPr>
            <a:spLocks noGrp="1"/>
          </p:cNvSpPr>
          <p:nvPr>
            <p:ph type="title" idx="4294967295"/>
          </p:nvPr>
        </p:nvSpPr>
        <p:spPr>
          <a:xfrm>
            <a:off x="66600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accent1"/>
                </a:solidFill>
                <a:latin typeface="微软雅黑"/>
                <a:ea typeface="微软雅黑"/>
              </a:rPr>
              <a:t>沟通技巧的分类及其应用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94" name="content.1.subtitle"/>
          <p:cNvSpPr/>
          <p:nvPr/>
        </p:nvSpPr>
        <p:spPr>
          <a:xfrm>
            <a:off x="1661760" y="3240720"/>
            <a:ext cx="1397160" cy="705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包括肢体语言、眼神交流等，能够增强沟通效果。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5" name="content.1.title"/>
          <p:cNvSpPr/>
          <p:nvPr/>
        </p:nvSpPr>
        <p:spPr>
          <a:xfrm>
            <a:off x="1661760" y="2752200"/>
            <a:ext cx="1397160" cy="3679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非语言沟通技巧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6" name="content.2.subtitle"/>
          <p:cNvSpPr/>
          <p:nvPr/>
        </p:nvSpPr>
        <p:spPr>
          <a:xfrm>
            <a:off x="9132840" y="3240720"/>
            <a:ext cx="1397160" cy="705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包括语言表达、口头沟通等，对于清晰表达意图至关重要。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7" name="content.2.title"/>
          <p:cNvSpPr/>
          <p:nvPr/>
        </p:nvSpPr>
        <p:spPr>
          <a:xfrm>
            <a:off x="9132840" y="2752200"/>
            <a:ext cx="1397160" cy="3679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言语沟通技巧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8" name="content.3.subtitle"/>
          <p:cNvSpPr/>
          <p:nvPr/>
        </p:nvSpPr>
        <p:spPr>
          <a:xfrm>
            <a:off x="4152240" y="2521080"/>
            <a:ext cx="1397160" cy="705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包括书面文字表达、邮件沟通等，需要简洁明了、准确无误。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9" name="content.3.title"/>
          <p:cNvSpPr/>
          <p:nvPr/>
        </p:nvSpPr>
        <p:spPr>
          <a:xfrm>
            <a:off x="4152240" y="2032560"/>
            <a:ext cx="1397160" cy="3679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书面沟通技巧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0" name="content.4.subtitle"/>
          <p:cNvSpPr/>
          <p:nvPr/>
        </p:nvSpPr>
        <p:spPr>
          <a:xfrm>
            <a:off x="6642360" y="2521080"/>
            <a:ext cx="1397160" cy="705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1" name="content.4.title"/>
          <p:cNvSpPr/>
          <p:nvPr/>
        </p:nvSpPr>
        <p:spPr>
          <a:xfrm>
            <a:off x="6642360" y="2032560"/>
            <a:ext cx="1397160" cy="3679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2" name="PlaceHolder 1"/>
          <p:cNvSpPr>
            <a:spLocks noGrp="1"/>
          </p:cNvSpPr>
          <p:nvPr>
            <p:ph type="title" idx="4294967295"/>
          </p:nvPr>
        </p:nvSpPr>
        <p:spPr>
          <a:xfrm>
            <a:off x="66600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accent1"/>
                </a:solidFill>
                <a:latin typeface="微软雅黑"/>
                <a:ea typeface="微软雅黑"/>
              </a:rPr>
              <a:t>如何提高沟通技巧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03" name="content.1.subtitle"/>
          <p:cNvSpPr/>
          <p:nvPr/>
        </p:nvSpPr>
        <p:spPr>
          <a:xfrm>
            <a:off x="1661760" y="3240720"/>
            <a:ext cx="1397160" cy="705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倾听是良好沟通的基础，需要专注且尊重对方。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4" name="content.1.title"/>
          <p:cNvSpPr/>
          <p:nvPr/>
        </p:nvSpPr>
        <p:spPr>
          <a:xfrm>
            <a:off x="1661760" y="2752200"/>
            <a:ext cx="1397160" cy="3679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倾听能力的培养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5" name="content.2.subtitle"/>
          <p:cNvSpPr/>
          <p:nvPr/>
        </p:nvSpPr>
        <p:spPr>
          <a:xfrm>
            <a:off x="9132840" y="3240720"/>
            <a:ext cx="1397160" cy="705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表达清晰避免歧义，让对方更容易理解。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6" name="content.2.title"/>
          <p:cNvSpPr/>
          <p:nvPr/>
        </p:nvSpPr>
        <p:spPr>
          <a:xfrm>
            <a:off x="9132840" y="2752200"/>
            <a:ext cx="1397160" cy="3679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表达清晰的意图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7" name="content.3.subtitle"/>
          <p:cNvSpPr/>
          <p:nvPr/>
        </p:nvSpPr>
        <p:spPr>
          <a:xfrm>
            <a:off x="4152240" y="2521080"/>
            <a:ext cx="1397160" cy="705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学习各种沟通技巧，灵活运用在不同场景中。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8" name="content.3.title"/>
          <p:cNvSpPr/>
          <p:nvPr/>
        </p:nvSpPr>
        <p:spPr>
          <a:xfrm>
            <a:off x="4152240" y="2032560"/>
            <a:ext cx="1397160" cy="3679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掌握有效的沟通技巧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9" name="content.4.subtitle"/>
          <p:cNvSpPr/>
          <p:nvPr/>
        </p:nvSpPr>
        <p:spPr>
          <a:xfrm>
            <a:off x="6642360" y="2521080"/>
            <a:ext cx="1397160" cy="705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0" name="content.4.title"/>
          <p:cNvSpPr/>
          <p:nvPr/>
        </p:nvSpPr>
        <p:spPr>
          <a:xfrm>
            <a:off x="6642360" y="2032560"/>
            <a:ext cx="1397160" cy="3679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1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02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112" name="PlaceHolder 2"/>
          <p:cNvSpPr>
            <a:spLocks noGrp="1"/>
          </p:cNvSpPr>
          <p:nvPr>
            <p:ph type="title" idx="4294967295"/>
          </p:nvPr>
        </p:nvSpPr>
        <p:spPr>
          <a:xfrm>
            <a:off x="4093200" y="2085840"/>
            <a:ext cx="631836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2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章 沟通的有效性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13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4" name="PlaceHolder 1"/>
          <p:cNvSpPr>
            <a:spLocks noGrp="1"/>
          </p:cNvSpPr>
          <p:nvPr>
            <p:ph type="title" idx="4294967295"/>
          </p:nvPr>
        </p:nvSpPr>
        <p:spPr>
          <a:xfrm>
            <a:off x="66600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accent1"/>
                </a:solidFill>
                <a:latin typeface="微软雅黑"/>
                <a:ea typeface="微软雅黑"/>
              </a:rPr>
              <a:t>沟通技巧中的误区与解决方法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15" name="content.1.subtitle"/>
          <p:cNvSpPr/>
          <p:nvPr/>
        </p:nvSpPr>
        <p:spPr>
          <a:xfrm>
            <a:off x="1661760" y="3240720"/>
            <a:ext cx="1397160" cy="705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避免主观臆断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6" name="content.1.title"/>
          <p:cNvSpPr/>
          <p:nvPr/>
        </p:nvSpPr>
        <p:spPr>
          <a:xfrm>
            <a:off x="1661760" y="2752200"/>
            <a:ext cx="1397160" cy="3679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沟通中的偏见与偏见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7" name="content.2.subtitle"/>
          <p:cNvSpPr/>
          <p:nvPr/>
        </p:nvSpPr>
        <p:spPr>
          <a:xfrm>
            <a:off x="9132840" y="3240720"/>
            <a:ext cx="1397160" cy="705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保持冷静理性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8" name="content.2.title"/>
          <p:cNvSpPr/>
          <p:nvPr/>
        </p:nvSpPr>
        <p:spPr>
          <a:xfrm>
            <a:off x="9132840" y="2752200"/>
            <a:ext cx="1397160" cy="3679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沟通中的情绪控制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9" name="content.3.subtitle"/>
          <p:cNvSpPr/>
          <p:nvPr/>
        </p:nvSpPr>
        <p:spPr>
          <a:xfrm>
            <a:off x="4152240" y="2521080"/>
            <a:ext cx="1397160" cy="705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澄清歧义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0" name="content.3.title"/>
          <p:cNvSpPr/>
          <p:nvPr/>
        </p:nvSpPr>
        <p:spPr>
          <a:xfrm>
            <a:off x="4152240" y="2032560"/>
            <a:ext cx="1397160" cy="3679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沟通中的解释误区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1" name="content.4.subtitle"/>
          <p:cNvSpPr/>
          <p:nvPr/>
        </p:nvSpPr>
        <p:spPr>
          <a:xfrm>
            <a:off x="6642360" y="2521080"/>
            <a:ext cx="1397160" cy="705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2" name="content.4.title"/>
          <p:cNvSpPr/>
          <p:nvPr/>
        </p:nvSpPr>
        <p:spPr>
          <a:xfrm>
            <a:off x="6642360" y="2032560"/>
            <a:ext cx="1397160" cy="3679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3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460332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沟通障碍及其解决方法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24" name="content.1.subtitle"/>
          <p:cNvSpPr/>
          <p:nvPr/>
        </p:nvSpPr>
        <p:spPr>
          <a:xfrm>
            <a:off x="1332360" y="235656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/>
                </a:solidFill>
                <a:latin typeface="Arial"/>
                <a:ea typeface="微软雅黑"/>
              </a:rPr>
              <a:t>提倡多语言沟通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5" name="content.1.title"/>
          <p:cNvSpPr/>
          <p:nvPr/>
        </p:nvSpPr>
        <p:spPr>
          <a:xfrm>
            <a:off x="1328400" y="16185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语言障碍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6" name="椭圆 13"/>
          <p:cNvSpPr/>
          <p:nvPr/>
        </p:nvSpPr>
        <p:spPr>
          <a:xfrm>
            <a:off x="669240" y="20102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27" name="椭圆 14"/>
          <p:cNvSpPr/>
          <p:nvPr/>
        </p:nvSpPr>
        <p:spPr>
          <a:xfrm>
            <a:off x="669240" y="502416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28" name="content.3.subtitle"/>
          <p:cNvSpPr/>
          <p:nvPr/>
        </p:nvSpPr>
        <p:spPr>
          <a:xfrm>
            <a:off x="1333440" y="53766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倾听、理解他人情绪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9" name="content.3.title"/>
          <p:cNvSpPr/>
          <p:nvPr/>
        </p:nvSpPr>
        <p:spPr>
          <a:xfrm>
            <a:off x="1329840" y="463860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心理障碍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0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31" name="content.2.subtitle"/>
          <p:cNvSpPr/>
          <p:nvPr/>
        </p:nvSpPr>
        <p:spPr>
          <a:xfrm>
            <a:off x="1330920" y="38664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尊重多元文化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2" name="content.2.title"/>
          <p:cNvSpPr/>
          <p:nvPr/>
        </p:nvSpPr>
        <p:spPr>
          <a:xfrm>
            <a:off x="1329120" y="31287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文化障碍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33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solidFill>
            <a:schemeClr val="accent1">
              <a:alpha val="44000"/>
            </a:schemeClr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34" name="title"/>
          <p:cNvSpPr/>
          <p:nvPr/>
        </p:nvSpPr>
        <p:spPr>
          <a:xfrm>
            <a:off x="8803800" y="1959120"/>
            <a:ext cx="228060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2200" b="1" strike="noStrike" spc="299">
                <a:solidFill>
                  <a:schemeClr val="lt1"/>
                </a:solidFill>
                <a:latin typeface="Arial"/>
                <a:ea typeface="微软雅黑"/>
              </a:rPr>
              <a:t>沟通的有效性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5" name="content"/>
          <p:cNvSpPr/>
          <p:nvPr/>
        </p:nvSpPr>
        <p:spPr>
          <a:xfrm>
            <a:off x="8803800" y="3322440"/>
            <a:ext cx="2280600" cy="2039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1400" b="0" strike="noStrike" spc="148">
                <a:solidFill>
                  <a:schemeClr val="lt1"/>
                </a:solidFill>
                <a:latin typeface="Arial"/>
                <a:ea typeface="微软雅黑"/>
              </a:rPr>
              <a:t>有效的沟通是指能够准确传递信息、获得对方理解和回应，并达成共识或目标的沟通方式。在工作和生活中，有效沟通是非常重要的，可以提高工作效率，增进人际关系。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6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37" name="PlaceHolder 1"/>
          <p:cNvSpPr>
            <a:spLocks noGrp="1"/>
          </p:cNvSpPr>
          <p:nvPr>
            <p:ph type="title" idx="4294967295"/>
          </p:nvPr>
        </p:nvSpPr>
        <p:spPr>
          <a:xfrm>
            <a:off x="66600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accent1"/>
                </a:solidFill>
                <a:latin typeface="微软雅黑"/>
                <a:ea typeface="微软雅黑"/>
              </a:rPr>
              <a:t>有效沟通的要素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38" name="content.1.subtitle"/>
          <p:cNvSpPr/>
          <p:nvPr/>
        </p:nvSpPr>
        <p:spPr>
          <a:xfrm>
            <a:off x="1661760" y="3240720"/>
            <a:ext cx="1397160" cy="705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尊重他人观点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9" name="content.1.title"/>
          <p:cNvSpPr/>
          <p:nvPr/>
        </p:nvSpPr>
        <p:spPr>
          <a:xfrm>
            <a:off x="1661760" y="2752200"/>
            <a:ext cx="1397160" cy="3679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倾听能力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0" name="content.2.subtitle"/>
          <p:cNvSpPr/>
          <p:nvPr/>
        </p:nvSpPr>
        <p:spPr>
          <a:xfrm>
            <a:off x="9132840" y="3240720"/>
            <a:ext cx="1397160" cy="705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避免含糊不清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1" name="content.2.title"/>
          <p:cNvSpPr/>
          <p:nvPr/>
        </p:nvSpPr>
        <p:spPr>
          <a:xfrm>
            <a:off x="9132840" y="2752200"/>
            <a:ext cx="1397160" cy="3679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表达清晰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2" name="content.3.subtitle"/>
          <p:cNvSpPr/>
          <p:nvPr/>
        </p:nvSpPr>
        <p:spPr>
          <a:xfrm>
            <a:off x="4152240" y="2521080"/>
            <a:ext cx="1397160" cy="705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保持信息流畅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3" name="content.3.title"/>
          <p:cNvSpPr/>
          <p:nvPr/>
        </p:nvSpPr>
        <p:spPr>
          <a:xfrm>
            <a:off x="4152240" y="2032560"/>
            <a:ext cx="1397160" cy="3679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积极反馈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4" name="content.4.subtitle"/>
          <p:cNvSpPr/>
          <p:nvPr/>
        </p:nvSpPr>
        <p:spPr>
          <a:xfrm>
            <a:off x="6642360" y="2521080"/>
            <a:ext cx="1397160" cy="705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5" name="content.4.title"/>
          <p:cNvSpPr/>
          <p:nvPr/>
        </p:nvSpPr>
        <p:spPr>
          <a:xfrm>
            <a:off x="6642360" y="2032560"/>
            <a:ext cx="1397160" cy="3679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46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460332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沟通技巧的实践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47" name="content.1.subtitle"/>
          <p:cNvSpPr/>
          <p:nvPr/>
        </p:nvSpPr>
        <p:spPr>
          <a:xfrm>
            <a:off x="1332360" y="235656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/>
                </a:solidFill>
                <a:latin typeface="Arial"/>
                <a:ea typeface="微软雅黑"/>
              </a:rPr>
              <a:t>主动表达自己的想法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8" name="content.1.title"/>
          <p:cNvSpPr/>
          <p:nvPr/>
        </p:nvSpPr>
        <p:spPr>
          <a:xfrm>
            <a:off x="1328400" y="16185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积极沟通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9" name="椭圆 13"/>
          <p:cNvSpPr/>
          <p:nvPr/>
        </p:nvSpPr>
        <p:spPr>
          <a:xfrm>
            <a:off x="669240" y="20102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50" name="椭圆 14"/>
          <p:cNvSpPr/>
          <p:nvPr/>
        </p:nvSpPr>
        <p:spPr>
          <a:xfrm>
            <a:off x="669240" y="502416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51" name="content.3.subtitle"/>
          <p:cNvSpPr/>
          <p:nvPr/>
        </p:nvSpPr>
        <p:spPr>
          <a:xfrm>
            <a:off x="1333440" y="53766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关注对方的需求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2" name="content.3.title"/>
          <p:cNvSpPr/>
          <p:nvPr/>
        </p:nvSpPr>
        <p:spPr>
          <a:xfrm>
            <a:off x="1329840" y="463860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善于倾听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3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54" name="content.2.subtitle"/>
          <p:cNvSpPr/>
          <p:nvPr/>
        </p:nvSpPr>
        <p:spPr>
          <a:xfrm>
            <a:off x="1330920" y="38664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尊重他人的观点和感受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5" name="content.2.title"/>
          <p:cNvSpPr/>
          <p:nvPr/>
        </p:nvSpPr>
        <p:spPr>
          <a:xfrm>
            <a:off x="1329120" y="31287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尊重对方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56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solidFill>
            <a:schemeClr val="accent1">
              <a:alpha val="44000"/>
            </a:schemeClr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57" name="title"/>
          <p:cNvSpPr/>
          <p:nvPr/>
        </p:nvSpPr>
        <p:spPr>
          <a:xfrm>
            <a:off x="8803800" y="1959120"/>
            <a:ext cx="228060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2200" b="1" strike="noStrike" spc="299">
                <a:solidFill>
                  <a:schemeClr val="lt1"/>
                </a:solidFill>
                <a:latin typeface="Arial"/>
                <a:ea typeface="微软雅黑"/>
              </a:rPr>
              <a:t>沟通技巧的重要性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8" name="content"/>
          <p:cNvSpPr/>
          <p:nvPr/>
        </p:nvSpPr>
        <p:spPr>
          <a:xfrm>
            <a:off x="8803800" y="3322440"/>
            <a:ext cx="2280600" cy="2039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1400" b="0" strike="noStrike" spc="148">
                <a:solidFill>
                  <a:schemeClr val="lt1"/>
                </a:solidFill>
                <a:latin typeface="Arial"/>
                <a:ea typeface="微软雅黑"/>
              </a:rPr>
              <a:t>掌握良好的沟通技巧可以有效地打破沟通障碍，提高工作效率，促进团队合作，建立良好人际关系。沟通技巧的提升将带来更多的机遇和成功。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9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60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03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161" name="PlaceHolder 2"/>
          <p:cNvSpPr>
            <a:spLocks noGrp="1"/>
          </p:cNvSpPr>
          <p:nvPr>
            <p:ph type="title" idx="4294967295"/>
          </p:nvPr>
        </p:nvSpPr>
        <p:spPr>
          <a:xfrm>
            <a:off x="4093200" y="2085840"/>
            <a:ext cx="631836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3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章 沟通技巧培训的内容和方法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62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63" name="PlaceHolder 1"/>
          <p:cNvSpPr>
            <a:spLocks noGrp="1"/>
          </p:cNvSpPr>
          <p:nvPr>
            <p:ph type="title" idx="4294967295"/>
          </p:nvPr>
        </p:nvSpPr>
        <p:spPr>
          <a:xfrm>
            <a:off x="66600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accent1"/>
                </a:solidFill>
                <a:latin typeface="微软雅黑"/>
                <a:ea typeface="微软雅黑"/>
              </a:rPr>
              <a:t>沟通技巧培训的内容设定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64" name="content.1.subtitle"/>
          <p:cNvSpPr/>
          <p:nvPr/>
        </p:nvSpPr>
        <p:spPr>
          <a:xfrm>
            <a:off x="1661760" y="3240720"/>
            <a:ext cx="1397160" cy="705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提高表达清晰度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5" name="content.1.title"/>
          <p:cNvSpPr/>
          <p:nvPr/>
        </p:nvSpPr>
        <p:spPr>
          <a:xfrm>
            <a:off x="1661760" y="2752200"/>
            <a:ext cx="1397160" cy="3679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培养良好的口头表达能力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6" name="content.2.subtitle"/>
          <p:cNvSpPr/>
          <p:nvPr/>
        </p:nvSpPr>
        <p:spPr>
          <a:xfrm>
            <a:off x="9132840" y="3240720"/>
            <a:ext cx="1397160" cy="705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有效倾听他人的需求和想法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7" name="content.2.title"/>
          <p:cNvSpPr/>
          <p:nvPr/>
        </p:nvSpPr>
        <p:spPr>
          <a:xfrm>
            <a:off x="9132840" y="2752200"/>
            <a:ext cx="1397160" cy="3679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提高倾听和观察技巧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8" name="content.3.subtitle"/>
          <p:cNvSpPr/>
          <p:nvPr/>
        </p:nvSpPr>
        <p:spPr>
          <a:xfrm>
            <a:off x="4152240" y="2521080"/>
            <a:ext cx="1397160" cy="705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学会提出有针对性的问题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9" name="content.3.title"/>
          <p:cNvSpPr/>
          <p:nvPr/>
        </p:nvSpPr>
        <p:spPr>
          <a:xfrm>
            <a:off x="4152240" y="2032560"/>
            <a:ext cx="1397160" cy="3679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加强有效的问询技巧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0" name="content.4.subtitle"/>
          <p:cNvSpPr/>
          <p:nvPr/>
        </p:nvSpPr>
        <p:spPr>
          <a:xfrm>
            <a:off x="6642360" y="2521080"/>
            <a:ext cx="1397160" cy="705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1" name="content.4.title"/>
          <p:cNvSpPr/>
          <p:nvPr/>
        </p:nvSpPr>
        <p:spPr>
          <a:xfrm>
            <a:off x="6642360" y="2032560"/>
            <a:ext cx="1397160" cy="3679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72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460332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沟通技巧培训的实施步骤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73" name="content.1.subtitle"/>
          <p:cNvSpPr/>
          <p:nvPr/>
        </p:nvSpPr>
        <p:spPr>
          <a:xfrm>
            <a:off x="1332360" y="235656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/>
                </a:solidFill>
                <a:latin typeface="Arial"/>
                <a:ea typeface="微软雅黑"/>
              </a:rPr>
              <a:t>了解培训对象的实际需求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4" name="content.1.title"/>
          <p:cNvSpPr/>
          <p:nvPr/>
        </p:nvSpPr>
        <p:spPr>
          <a:xfrm>
            <a:off x="1328400" y="16185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需求分析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5" name="椭圆 13"/>
          <p:cNvSpPr/>
          <p:nvPr/>
        </p:nvSpPr>
        <p:spPr>
          <a:xfrm>
            <a:off x="669240" y="20102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76" name="椭圆 14"/>
          <p:cNvSpPr/>
          <p:nvPr/>
        </p:nvSpPr>
        <p:spPr>
          <a:xfrm>
            <a:off x="669240" y="502416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77" name="content.3.subtitle"/>
          <p:cNvSpPr/>
          <p:nvPr/>
        </p:nvSpPr>
        <p:spPr>
          <a:xfrm>
            <a:off x="1333440" y="53766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根据需求设计具体内容和形式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8" name="content.3.title"/>
          <p:cNvSpPr/>
          <p:nvPr/>
        </p:nvSpPr>
        <p:spPr>
          <a:xfrm>
            <a:off x="1329840" y="463860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培训内容设计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9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80" name="content.2.subtitle"/>
          <p:cNvSpPr/>
          <p:nvPr/>
        </p:nvSpPr>
        <p:spPr>
          <a:xfrm>
            <a:off x="1330920" y="38664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制定系统全面的培训计划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1" name="content.2.title"/>
          <p:cNvSpPr/>
          <p:nvPr/>
        </p:nvSpPr>
        <p:spPr>
          <a:xfrm>
            <a:off x="1329120" y="31287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培训计划制定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82" name="PlaceHolder 1"/>
          <p:cNvSpPr>
            <a:spLocks noGrp="1"/>
          </p:cNvSpPr>
          <p:nvPr>
            <p:ph type="title" idx="4294967295"/>
          </p:nvPr>
        </p:nvSpPr>
        <p:spPr>
          <a:xfrm>
            <a:off x="1101600" y="1220400"/>
            <a:ext cx="5400360" cy="71892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 fontScale="84166" lnSpcReduction="20000"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沟通技巧培训的实施效果分析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83" name="content"/>
          <p:cNvSpPr/>
          <p:nvPr/>
        </p:nvSpPr>
        <p:spPr>
          <a:xfrm>
            <a:off x="1380960" y="2447280"/>
            <a:ext cx="5255640" cy="3154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通过沟通技巧培训，员工的沟通能力得到提升，团队之间的合作效率也得到显著提高，整体工作氛围得到改善，使得团队更加和谐高效。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https://d.book118.com/506040044020010103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4.xml><?xml version="1.0" encoding="utf-8"?>
<a:theme xmlns:r="http://schemas.openxmlformats.org/officeDocument/2006/relationships" xmlns:a="http://schemas.openxmlformats.org/drawingml/2006/main" name="Office Theme">
  <a:themeElements>
    <a:clrScheme name="LibreOffice">
      <a:dk1>
        <a:srgbClr val="000000"/>
      </a:dk1>
      <a:lt1>
        <a:srgbClr val="FFFFFF"/>
      </a:lt1>
      <a:dk2>
        <a:srgbClr val="000000"/>
      </a:dk2>
      <a:lt2>
        <a:srgbClr val="FFFFFF"/>
      </a:lt2>
      <a:accent1>
        <a:srgbClr val="18A303"/>
      </a:accent1>
      <a:accent2>
        <a:srgbClr val="0369A3"/>
      </a:accent2>
      <a:accent3>
        <a:srgbClr val="A33E03"/>
      </a:accent3>
      <a:accent4>
        <a:srgbClr val="8E03A3"/>
      </a:accent4>
      <a:accent5>
        <a:srgbClr val="C99C00"/>
      </a:accent5>
      <a:accent6>
        <a:srgbClr val="C9211E"/>
      </a:accent6>
      <a:hlink>
        <a:srgbClr val="0000EE"/>
      </a:hlink>
      <a:folHlink>
        <a:srgbClr val="551A8B"/>
      </a:folHlink>
    </a:clrScheme>
    <a:fontScheme name="Office">
      <a:majorFont>
        <a:latin typeface="Arial"/>
        <a:ea typeface="DejaVu Sans"/>
        <a:cs typeface="DejaVu Sans"/>
      </a:majorFont>
      <a:minorFont>
        <a:latin typeface="Arial"/>
        <a:ea typeface="DejaVu Sans"/>
        <a:cs typeface="DejaVu Sans"/>
      </a:minorFont>
    </a:fontScheme>
    <a:fmtScheme>
      <a:fillStyleLst>
        <a:solidFill>
          <a:schemeClr val="phClr"/>
        </a:solidFill>
        <a:solidFill>
          <a:schemeClr val="phClr"/>
        </a:solidFill>
        <a:solidFill>
          <a:schemeClr val="phClr"/>
        </a:solidFill>
      </a:fillStyleLst>
      <a:lnStyleLst>
        <a:ln w="6350" cap="flat" cmpd="sng" algn="ctr">
          <a:prstDash val="solid"/>
          <a:miter/>
        </a:ln>
        <a:ln w="6350" cap="flat" cmpd="sng" algn="ctr">
          <a:prstDash val="solid"/>
          <a:miter/>
        </a:ln>
        <a:ln w="6350" cap="flat" cmpd="sng" algn="ctr">
          <a:prstDash val="solid"/>
          <a:miter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/>
        </a:solidFill>
        <a:solidFill>
          <a:schemeClr val="phClr"/>
        </a:soli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116</Paragraphs>
  <Slides>19</Slides>
  <Notes>5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19</vt:i4>
      </vt:variant>
    </vt:vector>
  </HeadingPairs>
  <TitlesOfParts>
    <vt:vector baseType="lpstr" size="27">
      <vt:lpstr>Arial</vt:lpstr>
      <vt:lpstr>Calibri</vt:lpstr>
      <vt:lpstr>微软雅黑</vt:lpstr>
      <vt:lpstr>Times New Roman</vt:lpstr>
      <vt:lpstr>Wingdings</vt:lpstr>
      <vt:lpstr>Symbol</vt:lpstr>
      <vt:lpstr>DejaVu Sans</vt:lpstr>
      <vt:lpstr>Office Theme</vt:lpstr>
      <vt:lpstr>沟通技巧培训打破沟通障碍</vt:lpstr>
      <vt:lpstr>目录</vt:lpstr>
      <vt:lpstr>第1章 沟通技巧的重要性</vt:lpstr>
      <vt:lpstr> </vt:lpstr>
      <vt:lpstr>为什么沟通技巧对个人和团队都至关重要？</vt:lpstr>
      <vt:lpstr>沟通技巧的分类及其应用</vt:lpstr>
      <vt:lpstr>如何提高沟通技巧</vt:lpstr>
      <vt:lpstr>第2章 沟通的有效性</vt:lpstr>
      <vt:lpstr>沟通技巧中的误区与解决方法</vt:lpstr>
      <vt:lpstr>沟通障碍及其解决方法</vt:lpstr>
      <vt:lpstr> </vt:lpstr>
      <vt:lpstr>有效沟通的要素</vt:lpstr>
      <vt:lpstr>沟通技巧的实践</vt:lpstr>
      <vt:lpstr> </vt:lpstr>
      <vt:lpstr>第3章 沟通技巧培训的内容和方法</vt:lpstr>
      <vt:lpstr>沟通技巧培训的内容设定</vt:lpstr>
      <vt:lpstr>沟通技巧培训的实施步骤</vt:lpstr>
      <vt:lpstr>沟通技巧培训的实施效果分析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2024-09-28T05:49:39.199</cp:lastPrinted>
  <dcterms:created xsi:type="dcterms:W3CDTF">2024-09-27T21:49:39Z</dcterms:created>
  <dcterms:modified xsi:type="dcterms:W3CDTF">2024-09-27T21:49:41Z</dcterms:modified>
</cp:coreProperties>
</file>