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1"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DA793C-D62F-44AD-9BFC-BA513243D7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849C53-E95C-4C39-88B4-0D3A0A20E5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723F2E-6C90-48B0-927E-F545317066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925942F-D5DA-4E91-A6B5-41C476C855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E50487D-25F4-496E-B333-4730A0F93E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38BCCA0-AD93-4DC9-8343-80905AF361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88DF3F-5449-4F91-8503-18BF7EDC279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427F92-74AA-4524-8625-BEC2DD0695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9ED296-F3CC-485E-AD5E-DDC3499DC8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747290-8CF3-46EB-9D24-2708425D6B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5854B2-9C5C-4476-8E5A-5260506A0D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6044135010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IT运维管理系统需求方案</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IT运维管理系统概述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系统架构与设计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功能需求详解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非功能需求考虑</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技术实现方案选择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项目实施计划与时间表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预算与成本分析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风险评估与应对策略制定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通过引入IT运维管理系统，实现自动化、智能化的运维管理，提高运维人员的工作效率。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提升运维效率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306" r="13306"/>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保障系统稳定性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20" r="22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优化资源配置</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通过实时监控、故障预警和快速响应机制，确保IT系统的稳定性和可用性。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通过对IT资源的统一管理和调度，实现资源的优化配置和高效利用。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技术实现方案</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包括系统架构、技术选型、开发计划等技术层面的方案汇报。</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实施计划和预期成果</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包括项目实施的时间表、里程碑、预期成果等内容的汇报。</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系统功能需求</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包括系统管理、配置管理、监控管理、日志管理等功能模块的需求分析。</a:t>
            </a:r>
          </a:p>
        </p:txBody>
      </p:sp>
      <p:pic>
        <p:nvPicPr>
          <p:cNvPr id="10" name="Picture 10"/>
          <p:cNvPicPr>
            <a:picLocks noChangeAspect="1"/>
          </p:cNvPicPr>
          <p:nvPr/>
        </p:nvPicPr>
        <p:blipFill>
          <a:blip r:embed="rId2"/>
          <a:srcRect l="19995" r="1999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IT运维管理系统概述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303" r="3130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3982" r="3398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5702" r="1570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IT运维管理系统是一种集成了监控、管理、自动化和智能化等功能的综合平台，旨在提高IT运维效率和质量，降低运维成本。</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包括基础设施监控、应用性能管理、日志分析、配置管理、自动化运维、故障预警与定位、资源调度与优化等。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功能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从早期的手工运维到自动化运维，再到现在的智能化运维，IT运维管理系统不断演进，以适应不断变化的IT环境和业务需求。</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当前，IT运维管理系统已经成为企业IT架构的重要组成部分，越来越多的企业开始采用先进的运维管理系统来提高运维效率和质量。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现状</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发展历程</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安全性</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随着网络安全风险的增加，企业对IT运维管理系统的安全性要求也越来越高，需要系统具备强大的安全防护能力。</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高效性</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企业需要高效的IT运维管理系统来应对日益复杂的IT环境和业务需求，提高运维效率和质量。</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智能化</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随着人工智能和机器学习技术的发展，企业对IT运维管理系统的智能化需求越来越高，希望通过智能化技术提高故障预警和定位的准确性。</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集成性</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企业需要IT运维管理系统能够与其他系统（如CMDB、OA等）进行集成，实现数据的共享和流程的协同。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系统架构与设计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可扩展性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整体架构应具备良好的可扩展性，以适应未来业务的发展和变化。</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分层架构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采用典型的分层架构，包括表示层、业务逻辑层和数据访问层，以实现高内聚、低耦合的设计目标。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模块化设计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将整个系统划分为多个功能模块，每个模块具有独立的功能和接口，方便模块间的解耦和重构。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整体架构设计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实现用户注册、登录、权限管理等基本功能，确保系统的安全性和稳定性。</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用户管理模块</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收集、存储和分析系统日志信息，以便及时发现潜在问题和进行故障排查。</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日志管理模块</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负责IT资源的配置管理，包括硬件、软件和网络设备的配置信息录入、查询和变更等功能。</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配置管理模块</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提供故障申报、诊断、处理和跟踪等功能，确保IT系统的稳定运行和业务连续性。</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故障管理模块</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监控和分析IT系统的性能指标，如CPU利用率、内存占用率、网络带宽等，为优化系统性能提供依据。</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性能管理模块</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模块划分及功能描述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数据库设计</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数据库选型</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根据实际需求选择合适的数据库管理系统，如MySQL、Oracle或SQL Server等。</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索引优化</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针对查询频繁的字段和表，建立合适的索引以提高查询效率。</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数据表设计</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遵循数据库设计的三范式原则，设计合理的数据表结构，减少数据冗余和提高数据一致性。</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数据备份与恢复</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制定完善的数据备份和恢复策略，确保数据的完整性和安全性。</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功能需求详解</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292" r="28292"/>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设备信息录入与存储</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支持设备信息的录入，包括设备类型、配置、位置等详细信息，并能够实现信息的存储和查询。</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设备状态监控</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实时监控设备的运行状态，如设备在线/离线、CPU/内存/磁盘使用情况等，以及设备的物理位置信息。</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设备变更管理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记录设备的变更历史，包括配置变更、位置变更等，以便追踪和管理。</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设备管理功能</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实现配置文件的版本控制，记录每次配置的变更内容，支持配置文件的比较和回滚。</a:t>
            </a:r>
          </a:p>
        </p:txBody>
      </p:sp>
      <p:pic>
        <p:nvPicPr>
          <p:cNvPr id="4" name="Picture 4"/>
          <p:cNvPicPr>
            <a:picLocks noChangeAspect="1"/>
          </p:cNvPicPr>
          <p:nvPr/>
        </p:nvPicPr>
        <p:blipFill>
          <a:blip r:embed="rId2"/>
          <a:srcRect l="17407" r="1740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7417" r="1741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配置文件管理</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对配置项进行统一的管理和维护，包括配置项的增加、修改、删除等操作。</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配置项管理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提供配置审计功能，记录配置的变更历史，生成配置报告，以便进行合规性检查和审计。</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配置审计与报告</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配置管理功能</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实时监测系统的运行状态，发现故障时及时报警，并提供详细的故障信息。</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故障检测与报警</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提供故障诊断工具，帮助运维人员快速定位故障原因，提供解决方案。</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故障诊断与定位</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支持故障的处理流程，记录故障的处理过程和结果，以便进行故障分析和经验总结。</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故障处理与记录</a:t>
            </a:r>
          </a:p>
        </p:txBody>
      </p:sp>
      <p:pic>
        <p:nvPicPr>
          <p:cNvPr id="9" name="Picture 9"/>
          <p:cNvPicPr>
            <a:picLocks noChangeAspect="1"/>
          </p:cNvPicPr>
          <p:nvPr/>
        </p:nvPicPr>
        <p:blipFill>
          <a:blip r:embed="rId2"/>
          <a:srcRect l="21997" r="21997"/>
          <a:stretch>
            <a:fillRect/>
          </a:stretch>
        </p:blipFill>
        <p:spPr>
          <a:xfrm>
            <a:off x="7676035" y="2524948"/>
            <a:ext cx="2887742"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故障诊断与处理功能</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637982" y="1263590"/>
            <a:ext cx="4916037" cy="4916037"/>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282803" y="1908411"/>
            <a:ext cx="3626394" cy="36263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8750" r="18750"/>
          <a:stretch>
            <a:fillRect/>
          </a:stretch>
        </p:blipFill>
        <p:spPr>
          <a:xfrm>
            <a:off x="4796012" y="2421620"/>
            <a:ext cx="2599976" cy="2599976"/>
          </a:xfrm>
          <a:prstGeom prst="ellipse">
            <a:avLst/>
          </a:prstGeom>
        </p:spPr>
      </p:pic>
      <p:sp>
        <p:nvSpPr>
          <p:cNvPr id="6" name="AutoShape 6"/>
          <p:cNvSpPr/>
          <p:nvPr/>
        </p:nvSpPr>
        <p:spPr>
          <a:xfrm>
            <a:off x="7568742" y="1485755"/>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150292" y="3006344"/>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641893" y="4903343"/>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7725002" y="1690784"/>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3382144" y="3262579"/>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866091" y="5133975"/>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39110" y="317235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性能指标监控</a:t>
            </a:r>
          </a:p>
        </p:txBody>
      </p:sp>
      <p:sp>
        <p:nvSpPr>
          <p:cNvPr id="13" name="TextBox 13"/>
          <p:cNvSpPr txBox="1"/>
          <p:nvPr/>
        </p:nvSpPr>
        <p:spPr>
          <a:xfrm>
            <a:off x="9146662" y="1612351"/>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提供性能分析工具，帮助运维人员分析系统性能瓶颈，提出优化建议。</a:t>
            </a:r>
          </a:p>
        </p:txBody>
      </p:sp>
      <p:sp>
        <p:nvSpPr>
          <p:cNvPr id="14" name="TextBox 14"/>
          <p:cNvSpPr txBox="1"/>
          <p:nvPr/>
        </p:nvSpPr>
        <p:spPr>
          <a:xfrm>
            <a:off x="9146662" y="1063099"/>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性能分析与优化</a:t>
            </a:r>
          </a:p>
        </p:txBody>
      </p:sp>
      <p:sp>
        <p:nvSpPr>
          <p:cNvPr id="15" name="TextBox 15"/>
          <p:cNvSpPr txBox="1"/>
          <p:nvPr/>
        </p:nvSpPr>
        <p:spPr>
          <a:xfrm>
            <a:off x="9146662" y="397721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资源调度与分配</a:t>
            </a:r>
          </a:p>
        </p:txBody>
      </p:sp>
      <p:sp>
        <p:nvSpPr>
          <p:cNvPr id="16" name="TextBox 16"/>
          <p:cNvSpPr txBox="1"/>
          <p:nvPr/>
        </p:nvSpPr>
        <p:spPr>
          <a:xfrm>
            <a:off x="9146662" y="4535996"/>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根据系统负载情况动态调整资源分配，实现资源的合理利用和优化配置。</a:t>
            </a:r>
          </a:p>
        </p:txBody>
      </p:sp>
      <p:sp>
        <p:nvSpPr>
          <p:cNvPr id="17" name="TextBox 17"/>
          <p:cNvSpPr txBox="1"/>
          <p:nvPr/>
        </p:nvSpPr>
        <p:spPr>
          <a:xfrm>
            <a:off x="539110" y="3796745"/>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实时监控系统的各项性能指标，如CPU使用率、内存占用率、磁盘I/O等。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性能监控与优化功能</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05</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非功能需求考虑</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访问控制</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实施严格的访问控制策略，包括身份验证、权限管理和审计跟踪，以防止未经授权的访问和操作。</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安全漏洞管理</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定期评估系统安全性，及时修复安全漏洞，并采用安全最佳实践来防范潜在威胁。</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数据安全</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系统应确保数据的机密性、完整性和可用性，采取适当的数据加密、备份和恢复措施。</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6197" r="16197"/>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安全性要求</a:t>
              </a:r>
            </a:p>
          </p:txBody>
        </p:sp>
      </p:gr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https://d.book118.com/506044135010010042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140</Paragraphs>
  <Slides>22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22</vt:i4>
      </vt:variant>
    </vt:vector>
  </HeadingPairs>
  <TitlesOfParts>
    <vt:vector baseType="lpstr" size="2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2024-09-09T06:02:07.707</cp:lastPrinted>
  <dcterms:created xsi:type="dcterms:W3CDTF">2024-09-08T22:02:07Z</dcterms:created>
  <dcterms:modified xsi:type="dcterms:W3CDTF">2024-09-08T22:02:10Z</dcterms:modified>
</cp:coreProperties>
</file>