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9525000" cy="53467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757B6B-99E4-4C58-8D43-FF2A46730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4E7DC9-99CF-4F6F-B122-6CA8441C5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CF14DC-8FE4-4524-9C0B-F40FB571F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DA7F99-B42C-4542-9E1A-5AE7E4B88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22C80E-7090-4C31-AAB9-BE9E6885A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5BBE2D-5DC0-4164-8164-63CC75A59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AC15E1-F98A-41C9-B362-1D08487E9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D38A25-0A5D-4CBF-86D5-96AA6E081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724CC2-87ED-43C3-8927-26A4A0CDF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3B1BC4-5D15-4D29-B549-BABF9F0E9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B1CD04-6E2E-461F-A7DA-74F014A4B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101044231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91386" y="2907506"/>
            <a:ext cx="181255" cy="181255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655554" y="2913980"/>
            <a:ext cx="168309" cy="168309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906776" y="2920453"/>
            <a:ext cx="155362" cy="155362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35329" y="2926927"/>
            <a:ext cx="142415" cy="142415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360657" y="2933400"/>
            <a:ext cx="129468" cy="129468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963911" y="1023804"/>
            <a:ext cx="6793492" cy="1733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下肢深静脉血栓形成研究论文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03308" y="262258"/>
            <a:ext cx="77086" cy="77086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13317" y="259556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17820" y="26112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19177" y="26934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15528" y="26556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03308" y="370149"/>
            <a:ext cx="77086" cy="77086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13317" y="36744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17820" y="36901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19177" y="37723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15528" y="37345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303308" y="478039"/>
            <a:ext cx="77086" cy="77086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13317" y="47533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17820" y="47690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19177" y="48512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15528" y="48134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303308" y="585929"/>
            <a:ext cx="77086" cy="77086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13317" y="58322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17820" y="584800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9177" y="59301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15528" y="589231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1059161" y="2993753"/>
            <a:ext cx="2369127" cy="19050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138604" y="3359818"/>
            <a:ext cx="3521603" cy="3521603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285750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97417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718039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963911" y="3439581"/>
            <a:ext cx="6222254" cy="4905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575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963911" y="3915071"/>
            <a:ext cx="5715000" cy="4905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261" y="0"/>
            <a:ext cx="3078497" cy="5357813"/>
          </a:xfrm>
          <a:prstGeom prst="rect">
            <a:avLst/>
          </a:prstGeom>
          <a:solidFill>
            <a:schemeClr val="accent3"/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1945863" y="-2054816"/>
            <a:ext cx="4305017" cy="4305017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-1070470" y="-1193497"/>
            <a:ext cx="2554230" cy="2554230"/>
          </a:xfrm>
          <a:prstGeom prst="ellipse">
            <a:avLst/>
          </a:prstGeom>
          <a:solidFill>
            <a:schemeClr val="accent3">
              <a:alpha val="67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754141" y="890588"/>
            <a:ext cx="5127370" cy="2869406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下肢深静脉血栓形成概述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下肢深静脉血栓形成的研究进展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下肢深静脉血栓形成的防治策略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下肢深静脉血栓形成研究的新技术与方法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下肢深静脉血栓形成研究的挑战与展望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811833" y="4652963"/>
            <a:ext cx="3444166" cy="9906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12036" y="2782468"/>
            <a:ext cx="2833586" cy="20955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00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6233606" y="692831"/>
            <a:ext cx="3630061" cy="4190167"/>
          </a:xfrm>
          <a:prstGeom prst="parallelogram">
            <a:avLst/>
          </a:prstGeom>
          <a:gradFill>
            <a:gsLst>
              <a:gs pos="0">
                <a:schemeClr val="accent2">
                  <a:alpha val="32000"/>
                </a:schemeClr>
              </a:gs>
              <a:gs pos="100000">
                <a:schemeClr val="lt1">
                  <a:alpha val="32000"/>
                </a:schemeClr>
              </a:gs>
            </a:gsLst>
            <a:lin ang="1620000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884434"/>
            <a:ext cx="473378" cy="473378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18641" y="4884434"/>
            <a:ext cx="9306359" cy="473378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0" y="5070701"/>
            <a:ext cx="413317" cy="287112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flipH="1">
            <a:off x="5717139" y="0"/>
            <a:ext cx="3234267" cy="4154865"/>
          </a:xfrm>
          <a:prstGeom prst="parallelogram">
            <a:avLst/>
          </a:prstGeom>
          <a:gradFill>
            <a:gsLst>
              <a:gs pos="0">
                <a:schemeClr val="accent2">
                  <a:alpha val="50000"/>
                  <a:lumMod val="40000"/>
                  <a:lumOff val="6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540000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>
            <a:off x="691479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flipH="1">
            <a:off x="897790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flipH="1">
            <a:off x="1080059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2" name="Connector 12"/>
          <p:cNvCxnSpPr/>
          <p:nvPr/>
        </p:nvCxnSpPr>
        <p:spPr>
          <a:xfrm>
            <a:off x="705339" y="3686440"/>
            <a:ext cx="1354667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588528" y="1658332"/>
            <a:ext cx="6783844" cy="154781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4" name="Freeform 14"/>
          <p:cNvSpPr/>
          <p:nvPr/>
        </p:nvSpPr>
        <p:spPr>
          <a:xfrm flipH="1">
            <a:off x="2027671" y="3632465"/>
            <a:ext cx="91135" cy="97739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88528" y="2764631"/>
            <a:ext cx="5645078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355440" y="270889"/>
            <a:ext cx="402793" cy="344077"/>
            <a:chOff x="355440" y="270889"/>
            <a:chExt cx="402793" cy="344077"/>
          </a:xfrm>
        </p:grpSpPr>
        <p:sp>
          <p:nvSpPr>
            <p:cNvPr id="5" name="AutoShape 5"/>
            <p:cNvSpPr/>
            <p:nvPr/>
          </p:nvSpPr>
          <p:spPr>
            <a:xfrm>
              <a:off x="355440" y="273193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449257" y="27088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38379" y="27223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24819" y="27923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06988" y="27600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55440" y="365204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49257" y="36290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38379" y="36424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24819" y="37124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6988" y="36802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355440" y="457215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49257" y="45491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38379" y="45625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24819" y="46325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06988" y="46003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355440" y="549226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49257" y="54692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38379" y="54826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24819" y="55527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06988" y="55204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TextBox 25"/>
          <p:cNvSpPr txBox="1"/>
          <p:nvPr/>
        </p:nvSpPr>
        <p:spPr>
          <a:xfrm>
            <a:off x="758233" y="171909"/>
            <a:ext cx="7815272" cy="4342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研究背景与意义</a:t>
            </a:r>
          </a:p>
        </p:txBody>
      </p:sp>
      <p:sp>
        <p:nvSpPr>
          <p:cNvPr id="26" name="AutoShape 26"/>
          <p:cNvSpPr/>
          <p:nvPr/>
        </p:nvSpPr>
        <p:spPr>
          <a:xfrm>
            <a:off x="2179490" y="1084773"/>
            <a:ext cx="6256281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2708791" y="1306198"/>
            <a:ext cx="5641166" cy="3199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深静脉血栓形成是一种常见的血管疾病，其中下肢深静脉血栓最为常见。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164868" y="2367338"/>
            <a:ext cx="6256281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284268" y="2598288"/>
            <a:ext cx="5641166" cy="3199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下肢深静脉血栓可导致肺栓塞等严重并发症，危及患者生命。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t="21543" b="21543"/>
          <a:stretch>
            <a:fillRect/>
          </a:stretch>
        </p:blipFill>
        <p:spPr>
          <a:xfrm>
            <a:off x="421180" y="1084773"/>
            <a:ext cx="1762544" cy="990600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t="42" b="42"/>
          <a:stretch>
            <a:fillRect/>
          </a:stretch>
        </p:blipFill>
        <p:spPr>
          <a:xfrm>
            <a:off x="7411624" y="2367338"/>
            <a:ext cx="1762544" cy="990600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2183913" y="3643823"/>
            <a:ext cx="6256281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2713214" y="3865248"/>
            <a:ext cx="5641166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目前国内外对于下肢深静脉血栓形成的研究尚不够完善，因此开展此研究对于提高医疗水平和保障患者健康具有重要意义。</a:t>
            </a:r>
          </a:p>
        </p:txBody>
      </p:sp>
      <p:pic>
        <p:nvPicPr>
          <p:cNvPr id="34" name="Picture 34"/>
          <p:cNvPicPr>
            <a:picLocks noChangeAspect="1"/>
          </p:cNvPicPr>
          <p:nvPr/>
        </p:nvPicPr>
        <p:blipFill>
          <a:blip r:embed="rId5"/>
          <a:srcRect t="42" b="42"/>
          <a:stretch>
            <a:fillRect/>
          </a:stretch>
        </p:blipFill>
        <p:spPr>
          <a:xfrm>
            <a:off x="425603" y="3643823"/>
            <a:ext cx="1762544" cy="9906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3958" r="13958"/>
          <a:stretch>
            <a:fillRect/>
          </a:stretch>
        </p:blipFill>
        <p:spPr>
          <a:xfrm>
            <a:off x="733971" y="1105724"/>
            <a:ext cx="3783824" cy="378382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891990" y="1567100"/>
            <a:ext cx="3718928" cy="81379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探讨下肢深静脉血栓形成的危险因素、临床特点、诊断方法和治疗策略。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1056815"/>
            <a:ext cx="3626635" cy="78432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91990" y="3515137"/>
            <a:ext cx="3718928" cy="81379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通过收集病例、整理临床资料，进行回顾性分析；开展实验研究，分析相关指标；总结分析结果，撰写论文。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91990" y="3023901"/>
            <a:ext cx="4003302" cy="78432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9" name="AutoShape 9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855345" y="7334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研究目的与方法</a:t>
            </a:r>
          </a:p>
        </p:txBody>
      </p:sp>
      <p:sp>
        <p:nvSpPr>
          <p:cNvPr id="30" name="AutoShape 30"/>
          <p:cNvSpPr/>
          <p:nvPr/>
        </p:nvSpPr>
        <p:spPr>
          <a:xfrm>
            <a:off x="7941969" y="-729230"/>
            <a:ext cx="1348588" cy="1348588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-275288" y="3718958"/>
            <a:ext cx="550576" cy="550576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0000"/>
                  <a:lumMod val="75000"/>
                </a:schemeClr>
              </a:gs>
              <a:gs pos="100000">
                <a:schemeClr val="accent4">
                  <a:alpha val="2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24315" y="974468"/>
            <a:ext cx="3871513" cy="3733095"/>
          </a:xfrm>
          <a:prstGeom prst="round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07278" y="974468"/>
            <a:ext cx="3871513" cy="3733095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002411" y="1222669"/>
            <a:ext cx="3293023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02411" y="2062496"/>
            <a:ext cx="3353499" cy="169068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探讨下肢深静脉血栓形成的危险因素，包括年龄、性别、血脂水平、生活习惯等因素；分析下肢深静脉血栓形成的临床特点，包括症状、体征、检查结果等；探讨下肢深静脉血栓形成的诊断方法，包括彩色多普勒超声、静脉造影等；总结下肢深静脉血栓形成的治疗策略，包括药物治疗、手术治疗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166285" y="1222669"/>
            <a:ext cx="3293023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研究结构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166285" y="2062496"/>
            <a:ext cx="3353499" cy="2190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本文采用回顾性研究方法，收集了近5年收治的100例下肢深静脉血栓患者的临床资料，整理并分析其危险因素、临床特点、诊断方法和治疗结果。在文献综述中，对国内外相关研究进行了梳理和评价；在实验研究中，开展了动物实验和细胞实验，分析了下肢深静脉血栓形成的机制和相关指标。最后，结合病例分析和实验研究结果，对下肢深静脉血栓形成的危险因素、临床特点和诊断方法进行了总结，并提出了相应的治疗建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研究内容与结构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96777" y="4936668"/>
            <a:ext cx="548022" cy="96092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55440" y="4936668"/>
            <a:ext cx="96092" cy="9609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888840" y="4936668"/>
            <a:ext cx="96092" cy="9609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944799" y="4994660"/>
            <a:ext cx="858738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6233606" y="692831"/>
            <a:ext cx="3630061" cy="4190167"/>
          </a:xfrm>
          <a:prstGeom prst="parallelogram">
            <a:avLst/>
          </a:prstGeom>
          <a:gradFill>
            <a:gsLst>
              <a:gs pos="0">
                <a:schemeClr val="accent2">
                  <a:alpha val="32000"/>
                </a:schemeClr>
              </a:gs>
              <a:gs pos="100000">
                <a:schemeClr val="lt1">
                  <a:alpha val="32000"/>
                </a:schemeClr>
              </a:gs>
            </a:gsLst>
            <a:lin ang="1620000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884434"/>
            <a:ext cx="473378" cy="473378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18641" y="4884434"/>
            <a:ext cx="9306359" cy="473378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0" y="5070701"/>
            <a:ext cx="413317" cy="287112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flipH="1">
            <a:off x="5717139" y="0"/>
            <a:ext cx="3234267" cy="4154865"/>
          </a:xfrm>
          <a:prstGeom prst="parallelogram">
            <a:avLst/>
          </a:prstGeom>
          <a:gradFill>
            <a:gsLst>
              <a:gs pos="0">
                <a:schemeClr val="accent2">
                  <a:alpha val="50000"/>
                  <a:lumMod val="40000"/>
                  <a:lumOff val="6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540000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>
            <a:off x="691479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flipH="1">
            <a:off x="897790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flipH="1">
            <a:off x="1080059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2" name="Connector 12"/>
          <p:cNvCxnSpPr/>
          <p:nvPr/>
        </p:nvCxnSpPr>
        <p:spPr>
          <a:xfrm>
            <a:off x="705339" y="3686440"/>
            <a:ext cx="1354667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588528" y="1658332"/>
            <a:ext cx="6783844" cy="154781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Freeform 14"/>
          <p:cNvSpPr/>
          <p:nvPr/>
        </p:nvSpPr>
        <p:spPr>
          <a:xfrm flipH="1">
            <a:off x="2027671" y="3632465"/>
            <a:ext cx="91135" cy="97739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88528" y="2764631"/>
            <a:ext cx="5645078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下肢深静脉血栓形成概述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96741" y="1105319"/>
            <a:ext cx="5262477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6741" y="1635662"/>
            <a:ext cx="5262477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下肢深静脉血栓是指血液在静脉内不正常地凝结，造成血管堵塞的病理过程。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8745" y="3085265"/>
            <a:ext cx="5100318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8745" y="3629644"/>
            <a:ext cx="5320474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根据血栓形成的部位，下肢深静脉血栓可分为近端型和远端型。近端型指腘静脉以上的深静脉血栓，远端型指腘静脉以下的深静脉血栓。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854864" y="671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下肢深静脉血栓的定义与分类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>
            <a:off x="1238964" y="4710426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3" name="Picture 33"/>
          <p:cNvPicPr>
            <a:picLocks noChangeAspect="1"/>
          </p:cNvPicPr>
          <p:nvPr/>
        </p:nvPicPr>
        <p:blipFill>
          <a:blip r:embed="rId3">
            <a:alphaModFix amt="70000"/>
          </a:blip>
          <a:srcRect l="14594" r="14594"/>
          <a:stretch>
            <a:fillRect/>
          </a:stretch>
        </p:blipFill>
        <p:spPr>
          <a:xfrm>
            <a:off x="6096320" y="1015032"/>
            <a:ext cx="2874862" cy="3833150"/>
          </a:xfrm>
          <a:prstGeom prst="rect">
            <a:avLst/>
          </a:prstGeom>
        </p:spPr>
      </p:pic>
      <p:sp>
        <p:nvSpPr>
          <p:cNvPr id="34" name="AutoShape 34"/>
          <p:cNvSpPr/>
          <p:nvPr/>
        </p:nvSpPr>
        <p:spPr>
          <a:xfrm>
            <a:off x="7978616" y="-1006838"/>
            <a:ext cx="1695299" cy="1695299"/>
          </a:xfrm>
          <a:prstGeom prst="ellipse">
            <a:avLst/>
          </a:prstGeom>
          <a:solidFill>
            <a:schemeClr val="accent1">
              <a:alpha val="2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66156" y="2835515"/>
            <a:ext cx="548022" cy="96092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24819" y="2835515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158219" y="2835515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>
            <a:off x="1214178" y="2893507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3182208" y="912874"/>
            <a:ext cx="355788" cy="16165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9066" y="1074531"/>
            <a:ext cx="8786868" cy="3671492"/>
          </a:xfrm>
          <a:prstGeom prst="rect">
            <a:avLst/>
          </a:prstGeom>
          <a:gradFill>
            <a:gsLst>
              <a:gs pos="0">
                <a:schemeClr val="accent2">
                  <a:lumMod val="75000"/>
                  <a:alpha val="80000"/>
                </a:schemeClr>
              </a:gs>
              <a:gs pos="100000">
                <a:schemeClr val="accent2">
                  <a:alpha val="8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5563" r="25563"/>
          <a:stretch>
            <a:fillRect/>
          </a:stretch>
        </p:blipFill>
        <p:spPr>
          <a:xfrm>
            <a:off x="578662" y="912874"/>
            <a:ext cx="2874862" cy="3833150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952680" y="4872106"/>
            <a:ext cx="7203254" cy="5261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77976" y="4872106"/>
            <a:ext cx="578171" cy="5261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74903" y="4844251"/>
            <a:ext cx="124000" cy="124000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55625" y="4849416"/>
            <a:ext cx="115142" cy="11514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427489" y="4854581"/>
            <a:ext cx="106285" cy="10628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583846" y="4859746"/>
            <a:ext cx="97428" cy="97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737996" y="4855387"/>
            <a:ext cx="88571" cy="885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714750" y="1349692"/>
            <a:ext cx="5052767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714750" y="1800004"/>
            <a:ext cx="4875483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主要包括血液高凝状态、静脉损伤和血流缓慢。血液高凝状态常见于手术、创伤、肿瘤等；静脉损伤多由手术、化学物质刺激等引起；血流缓慢可由长时间卧床、久坐、缺乏运动等引起。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14750" y="2955785"/>
            <a:ext cx="4875483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3714750" y="3466266"/>
            <a:ext cx="4875483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下肢深静脉血栓的发病机制尚不完全清楚，但与血管内皮损伤、血流缓慢和血液高凝状态等密切相关。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下肢深静脉血栓的病因与发病机制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51809" y="1184464"/>
            <a:ext cx="19050" cy="3368824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9257" y="1058802"/>
            <a:ext cx="224154" cy="251325"/>
          </a:xfrm>
          <a:prstGeom prst="triangl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2815" y="1790983"/>
            <a:ext cx="2327985" cy="1190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下肢深静脉血栓主要表现为患肢肿胀、疼痛、发热、浅静脉扩张、患肢皮温及体温升高。严重者可出现股青肿，甚至股白肿等。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下肢深静脉血栓的临床表现与诊断</a:t>
            </a:r>
          </a:p>
        </p:txBody>
      </p:sp>
      <p:sp>
        <p:nvSpPr>
          <p:cNvPr id="28" name="AutoShape 28"/>
          <p:cNvSpPr/>
          <p:nvPr/>
        </p:nvSpPr>
        <p:spPr>
          <a:xfrm>
            <a:off x="3474495" y="1184464"/>
            <a:ext cx="19050" cy="3368824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3371943" y="1058802"/>
            <a:ext cx="224154" cy="251325"/>
          </a:xfrm>
          <a:prstGeom prst="triangl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3655501" y="1790983"/>
            <a:ext cx="2327985" cy="1940719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下肢深静脉血栓的诊断主要依赖于临床表现、物理检查和辅助检查。常用的辅助检查包括彩色多普勒超声、CTV、MRI等。其中，彩色多普勒超声具有无创、简便、准确等优点，已成为下肢深静脉血栓的首选检查方法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6397182" y="1184464"/>
            <a:ext cx="19050" cy="3368824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294629" y="1058802"/>
            <a:ext cx="224154" cy="251325"/>
          </a:xfrm>
          <a:prstGeom prst="triangl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6654387" y="1790983"/>
            <a:ext cx="2327985" cy="1440656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下肢深静脉血栓的诊断标准主要包括症状和体征、辅助检查等。患者可有患肢肿胀、疼痛等症状，患肢浅静脉扩张，皮温及体温升高，患肢有压痛等体征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32815" y="974798"/>
            <a:ext cx="2386908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3666427" y="974798"/>
            <a:ext cx="2386908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647472" y="974798"/>
            <a:ext cx="2386908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6233606" y="692831"/>
            <a:ext cx="3630061" cy="4190167"/>
          </a:xfrm>
          <a:prstGeom prst="parallelogram">
            <a:avLst/>
          </a:prstGeom>
          <a:gradFill>
            <a:gsLst>
              <a:gs pos="0">
                <a:schemeClr val="accent2">
                  <a:alpha val="32000"/>
                </a:schemeClr>
              </a:gs>
              <a:gs pos="100000">
                <a:schemeClr val="lt1">
                  <a:alpha val="32000"/>
                </a:schemeClr>
              </a:gs>
            </a:gsLst>
            <a:lin ang="1620000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884434"/>
            <a:ext cx="473378" cy="473378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18641" y="4884434"/>
            <a:ext cx="9306359" cy="473378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0" y="5070701"/>
            <a:ext cx="413317" cy="287112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flipH="1">
            <a:off x="5717139" y="0"/>
            <a:ext cx="3234267" cy="4154865"/>
          </a:xfrm>
          <a:prstGeom prst="parallelogram">
            <a:avLst/>
          </a:prstGeom>
          <a:gradFill>
            <a:gsLst>
              <a:gs pos="0">
                <a:schemeClr val="accent2">
                  <a:alpha val="50000"/>
                  <a:lumMod val="40000"/>
                  <a:lumOff val="6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540000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>
            <a:off x="691479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flipH="1">
            <a:off x="897790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flipH="1">
            <a:off x="1080059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2" name="Connector 12"/>
          <p:cNvCxnSpPr/>
          <p:nvPr/>
        </p:nvCxnSpPr>
        <p:spPr>
          <a:xfrm>
            <a:off x="705339" y="3686440"/>
            <a:ext cx="1354667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588528" y="1658332"/>
            <a:ext cx="6783844" cy="154781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Freeform 14"/>
          <p:cNvSpPr/>
          <p:nvPr/>
        </p:nvSpPr>
        <p:spPr>
          <a:xfrm flipH="1">
            <a:off x="2027671" y="3632465"/>
            <a:ext cx="91135" cy="97739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88528" y="2764631"/>
            <a:ext cx="5645078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下肢深静脉血栓形成的研究进展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7480" r="17480"/>
          <a:stretch>
            <a:fillRect/>
          </a:stretch>
        </p:blipFill>
        <p:spPr>
          <a:xfrm>
            <a:off x="5541059" y="1218194"/>
            <a:ext cx="3510021" cy="3510022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435218" y="1162794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91755" y="1070824"/>
            <a:ext cx="867989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基础研究方面的进展</a:t>
            </a:r>
          </a:p>
        </p:txBody>
      </p:sp>
      <p:sp>
        <p:nvSpPr>
          <p:cNvPr id="28" name="Freeform 28"/>
          <p:cNvSpPr/>
          <p:nvPr/>
        </p:nvSpPr>
        <p:spPr>
          <a:xfrm>
            <a:off x="421180" y="2504568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77717" y="2412598"/>
            <a:ext cx="867989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30" name="Freeform 30"/>
          <p:cNvSpPr/>
          <p:nvPr/>
        </p:nvSpPr>
        <p:spPr>
          <a:xfrm>
            <a:off x="449257" y="3893967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605794" y="3801997"/>
            <a:ext cx="867989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756668" y="1339967"/>
            <a:ext cx="3309142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深静脉血栓形成的分子机制研究不断深入，涉及基因多态性、细胞因子、信号转导等多个方面。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756668" y="976963"/>
            <a:ext cx="3293793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分子生物学研究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756668" y="2631822"/>
            <a:ext cx="330914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研究关注内皮细胞、平滑肌细胞及血小板等在DVT形成过程中的作用及相互关系。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756668" y="2287868"/>
            <a:ext cx="3293793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细胞生物学研究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756668" y="4011395"/>
            <a:ext cx="330914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小鼠、大鼠、兔等动物模型被广泛应用于DVT的基础研究。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756668" y="3667441"/>
            <a:ext cx="3293793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动物模型研究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35654" y="1120993"/>
            <a:ext cx="498540" cy="498540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940923" y="1226262"/>
            <a:ext cx="288002" cy="288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3084924" y="1619533"/>
            <a:ext cx="0" cy="68167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442804" y="953528"/>
            <a:ext cx="5383822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42804" y="1382153"/>
            <a:ext cx="5383822" cy="44053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超声、磁共振成像、计算机断层扫描等无创诊断方法在DVT诊断中具有重要地位。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-426256" y="1916924"/>
            <a:ext cx="3024183" cy="3024183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-269179" y="2074002"/>
            <a:ext cx="2710028" cy="2710028"/>
          </a:xfrm>
          <a:prstGeom prst="ellipse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临床诊疗方面的进展</a:t>
            </a:r>
          </a:p>
        </p:txBody>
      </p:sp>
      <p:sp>
        <p:nvSpPr>
          <p:cNvPr id="32" name="AutoShape 32"/>
          <p:cNvSpPr/>
          <p:nvPr/>
        </p:nvSpPr>
        <p:spPr>
          <a:xfrm>
            <a:off x="2835654" y="2464997"/>
            <a:ext cx="498540" cy="498540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2940923" y="2570266"/>
            <a:ext cx="288002" cy="288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>
            <a:off x="3084924" y="2963536"/>
            <a:ext cx="0" cy="68167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5" name="TextBox 35"/>
          <p:cNvSpPr txBox="1"/>
          <p:nvPr/>
        </p:nvSpPr>
        <p:spPr>
          <a:xfrm>
            <a:off x="3442804" y="2297532"/>
            <a:ext cx="5383822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42804" y="2726157"/>
            <a:ext cx="5383822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肝素、低分子肝素、华法林等抗凝药物是治疗DVT的基石，同时以溶栓药物、抗血小板药物为代表的药物也在临床得到广泛应用。</a:t>
            </a:r>
          </a:p>
        </p:txBody>
      </p:sp>
      <p:sp>
        <p:nvSpPr>
          <p:cNvPr id="37" name="AutoShape 37"/>
          <p:cNvSpPr/>
          <p:nvPr/>
        </p:nvSpPr>
        <p:spPr>
          <a:xfrm>
            <a:off x="2835654" y="3809001"/>
            <a:ext cx="498540" cy="498540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2940923" y="3914270"/>
            <a:ext cx="288002" cy="288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>
            <a:off x="3084924" y="4307540"/>
            <a:ext cx="0" cy="68167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0" name="TextBox 40"/>
          <p:cNvSpPr txBox="1"/>
          <p:nvPr/>
        </p:nvSpPr>
        <p:spPr>
          <a:xfrm>
            <a:off x="3442804" y="3641536"/>
            <a:ext cx="5383822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微创治疗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442804" y="4070161"/>
            <a:ext cx="5383822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导管直接溶栓、机械取栓、药物洗脱支架等技术逐渐应用于下肢深静脉血栓形成的临床治疗。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https://d.book118.com/506101044231010044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2024-09-13T11:09:18.346</cp:lastPrinted>
  <dcterms:created xsi:type="dcterms:W3CDTF">2024-09-13T03:09:18Z</dcterms:created>
  <dcterms:modified xsi:type="dcterms:W3CDTF">2024-09-13T03:09:20Z</dcterms:modified>
</cp:coreProperties>
</file>