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4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B9A1C542-3789-49C9-A37E-BFC57F84C3B1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2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22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23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2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25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26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2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28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29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3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31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32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3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34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35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3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37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38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65D137-E08E-4498-AFDF-F027FD73CD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313963-A4E6-4BB9-92B3-056C463222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77C94D-EE3D-4CD1-A885-E52BC58FCA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DAA81D-7B1A-47AE-81E3-5C8ED8F3D0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B52DF8D-C295-43C0-BB7A-D68A9C8ECB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AAD9EE2-A933-419F-8314-46CCD2A730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CBE4857-D833-4D42-A8AF-8D4296688F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533EDC-8CFC-45A3-9510-FE2F2EC727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328739-D919-4CA2-9048-AF1E987103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5F9D54-78E4-4866-BDE7-D7FF7FD2A2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71CEC3-B864-4439-9E23-77E599577E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CF088AA7-73DA-4754-B694-B548EA6828A7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78CC62A1-C1AB-43AD-A6AC-DF1E21DF8616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3.png" /><Relationship Id="rId5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Relationship Id="rId3" Type="http://schemas.openxmlformats.org/officeDocument/2006/relationships/image" Target="../media/image3.png" /><Relationship Id="rId4" Type="http://schemas.openxmlformats.org/officeDocument/2006/relationships/image" Target="../media/image8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9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6103015120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995760" y="1033920"/>
            <a:ext cx="10156320" cy="11707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rgbClr val="3045FD"/>
                </a:solidFill>
                <a:latin typeface="Arial"/>
                <a:ea typeface="微软雅黑"/>
              </a:rPr>
              <a:t>哮喘病人查房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1198800" y="4714200"/>
            <a:ext cx="406368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xxx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202x</a:t>
            </a: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AutoShape 2"/>
          <p:cNvSpPr/>
          <p:nvPr/>
        </p:nvSpPr>
        <p:spPr>
          <a:xfrm>
            <a:off x="297360" y="810360"/>
            <a:ext cx="5297760" cy="5297760"/>
          </a:xfrm>
          <a:prstGeom prst="ellipse">
            <a:avLst/>
          </a:prstGeom>
          <a:solidFill>
            <a:schemeClr val="accent1">
              <a:alpha val="14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6" name="AutoShape 3"/>
          <p:cNvSpPr/>
          <p:nvPr/>
        </p:nvSpPr>
        <p:spPr>
          <a:xfrm>
            <a:off x="938520" y="1451160"/>
            <a:ext cx="4016160" cy="4016160"/>
          </a:xfrm>
          <a:prstGeom prst="ellipse">
            <a:avLst/>
          </a:prstGeom>
          <a:solidFill>
            <a:srgbClr val="3045F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1848960" y="283716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哮喘病人查房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哮喘的诊断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哮喘的治疗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重症哮喘的处理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哮喘并发症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TextBox 5"/>
          <p:cNvSpPr/>
          <p:nvPr/>
        </p:nvSpPr>
        <p:spPr>
          <a:xfrm>
            <a:off x="1302840" y="200376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rgbClr val="FFFFFF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" name="AutoShape 7"/>
          <p:cNvSpPr/>
          <p:nvPr/>
        </p:nvSpPr>
        <p:spPr>
          <a:xfrm>
            <a:off x="11307240" y="3322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1" name="AutoShape 8"/>
          <p:cNvSpPr/>
          <p:nvPr/>
        </p:nvSpPr>
        <p:spPr>
          <a:xfrm>
            <a:off x="11736360" y="3322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11346480" y="332280"/>
            <a:ext cx="435960" cy="860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11307240" y="5086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11736360" y="5086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11346480" y="508680"/>
            <a:ext cx="435960" cy="860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11307240" y="68472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1736360" y="68472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AutoShape 15"/>
          <p:cNvSpPr/>
          <p:nvPr/>
        </p:nvSpPr>
        <p:spPr>
          <a:xfrm>
            <a:off x="11346480" y="684720"/>
            <a:ext cx="435960" cy="860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01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90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第一章 哮喘病人查房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chemeClr val="accent1">
              <a:alpha val="8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chemeClr val="accent1">
              <a:alpha val="6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3045FD"/>
                </a:solidFill>
                <a:latin typeface="Arial"/>
                <a:ea typeface="微软雅黑"/>
              </a:rPr>
              <a:t>介绍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哮喘是一种慢性呼吸道疾病，主要症状包括呼吸困难、咳嗽、胸闷等。查房是评估病人病情和制定治疗计划的重要环节。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04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05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6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7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8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9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0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1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2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3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4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5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6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7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8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9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0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1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2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3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4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125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补充说明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8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在查房过程中，医护人员需要耐心倾听病人的描述，及时记录观察所得，确保不漏掉任何重要信息。同时，要根据病人的实际情况调整查房的具体细节和方法，以达到更好的评估效果。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29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30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1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2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3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4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5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6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7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8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9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0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1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2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3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4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5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6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7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8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9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150" name="图片 99" descr="C:/Users/Administrator/Desktop/ppt模板/图片素材/image2709229.pngimage2709229"/>
          <p:cNvPicPr/>
          <p:nvPr/>
        </p:nvPicPr>
        <p:blipFill>
          <a:blip r:embed="rId3"/>
          <a:srcRect t="12343" b="12343"/>
          <a:stretch>
            <a:fillRect/>
          </a:stretch>
        </p:blipFill>
        <p:spPr>
          <a:xfrm>
            <a:off x="12978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1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02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2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</a:t>
            </a:r>
            <a:r>
              <a:rPr lang="en-US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2</a:t>
            </a: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章 哮喘的诊断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4" name="AutoShape 2"/>
          <p:cNvSpPr/>
          <p:nvPr/>
        </p:nvSpPr>
        <p:spPr>
          <a:xfrm>
            <a:off x="9054360" y="2212200"/>
            <a:ext cx="2388600" cy="2803320"/>
          </a:xfrm>
          <a:prstGeom prst="rect">
            <a:avLst/>
          </a:prstGeom>
          <a:solidFill>
            <a:srgbClr val="3045FD">
              <a:alpha val="42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5" name="AutoShape 2"/>
          <p:cNvSpPr/>
          <p:nvPr/>
        </p:nvSpPr>
        <p:spPr>
          <a:xfrm>
            <a:off x="6311880" y="2212200"/>
            <a:ext cx="2388600" cy="2803320"/>
          </a:xfrm>
          <a:prstGeom prst="rect">
            <a:avLst/>
          </a:prstGeom>
          <a:solidFill>
            <a:srgbClr val="3045F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6" name="AutoShape 2"/>
          <p:cNvSpPr/>
          <p:nvPr/>
        </p:nvSpPr>
        <p:spPr>
          <a:xfrm>
            <a:off x="3569400" y="2212200"/>
            <a:ext cx="2388600" cy="2803320"/>
          </a:xfrm>
          <a:prstGeom prst="rect">
            <a:avLst/>
          </a:prstGeom>
          <a:solidFill>
            <a:srgbClr val="3045F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7" name="AutoShape 2"/>
          <p:cNvSpPr/>
          <p:nvPr/>
        </p:nvSpPr>
        <p:spPr>
          <a:xfrm>
            <a:off x="729720" y="2164680"/>
            <a:ext cx="2388600" cy="2851560"/>
          </a:xfrm>
          <a:prstGeom prst="rect">
            <a:avLst/>
          </a:prstGeom>
          <a:solidFill>
            <a:srgbClr val="3045F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8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9" name="content.2.title"/>
          <p:cNvSpPr/>
          <p:nvPr/>
        </p:nvSpPr>
        <p:spPr>
          <a:xfrm>
            <a:off x="3689640" y="155772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常见过敏原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2.content"/>
          <p:cNvSpPr/>
          <p:nvPr/>
        </p:nvSpPr>
        <p:spPr>
          <a:xfrm>
            <a:off x="3718080" y="2310120"/>
            <a:ext cx="2067120" cy="242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尘螨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花粉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动物皮毛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2" name="content.3.title"/>
          <p:cNvSpPr/>
          <p:nvPr/>
        </p:nvSpPr>
        <p:spPr>
          <a:xfrm>
            <a:off x="6460560" y="15577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检测方法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3.content"/>
          <p:cNvSpPr/>
          <p:nvPr/>
        </p:nvSpPr>
        <p:spPr>
          <a:xfrm>
            <a:off x="6499080" y="2297520"/>
            <a:ext cx="2077920" cy="235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皮肤试验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血清</a:t>
            </a: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IgE</a:t>
            </a: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检测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5" name="content.4.title"/>
          <p:cNvSpPr/>
          <p:nvPr/>
        </p:nvSpPr>
        <p:spPr>
          <a:xfrm>
            <a:off x="9177480" y="15577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预防措施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4.content"/>
          <p:cNvSpPr/>
          <p:nvPr/>
        </p:nvSpPr>
        <p:spPr>
          <a:xfrm>
            <a:off x="9252720" y="2279520"/>
            <a:ext cx="1991160" cy="235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避免过敏原接触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定期清洁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过敏原检测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8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9" name="content.1.title"/>
          <p:cNvSpPr/>
          <p:nvPr/>
        </p:nvSpPr>
        <p:spPr>
          <a:xfrm>
            <a:off x="882000" y="1557720"/>
            <a:ext cx="22284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确定哮喘诱因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1.content"/>
          <p:cNvSpPr/>
          <p:nvPr/>
        </p:nvSpPr>
        <p:spPr>
          <a:xfrm>
            <a:off x="885960" y="2303280"/>
            <a:ext cx="2082960" cy="242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尘螨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花粉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动物皮毛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71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72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3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4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5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6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7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8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9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0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1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2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3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4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5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6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7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8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9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0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1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192" name="Picture 5" descr="C:/Users/Administrator/Desktop/ppt模板/图片素材/插画/巴扎嘿素材 (28).jpg巴扎嘿素材 (28)"/>
          <p:cNvPicPr/>
          <p:nvPr/>
        </p:nvPicPr>
        <p:blipFill>
          <a:blip r:embed="rId2"/>
          <a:srcRect t="24423" b="24423"/>
          <a:stretch>
            <a:fillRect/>
          </a:stretch>
        </p:blipFill>
        <p:spPr>
          <a:xfrm>
            <a:off x="738000" y="4838760"/>
            <a:ext cx="2381040" cy="1217520"/>
          </a:xfrm>
          <a:prstGeom prst="rect">
            <a:avLst/>
          </a:prstGeom>
          <a:ln w="0">
            <a:noFill/>
          </a:ln>
        </p:spPr>
      </p:pic>
      <p:pic>
        <p:nvPicPr>
          <p:cNvPr id="193" name="Picture 5" descr="C:/Users/Administrator/Desktop/ppt模板/图片素材/插画/巴扎嘿素材 (27).jpg巴扎嘿素材 (27)"/>
          <p:cNvPicPr/>
          <p:nvPr/>
        </p:nvPicPr>
        <p:blipFill>
          <a:blip r:embed="rId3"/>
          <a:srcRect t="24423" b="24423"/>
          <a:stretch>
            <a:fillRect/>
          </a:stretch>
        </p:blipFill>
        <p:spPr>
          <a:xfrm>
            <a:off x="3572640" y="4838760"/>
            <a:ext cx="2381040" cy="1217520"/>
          </a:xfrm>
          <a:prstGeom prst="rect">
            <a:avLst/>
          </a:prstGeom>
          <a:ln w="0">
            <a:noFill/>
          </a:ln>
        </p:spPr>
      </p:pic>
      <p:pic>
        <p:nvPicPr>
          <p:cNvPr id="194" name="Picture 5" descr="C:/Users/Administrator/Desktop/ppt模板/图片素材/image2709229.pngimage2709229"/>
          <p:cNvPicPr/>
          <p:nvPr/>
        </p:nvPicPr>
        <p:blipFill>
          <a:blip r:embed="rId4"/>
          <a:srcRect t="19116" b="19116"/>
          <a:stretch>
            <a:fillRect/>
          </a:stretch>
        </p:blipFill>
        <p:spPr>
          <a:xfrm>
            <a:off x="6315840" y="4838760"/>
            <a:ext cx="2381040" cy="1217520"/>
          </a:xfrm>
          <a:prstGeom prst="rect">
            <a:avLst/>
          </a:prstGeom>
          <a:ln w="0">
            <a:noFill/>
          </a:ln>
        </p:spPr>
      </p:pic>
      <p:pic>
        <p:nvPicPr>
          <p:cNvPr id="195" name="Picture 5" descr="C:/Users/Administrator/Desktop/ppt模板/图片素材/插画/巴扎嘿素材 (25).jpg巴扎嘿素材 (25)"/>
          <p:cNvPicPr/>
          <p:nvPr/>
        </p:nvPicPr>
        <p:blipFill>
          <a:blip r:embed="rId5"/>
          <a:srcRect t="24423" b="24423"/>
          <a:stretch>
            <a:fillRect/>
          </a:stretch>
        </p:blipFill>
        <p:spPr>
          <a:xfrm>
            <a:off x="9059040" y="4838760"/>
            <a:ext cx="2381040" cy="1217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6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7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8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9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0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chemeClr val="accent1">
              <a:alpha val="8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1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chemeClr val="accent1">
              <a:alpha val="6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2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3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5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3045FD"/>
                </a:solidFill>
                <a:latin typeface="Arial"/>
                <a:ea typeface="微软雅黑"/>
              </a:rPr>
              <a:t>其他检查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除肺功能检查外，血常规、免疫学检查等可排除其他疾病。定位性气道炎症检查可评估哮喘严重程度。确保综合多方面指标，准确诊断哮喘病情。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08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09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0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1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2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3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4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5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6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7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8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9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0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1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2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3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4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5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6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7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8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229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0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03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31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</a:t>
            </a:r>
            <a:r>
              <a:rPr lang="en-US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3</a:t>
            </a: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章 哮喘的治疗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3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4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5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6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7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chemeClr val="accent1">
              <a:alpha val="8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8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chemeClr val="accent1">
              <a:alpha val="6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9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0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2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3045FD"/>
                </a:solidFill>
                <a:latin typeface="Arial"/>
                <a:ea typeface="微软雅黑"/>
              </a:rPr>
              <a:t>哮喘的药物治疗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3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哮喘症状的药物治疗包括吸入类固醇和长效</a:t>
            </a: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β2</a:t>
            </a: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受体激动剂等。在哮喘急性发作时，常使用雾化吸入</a:t>
            </a: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β2</a:t>
            </a: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受体激动剂以快速缓解症状。及时的药物治疗对于控制哮喘症状至关重要。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45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46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7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8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9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0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1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2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3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4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5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6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7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8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9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0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1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2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3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4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5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266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7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68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69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70" name="PlaceHolder 1"/>
          <p:cNvSpPr>
            <a:spLocks noGrp="1"/>
          </p:cNvSpPr>
          <p:nvPr>
            <p:ph type="title" idx="4294967295"/>
          </p:nvPr>
        </p:nvSpPr>
        <p:spPr>
          <a:xfrm>
            <a:off x="1036440" y="16632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运动和饮食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71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grpSp>
        <p:nvGrpSpPr>
          <p:cNvPr id="272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73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4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5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6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7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8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9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0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1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2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3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4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5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6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7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8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9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0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1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2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293" name="AutoShape 2"/>
          <p:cNvSpPr/>
          <p:nvPr/>
        </p:nvSpPr>
        <p:spPr>
          <a:xfrm>
            <a:off x="981720" y="1604880"/>
            <a:ext cx="3394800" cy="2116440"/>
          </a:xfrm>
          <a:prstGeom prst="rect">
            <a:avLst/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94" name="AutoShape 3"/>
          <p:cNvSpPr/>
          <p:nvPr/>
        </p:nvSpPr>
        <p:spPr>
          <a:xfrm>
            <a:off x="4376880" y="3721680"/>
            <a:ext cx="3394800" cy="2116440"/>
          </a:xfrm>
          <a:prstGeom prst="rect">
            <a:avLst/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95" name="AutoShape 4"/>
          <p:cNvSpPr/>
          <p:nvPr/>
        </p:nvSpPr>
        <p:spPr>
          <a:xfrm>
            <a:off x="7771680" y="1604880"/>
            <a:ext cx="3394800" cy="2116440"/>
          </a:xfrm>
          <a:prstGeom prst="rect">
            <a:avLst/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296" name="Picture 5" descr="C:/Users/Administrator/Desktop/ppt模板/图片素材/QQ截图20240309205721.pngQQ截图20240309205721"/>
          <p:cNvPicPr/>
          <p:nvPr/>
        </p:nvPicPr>
        <p:blipFill>
          <a:blip r:embed="rId2"/>
          <a:srcRect t="20029" b="20029"/>
          <a:stretch>
            <a:fillRect/>
          </a:stretch>
        </p:blipFill>
        <p:spPr>
          <a:xfrm>
            <a:off x="981720" y="3694320"/>
            <a:ext cx="3394440" cy="2143440"/>
          </a:xfrm>
          <a:prstGeom prst="rect">
            <a:avLst/>
          </a:prstGeom>
          <a:ln w="0">
            <a:noFill/>
          </a:ln>
        </p:spPr>
      </p:pic>
      <p:pic>
        <p:nvPicPr>
          <p:cNvPr id="297" name="Picture 6" descr="C:/Users/Administrator/Desktop/ppt模板/图片素材/image2709229.pngimage2709229"/>
          <p:cNvPicPr/>
          <p:nvPr/>
        </p:nvPicPr>
        <p:blipFill>
          <a:blip r:embed="rId3"/>
          <a:srcRect t="11868" b="11868"/>
          <a:stretch>
            <a:fillRect/>
          </a:stretch>
        </p:blipFill>
        <p:spPr>
          <a:xfrm>
            <a:off x="4376880" y="1577880"/>
            <a:ext cx="3394440" cy="2143440"/>
          </a:xfrm>
          <a:prstGeom prst="rect">
            <a:avLst/>
          </a:prstGeom>
          <a:ln w="0">
            <a:noFill/>
          </a:ln>
        </p:spPr>
      </p:pic>
      <p:pic>
        <p:nvPicPr>
          <p:cNvPr id="298" name="Picture 7" descr="C:/Users/Administrator/Desktop/ppt模板/图片素材/QQ截图20240309205650.pngQQ截图20240309205650"/>
          <p:cNvPicPr/>
          <p:nvPr/>
        </p:nvPicPr>
        <p:blipFill>
          <a:blip r:embed="rId4"/>
          <a:srcRect t="19809" b="19809"/>
          <a:stretch>
            <a:fillRect/>
          </a:stretch>
        </p:blipFill>
        <p:spPr>
          <a:xfrm>
            <a:off x="7771680" y="3721680"/>
            <a:ext cx="3394440" cy="2143440"/>
          </a:xfrm>
          <a:prstGeom prst="rect">
            <a:avLst/>
          </a:prstGeom>
          <a:ln w="0">
            <a:noFill/>
          </a:ln>
        </p:spPr>
      </p:pic>
      <p:sp>
        <p:nvSpPr>
          <p:cNvPr id="299" name="content.1.title"/>
          <p:cNvSpPr/>
          <p:nvPr/>
        </p:nvSpPr>
        <p:spPr>
          <a:xfrm>
            <a:off x="175464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适量运动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0" name="content.1.content"/>
          <p:cNvSpPr/>
          <p:nvPr/>
        </p:nvSpPr>
        <p:spPr>
          <a:xfrm>
            <a:off x="1225080" y="2340000"/>
            <a:ext cx="2982960" cy="1203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有助于提高呼吸系统功能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增强身体抵抗力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1" name="content.2.title"/>
          <p:cNvSpPr/>
          <p:nvPr/>
        </p:nvSpPr>
        <p:spPr>
          <a:xfrm>
            <a:off x="844200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饮食注意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2" name="content.2.content"/>
          <p:cNvSpPr/>
          <p:nvPr/>
        </p:nvSpPr>
        <p:spPr>
          <a:xfrm>
            <a:off x="7971120" y="2340000"/>
            <a:ext cx="3036240" cy="120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避免过度劳累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避免摄入过多高热量食物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3" name="content.3.title"/>
          <p:cNvSpPr/>
          <p:nvPr/>
        </p:nvSpPr>
        <p:spPr>
          <a:xfrm>
            <a:off x="5093280" y="39549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4" name="content.3.content"/>
          <p:cNvSpPr/>
          <p:nvPr/>
        </p:nvSpPr>
        <p:spPr>
          <a:xfrm>
            <a:off x="4578840" y="4413240"/>
            <a:ext cx="3085920" cy="1173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5" name="AutoShape 3"/>
          <p:cNvSpPr/>
          <p:nvPr/>
        </p:nvSpPr>
        <p:spPr>
          <a:xfrm>
            <a:off x="304920" y="1631880"/>
            <a:ext cx="6595560" cy="4881600"/>
          </a:xfrm>
          <a:prstGeom prst="rect">
            <a:avLst/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6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哮喘的治疗策略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07" name="content"/>
          <p:cNvSpPr/>
          <p:nvPr/>
        </p:nvSpPr>
        <p:spPr>
          <a:xfrm>
            <a:off x="780480" y="2049840"/>
            <a:ext cx="4956480" cy="3485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综合药物治疗、避免诱发因素、健康饮食和心理支持是哮喘患者治疗的重要策略。通过规范的治疗方案和生活方式管理，可以有效控制哮喘症状，提高生活质量。及时就医和与医务人员密切合作也是关键。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08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09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0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1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2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3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4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5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6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7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8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9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0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1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2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3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4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5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6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7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8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329" name="图片 99" descr="C:/Users/Administrator/Desktop/ppt模板/图片素材/QQ截图20240309233835.pngQQ截图20240309233835"/>
          <p:cNvPicPr/>
          <p:nvPr/>
        </p:nvPicPr>
        <p:blipFill>
          <a:blip r:embed="rId3"/>
          <a:srcRect t="20386" b="20386"/>
          <a:stretch>
            <a:fillRect/>
          </a:stretch>
        </p:blipFill>
        <p:spPr>
          <a:xfrm>
            <a:off x="6095880" y="13298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https://d.book118.com/506103015120010103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哮喘病人查房</vt:lpstr>
      <vt:lpstr>目录</vt:lpstr>
      <vt:lpstr>第一章 哮喘病人查房</vt:lpstr>
      <vt:lpstr> </vt:lpstr>
      <vt:lpstr>补充说明</vt:lpstr>
      <vt:lpstr>第2章 哮喘的诊断</vt:lpstr>
      <vt:lpstr>过敏原检测</vt:lpstr>
      <vt:lpstr> </vt:lpstr>
      <vt:lpstr>第3章 哮喘的治疗</vt:lpstr>
      <vt:lpstr> </vt:lpstr>
      <vt:lpstr>运动和饮食</vt:lpstr>
      <vt:lpstr>哮喘的治疗策略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2024-09-28T19:30:40.354</cp:lastPrinted>
  <dcterms:created xsi:type="dcterms:W3CDTF">2024-09-28T11:30:40Z</dcterms:created>
  <dcterms:modified xsi:type="dcterms:W3CDTF">2024-09-28T11:30:42Z</dcterms:modified>
</cp:coreProperties>
</file>