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5D2CC-2CCC-4B62-A1F2-1C7F3B16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CECE-9D6A-4BEF-B611-414CF85B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830DA-A825-44C6-BFFE-CFED476B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61A6E-C3AC-4AEF-9C27-977BA221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62BE8-23D1-4384-A835-5899DEA9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BA8DE-B68C-48ED-BF96-37E22833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758E7-4E31-4077-AF78-0750EF9E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9FAC1-0A2D-4FF3-8BA0-D28A415CA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F4E81-58EB-474D-ACA0-AD43EE05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065B-AA49-4528-AD5D-76E3A79D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2EBF-1BE1-4FE4-A368-B7F76879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80" r:id="rId2"/>
    <p:sldLayoutId id="2147499181" r:id="rId3"/>
    <p:sldLayoutId id="2147499182" r:id="rId4"/>
    <p:sldLayoutId id="2147499183" r:id="rId5"/>
    <p:sldLayoutId id="2147499184" r:id="rId6"/>
    <p:sldLayoutId id="2147499185" r:id="rId7"/>
    <p:sldLayoutId id="2147499186" r:id="rId8"/>
    <p:sldLayoutId id="2147499187" r:id="rId9"/>
    <p:sldLayoutId id="2147499188" r:id="rId10"/>
    <p:sldLayoutId id="21474991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50501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2023年策划推广工程师年度总结及来年计划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来年工作计划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提升策划推广效果的建议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未来职业发展规划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参与多个中小型项目的开发，涉及系统集成、功能升级等方面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成功完成公司年度重点项目，包括需求调研、方案设计、开发实施和测试验收等环节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配合团队成员完成项目进度管理，确保项目按时交付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在项目中遇到的问题和解决方法，以及经验教训总结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推广效果评估</a:t>
            </a:r>
            <a:endParaRPr lang="zh-CN" altLang="en-US"/>
          </a:p>
        </p:txBody>
      </p:sp>
      <p:sp>
        <p:nvSpPr>
          <p:cNvPr id="10489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投资回报率：计算投资回报率，评估推广活动的经济效益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推广渠道分析：评估各种推广渠道的效果，找出最有效的渠道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客户转化率：统计客户转化率，分析推广效果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用户反馈：收集用户反馈，了解用户对推广活动的满意度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29" name="直接连接符 24"/>
          <p:cNvCxnSpPr/>
          <p:nvPr>
            <p:custDataLst>
              <p:tags r:id="rId2"/>
            </p:custDataLst>
          </p:nvPr>
        </p:nvCxnSpPr>
        <p:spPr>
          <a:xfrm flipH="1">
            <a:off x="2853897" y="2147337"/>
            <a:ext cx="0" cy="52500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22" name="椭圆 21"/>
          <p:cNvSpPr/>
          <p:nvPr>
            <p:custDataLst>
              <p:tags r:id="rId3"/>
            </p:custDataLst>
          </p:nvPr>
        </p:nvSpPr>
        <p:spPr>
          <a:xfrm>
            <a:off x="2608373" y="1553767"/>
            <a:ext cx="490397" cy="49039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24" name="文本框 34"/>
          <p:cNvSpPr txBox="1"/>
          <p:nvPr>
            <p:custDataLst>
              <p:tags r:id="rId4"/>
            </p:custDataLst>
          </p:nvPr>
        </p:nvSpPr>
        <p:spPr>
          <a:xfrm>
            <a:off x="2605108" y="1623638"/>
            <a:ext cx="497579" cy="334985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/>
                <a:cs typeface="+mj-lt"/>
              </a:rPr>
              <a:t>01</a:t>
            </a:r>
            <a:endParaRPr lang="en-US" altLang="zh-CN" b="1">
              <a:solidFill>
                <a:srgbClr val="FFFFFF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026" name="矩形 19"/>
          <p:cNvSpPr/>
          <p:nvPr>
            <p:custDataLst>
              <p:tags r:id="rId5"/>
            </p:custDataLst>
          </p:nvPr>
        </p:nvSpPr>
        <p:spPr bwMode="auto">
          <a:xfrm>
            <a:off x="3493176" y="1364400"/>
            <a:ext cx="6093716" cy="392448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思源黑体 CN Normal" panose="020b0400000000000000" charset="-122"/>
              </a:rPr>
              <a:t>遇到的问题：客户需求不明确，导致项目进度受阻 解决方案：加强与客户的沟通，明确需求，确保项目顺利进行</a:t>
            </a:r>
            <a:endParaRPr lang="zh-CN" altLang="en-US" sz="1000" b="1" spc="100">
              <a:solidFill>
                <a:schemeClr val="accen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思源黑体 CN Normal" panose="020b0400000000000000" charset="-122"/>
            </a:endParaRPr>
          </a:p>
        </p:txBody>
      </p:sp>
      <p:sp>
        <p:nvSpPr>
          <p:cNvPr id="1049028" name="文本框 26"/>
          <p:cNvSpPr txBox="1"/>
          <p:nvPr>
            <p:custDataLst>
              <p:tags r:id="rId6"/>
            </p:custDataLst>
          </p:nvPr>
        </p:nvSpPr>
        <p:spPr>
          <a:xfrm>
            <a:off x="3493176" y="1757501"/>
            <a:ext cx="6093716" cy="739186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解决方案：加强与客户的沟通，明确需求，确保项目顺利进行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30" name="椭圆 22"/>
          <p:cNvSpPr/>
          <p:nvPr>
            <p:custDataLst>
              <p:tags r:id="rId7"/>
            </p:custDataLst>
          </p:nvPr>
        </p:nvSpPr>
        <p:spPr>
          <a:xfrm>
            <a:off x="2608373" y="2781391"/>
            <a:ext cx="490397" cy="49039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32" name="文本框 35"/>
          <p:cNvSpPr txBox="1"/>
          <p:nvPr>
            <p:custDataLst>
              <p:tags r:id="rId8"/>
            </p:custDataLst>
          </p:nvPr>
        </p:nvSpPr>
        <p:spPr>
          <a:xfrm>
            <a:off x="2605108" y="2861056"/>
            <a:ext cx="497579" cy="334985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/>
                <a:cs typeface="+mj-lt"/>
              </a:rPr>
              <a:t>02</a:t>
            </a:r>
            <a:endParaRPr lang="en-US" altLang="zh-CN" b="1">
              <a:solidFill>
                <a:srgbClr val="FFFFFF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034" name="矩形 29"/>
          <p:cNvSpPr/>
          <p:nvPr>
            <p:custDataLst>
              <p:tags r:id="rId9"/>
            </p:custDataLst>
          </p:nvPr>
        </p:nvSpPr>
        <p:spPr bwMode="auto">
          <a:xfrm>
            <a:off x="3493176" y="2592024"/>
            <a:ext cx="6093716" cy="392448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思源黑体 CN Normal" panose="020b0400000000000000" charset="-122"/>
              </a:rPr>
              <a:t>遇到的问题：团队成员之间沟通不畅，导致协作效率低下 解决方案：定期组织团队会议，加强成员之间的交流与合作，提高工作效率</a:t>
            </a:r>
            <a:endParaRPr lang="zh-CN" altLang="en-US" sz="1000" b="1" spc="100">
              <a:solidFill>
                <a:schemeClr val="accent2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思源黑体 CN Normal" panose="020b0400000000000000" charset="-122"/>
            </a:endParaRPr>
          </a:p>
        </p:txBody>
      </p:sp>
      <p:sp>
        <p:nvSpPr>
          <p:cNvPr id="1049036" name="文本框 31"/>
          <p:cNvSpPr txBox="1"/>
          <p:nvPr>
            <p:custDataLst>
              <p:tags r:id="rId10"/>
            </p:custDataLst>
          </p:nvPr>
        </p:nvSpPr>
        <p:spPr>
          <a:xfrm>
            <a:off x="3493176" y="2984472"/>
            <a:ext cx="6093063" cy="739186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解决方案：定期组织团队会议，加强成员之间的交流与合作，提高工作效率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38" name="椭圆 6"/>
          <p:cNvSpPr/>
          <p:nvPr>
            <p:custDataLst>
              <p:tags r:id="rId11"/>
            </p:custDataLst>
          </p:nvPr>
        </p:nvSpPr>
        <p:spPr>
          <a:xfrm>
            <a:off x="2608373" y="4011627"/>
            <a:ext cx="490397" cy="49039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40" name="文本框 36"/>
          <p:cNvSpPr txBox="1"/>
          <p:nvPr>
            <p:custDataLst>
              <p:tags r:id="rId12"/>
            </p:custDataLst>
          </p:nvPr>
        </p:nvSpPr>
        <p:spPr>
          <a:xfrm>
            <a:off x="2605108" y="4081497"/>
            <a:ext cx="497579" cy="334985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/>
                <a:cs typeface="+mj-lt"/>
              </a:rPr>
              <a:t>03</a:t>
            </a:r>
            <a:endParaRPr lang="en-US" altLang="zh-CN" b="1">
              <a:solidFill>
                <a:srgbClr val="FFFFFF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042" name="矩形 32"/>
          <p:cNvSpPr/>
          <p:nvPr>
            <p:custDataLst>
              <p:tags r:id="rId13"/>
            </p:custDataLst>
          </p:nvPr>
        </p:nvSpPr>
        <p:spPr bwMode="auto">
          <a:xfrm>
            <a:off x="3493176" y="3818995"/>
            <a:ext cx="6093716" cy="392448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3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思源黑体 CN Normal" panose="020b0400000000000000" charset="-122"/>
              </a:rPr>
              <a:t>遇到的问题：技术难点难以解决，影响项目进度和质量 解决方案：寻求外部专家支持，组织内部技术攻关，确保项目技术问题得到及时解决</a:t>
            </a:r>
            <a:endParaRPr lang="zh-CN" altLang="en-US" sz="1000" b="1" spc="100">
              <a:solidFill>
                <a:schemeClr val="accent3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思源黑体 CN Normal" panose="020b0400000000000000" charset="-122"/>
            </a:endParaRPr>
          </a:p>
        </p:txBody>
      </p:sp>
      <p:sp>
        <p:nvSpPr>
          <p:cNvPr id="1049044" name="文本框 33"/>
          <p:cNvSpPr txBox="1"/>
          <p:nvPr>
            <p:custDataLst>
              <p:tags r:id="rId14"/>
            </p:custDataLst>
          </p:nvPr>
        </p:nvSpPr>
        <p:spPr>
          <a:xfrm>
            <a:off x="3493176" y="4211443"/>
            <a:ext cx="6093063" cy="739186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解决方案：寻求外部专家支持，组织内部技术攻关，确保项目技术问题得到及时解决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46" name="椭圆 8"/>
          <p:cNvSpPr/>
          <p:nvPr>
            <p:custDataLst>
              <p:tags r:id="rId15"/>
            </p:custDataLst>
          </p:nvPr>
        </p:nvSpPr>
        <p:spPr>
          <a:xfrm>
            <a:off x="2608373" y="5238598"/>
            <a:ext cx="490397" cy="49039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  <p:sp>
        <p:nvSpPr>
          <p:cNvPr id="1049048" name="文本框 9"/>
          <p:cNvSpPr txBox="1"/>
          <p:nvPr>
            <p:custDataLst>
              <p:tags r:id="rId16"/>
            </p:custDataLst>
          </p:nvPr>
        </p:nvSpPr>
        <p:spPr>
          <a:xfrm>
            <a:off x="2605108" y="5308468"/>
            <a:ext cx="497579" cy="334985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FFFF"/>
                </a:solidFill>
                <a:latin typeface="+mj-lt"/>
                <a:ea typeface="微软雅黑"/>
                <a:cs typeface="+mj-lt"/>
              </a:rPr>
              <a:t>04</a:t>
            </a:r>
            <a:endParaRPr lang="en-US" altLang="zh-CN" b="1">
              <a:solidFill>
                <a:srgbClr val="FFFFFF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050" name="矩形 10"/>
          <p:cNvSpPr/>
          <p:nvPr>
            <p:custDataLst>
              <p:tags r:id="rId17"/>
            </p:custDataLst>
          </p:nvPr>
        </p:nvSpPr>
        <p:spPr bwMode="auto">
          <a:xfrm>
            <a:off x="3493176" y="5045966"/>
            <a:ext cx="6093716" cy="392448"/>
          </a:xfrm>
          <a:prstGeom prst="rect">
            <a:avLst/>
          </a:prstGeom>
          <a:noFill/>
          <a:ln>
            <a:noFill/>
          </a:ln>
        </p:spPr>
        <p:txBody>
          <a:bodyPr wrap="square" lIns="90170" tIns="46990" rIns="9017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思源黑体 CN Normal" panose="020b0400000000000000" charset="-122"/>
              </a:rPr>
              <a:t>遇到的问题：市场竞争激烈，客户需求变化快 解决方案：保持市场敏感度，及时调整产品策略，加强与客户的互动，提升客户满意度</a:t>
            </a:r>
            <a:endParaRPr lang="zh-CN" altLang="en-US" sz="1000" b="1" spc="100">
              <a:solidFill>
                <a:schemeClr val="accent4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思源黑体 CN Normal" panose="020b0400000000000000" charset="-122"/>
            </a:endParaRPr>
          </a:p>
        </p:txBody>
      </p:sp>
      <p:sp>
        <p:nvSpPr>
          <p:cNvPr id="1049052" name="文本框 11"/>
          <p:cNvSpPr txBox="1"/>
          <p:nvPr>
            <p:custDataLst>
              <p:tags r:id="rId18"/>
            </p:custDataLst>
          </p:nvPr>
        </p:nvSpPr>
        <p:spPr>
          <a:xfrm>
            <a:off x="3493176" y="5438414"/>
            <a:ext cx="6093063" cy="739186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解决方案：保持市场敏感度，及时调整产品策略，加强与客户的互动，提升客户满意度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31" name="直接连接符 3"/>
          <p:cNvCxnSpPr/>
          <p:nvPr>
            <p:custDataLst>
              <p:tags r:id="rId19"/>
            </p:custDataLst>
          </p:nvPr>
        </p:nvCxnSpPr>
        <p:spPr>
          <a:xfrm flipH="1">
            <a:off x="2853897" y="3376267"/>
            <a:ext cx="0" cy="52500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3" name="直接连接符 4"/>
          <p:cNvCxnSpPr/>
          <p:nvPr>
            <p:custDataLst>
              <p:tags r:id="rId20"/>
            </p:custDataLst>
          </p:nvPr>
        </p:nvCxnSpPr>
        <p:spPr>
          <a:xfrm flipH="1">
            <a:off x="2853897" y="4599973"/>
            <a:ext cx="0" cy="525005"/>
          </a:xfrm>
          <a:prstGeom prst="line">
            <a:avLst/>
          </a:prstGeom>
          <a:solidFill>
            <a:srgbClr val="00993F"/>
          </a:solidFill>
          <a:ln w="12700">
            <a:solidFill>
              <a:schemeClr val="bg1">
                <a:lumMod val="75000"/>
                <a:alpha val="50000"/>
              </a:schemeClr>
            </a:solidFill>
            <a:prstDash val="sysDot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团队合作与个人成长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团队合作：与团队成员紧密合作，共同完成项目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个人成长：在工作中不断学习、进步，提升自己的能力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团队协作能力：在团队中发挥重要作用，协调各方资源，推动项目进展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沟通能力：与团队成员、客户和上级领导保持良好的沟通，确保信息传递准确无误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来年工作计划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提升个人技能，提高工作效率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拓展业务领域，开拓新客户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优化产品结构，提升产品质量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完成公司下达的年度销售目标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推广策略调整</a:t>
            </a:r>
            <a:endParaRPr lang="zh-CN" altLang="en-US"/>
          </a:p>
        </p:txBody>
      </p:sp>
      <p:sp>
        <p:nvSpPr>
          <p:cNvPr id="10492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针对目标客户群体，优化推广渠道和策略，提高品牌知名度和市场占有率。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结合数据分析，对推广效果进行评估和优化，提高转化率和ROI。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创新推广手段，如社交媒体营销、内容营销等，提升品牌形象和用户粘性。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持续关注行业动态和竞争对手情况，及时调整推广策略，保持竞争优势。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预期效果与KPI指标</a:t>
            </a:r>
            <a:endParaRPr lang="zh-CN" altLang="en-US"/>
          </a:p>
        </p:txBody>
      </p:sp>
      <p:sp>
        <p:nvSpPr>
          <p:cNvPr id="104931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达成年度销售额目标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提高转化率15%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增加有效咨询量30%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提升网站流量20%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https://d.book118.com/506125050155010033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1_1"/>
  <p:tag name="KSO_WM_UNIT_INDEX" val="1_1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  <p:tag name="KSO_WM_UNIT_VALUE" val="2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111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7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2_2"/>
  <p:tag name="KSO_WM_UNIT_INDEX" val="1_2_2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6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7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3_2"/>
  <p:tag name="KSO_WM_UNIT_INDEX" val="1_3_2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7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7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4_2"/>
  <p:tag name="KSO_WM_UNIT_INDEX" val="1_4_2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8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00993f&quot;,&quot;transparency&quot;:1},&quot;type&quot;:1},&quot;glow&quot;:{&quot;colorType&quot;:0},&quot;line&quot;:{&quot;solidLine&quot;:{&quot;brightness&quot;:-0.25,&quot;colorType&quot;:1,&quot;foreColorIndex&quot;:14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9.1000061035156,&quot;width&quot;:565}"/>
  <p:tag name="KSO_WM_TAG_VERSION" val="3.0"/>
  <p:tag name="KSO_WM_TEMPLATE_CATEGORY" val="diagram"/>
  <p:tag name="KSO_WM_TEMPLATE_INDEX" val="20231017"/>
  <p:tag name="KSO_WM_UNIT_COMPATIBLE" val="0"/>
  <p:tag name="KSO_WM_UNIT_DIAGRAM_ISNUMVISUAL" val="0"/>
  <p:tag name="KSO_WM_UNIT_DIAGRAM_ISREFERUNIT" val="0"/>
  <p:tag name="KSO_WM_UNIT_HIGHLIGHT" val="0"/>
  <p:tag name="KSO_WM_UNIT_ID" val="diagram20231017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思源黑体 CN Normal</vt:lpstr>
      <vt:lpstr>Wingdings</vt:lpstr>
      <vt:lpstr>宋体</vt:lpstr>
      <vt:lpstr>Office Theme</vt:lpstr>
      <vt:lpstr>2023年策划推广工程师年度总结及来年计划</vt:lpstr>
      <vt:lpstr>目录</vt:lpstr>
      <vt:lpstr>2023年工作总结</vt:lpstr>
      <vt:lpstr>完成项目情况</vt:lpstr>
      <vt:lpstr>推广效果评估</vt:lpstr>
      <vt:lpstr>遇到的问题和解决方案</vt:lpstr>
      <vt:lpstr>团队合作与个人成长</vt:lpstr>
      <vt:lpstr>来年工作计划</vt:lpstr>
      <vt:lpstr>目标设定</vt:lpstr>
      <vt:lpstr>推广策略调整</vt:lpstr>
      <vt:lpstr>预期效果与KPI指标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2024-09-02T10:44:52.996</cp:lastPrinted>
  <dcterms:created xsi:type="dcterms:W3CDTF">2024-09-02T02:44:53Z</dcterms:created>
  <dcterms:modified xsi:type="dcterms:W3CDTF">2024-09-02T02:44:55Z</dcterms:modified>
</cp:coreProperties>
</file>