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BD11F-B527-43D5-8235-CBA4E839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F98A6-51A8-4C3D-90B2-585315A5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3292-9BBE-4B14-BBF4-87538A24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6B2C4-7A07-4B49-8CC4-9DE4BBAD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2F33B-3109-43B6-BA6B-432CFD2B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D5D97-B408-49DB-BC2D-F7B69506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2CE74-2FB7-409F-BA0A-AF4BF024E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C1C7B-AC78-4279-AA46-6477A5262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FABF6-3DF4-4EB1-8785-EAC796340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16B02-645E-4807-9BDD-9BA2CA76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D1D89-D5F7-4BD5-A95E-E845DDD4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1597822"/>
            <a:ext cx="7772400" cy="11025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1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62629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56281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3305177"/>
            <a:ext cx="7772400" cy="1021556"/>
          </a:xfrm>
        </p:spPr>
        <p:txBody>
          <a:bodyPr anchor="t"/>
          <a:lstStyle>
            <a:lvl1pPr algn="l">
              <a:defRPr sz="41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8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57008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200152"/>
            <a:ext cx="4038600" cy="3394472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1" y="1200152"/>
            <a:ext cx="4038600" cy="3394472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6149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151336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8" indent="0">
              <a:buNone/>
              <a:defRPr sz="1800" b="1"/>
            </a:lvl3pPr>
            <a:lvl4pPr marL="1371566" indent="0">
              <a:buNone/>
              <a:defRPr sz="1700" b="1"/>
            </a:lvl4pPr>
            <a:lvl5pPr marL="1828754" indent="0">
              <a:buNone/>
              <a:defRPr sz="1700" b="1"/>
            </a:lvl5pPr>
            <a:lvl6pPr marL="2285943" indent="0">
              <a:buNone/>
              <a:defRPr sz="1700" b="1"/>
            </a:lvl6pPr>
            <a:lvl7pPr marL="2743132" indent="0">
              <a:buNone/>
              <a:defRPr sz="1700" b="1"/>
            </a:lvl7pPr>
            <a:lvl8pPr marL="3200320" indent="0">
              <a:buNone/>
              <a:defRPr sz="1700" b="1"/>
            </a:lvl8pPr>
            <a:lvl9pPr marL="3657509" indent="0">
              <a:buNone/>
              <a:defRPr sz="1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1631158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30" y="1151336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8" indent="0">
              <a:buNone/>
              <a:defRPr sz="1800" b="1"/>
            </a:lvl3pPr>
            <a:lvl4pPr marL="1371566" indent="0">
              <a:buNone/>
              <a:defRPr sz="1700" b="1"/>
            </a:lvl4pPr>
            <a:lvl5pPr marL="1828754" indent="0">
              <a:buNone/>
              <a:defRPr sz="1700" b="1"/>
            </a:lvl5pPr>
            <a:lvl6pPr marL="2285943" indent="0">
              <a:buNone/>
              <a:defRPr sz="1700" b="1"/>
            </a:lvl6pPr>
            <a:lvl7pPr marL="2743132" indent="0">
              <a:buNone/>
              <a:defRPr sz="1700" b="1"/>
            </a:lvl7pPr>
            <a:lvl8pPr marL="3200320" indent="0">
              <a:buNone/>
              <a:defRPr sz="1700" b="1"/>
            </a:lvl8pPr>
            <a:lvl9pPr marL="3657509" indent="0">
              <a:buNone/>
              <a:defRPr sz="17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30" y="1631158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41432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11746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 userDrawn="1"/>
        </p:nvSpPr>
        <p:spPr>
          <a:xfrm>
            <a:off x="854725" y="773443"/>
            <a:ext cx="7434551" cy="3216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8" tIns="34284" rIns="68568" bIns="34284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4425043" y="4838925"/>
            <a:ext cx="293917" cy="1650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8" tIns="34284" rIns="68568" bIns="34284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3505200" y="4797170"/>
            <a:ext cx="2133600" cy="273844"/>
          </a:xfr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88743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57532150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9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3" y="1076329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8" indent="0">
              <a:buNone/>
              <a:defRPr sz="11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2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29334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2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3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900"/>
            </a:lvl2pPr>
            <a:lvl3pPr marL="914378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2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6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8" indent="0">
              <a:buNone/>
              <a:defRPr sz="11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2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32670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853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05980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1" y="205980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67118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87112595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80"/>
            <a:ext cx="8229600" cy="857250"/>
          </a:xfrm>
          <a:prstGeom prst="rect">
            <a:avLst/>
          </a:prstGeom>
        </p:spPr>
        <p:txBody>
          <a:bodyPr vert="horz" lIns="68568" tIns="34284" rIns="68568" bIns="34284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2"/>
            <a:ext cx="8229600" cy="3394472"/>
          </a:xfrm>
          <a:prstGeom prst="rect">
            <a:avLst/>
          </a:prstGeom>
        </p:spPr>
        <p:txBody>
          <a:bodyPr vert="horz" lIns="68568" tIns="34284" rIns="68568" bIns="3428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5"/>
            <a:ext cx="2133600" cy="273844"/>
          </a:xfrm>
          <a:prstGeom prst="rect">
            <a:avLst/>
          </a:prstGeom>
        </p:spPr>
        <p:txBody>
          <a:bodyPr vert="horz" lIns="68568" tIns="34284" rIns="68568" bIns="34284" rtlCol="0" anchor="ctr"/>
          <a:lstStyle>
            <a:defPPr>
              <a:defRPr lang="zh-CN"/>
            </a:defPPr>
            <a:lvl1pPr marL="0" algn="l" defTabSz="6858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1/3/2021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1" y="4767265"/>
            <a:ext cx="2895600" cy="273844"/>
          </a:xfrm>
          <a:prstGeom prst="rect">
            <a:avLst/>
          </a:prstGeom>
        </p:spPr>
        <p:txBody>
          <a:bodyPr vert="horz" lIns="68568" tIns="34284" rIns="68568" bIns="34284" rtlCol="0" anchor="ctr"/>
          <a:lstStyle>
            <a:defPPr>
              <a:defRPr lang="zh-CN"/>
            </a:defPPr>
            <a:lvl1pPr marL="0" algn="ctr" defTabSz="6858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5"/>
            <a:ext cx="2133600" cy="273844"/>
          </a:xfrm>
          <a:prstGeom prst="rect">
            <a:avLst/>
          </a:prstGeom>
        </p:spPr>
        <p:txBody>
          <a:bodyPr vert="horz" lIns="68568" tIns="34284" rIns="68568" bIns="34284" rtlCol="0" anchor="ctr"/>
          <a:lstStyle>
            <a:defPPr>
              <a:defRPr lang="zh-CN"/>
            </a:defPPr>
            <a:lvl1pPr marL="0" algn="r" defTabSz="6858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065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</p:sldLayoutIdLst>
  <p:transition/>
  <p:timing/>
  <p:hf hdr="0" ftr="0" dt="0"/>
  <p:txStyles>
    <p:titleStyle>
      <a:lvl1pPr algn="ctr" defTabSz="914378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2" indent="-342892" algn="l" defTabSz="914378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1" indent="-285743" algn="l" defTabSz="914378" rtl="0" eaLnBrk="1" latinLnBrk="0" hangingPunct="1">
        <a:spcBef>
          <a:spcPct val="20000"/>
        </a:spcBef>
        <a:buFont typeface="Arial" pitchFamily="34" charset="0"/>
        <a:buChar char="–"/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2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8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8" indent="-228594" algn="l" defTabSz="914378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5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8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2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6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6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52110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包含 天空, 墙壁, 户外, 水&#10;&#10;已生成高可信度的说明">
            <a:extLst>
              <a:ext uri="{FF2B5EF4-FFF2-40B4-BE49-F238E27FC236}">
                <a16:creationId xmlns="" xmlns:a16="http://schemas.microsoft.com/office/drawing/2014/main" id="{6F06BF4D-C58F-4E07-B94D-7C8442CFB9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30"/>
            <a:ext cx="9144000" cy="5141640"/>
          </a:xfrm>
          <a:prstGeom prst="rect">
            <a:avLst/>
          </a:prstGeom>
        </p:spPr>
      </p:pic>
      <p:sp>
        <p:nvSpPr>
          <p:cNvPr id="5" name="TextBox 7">
            <a:extLst>
              <a:ext uri="{FF2B5EF4-FFF2-40B4-BE49-F238E27FC236}">
                <a16:creationId xmlns="" xmlns:a16="http://schemas.microsoft.com/office/drawing/2014/main" id="{30D6E191-2BB7-43F8-853A-62B946DA21AF}"/>
              </a:ext>
            </a:extLst>
          </p:cNvPr>
          <p:cNvSpPr txBox="1"/>
          <p:nvPr/>
        </p:nvSpPr>
        <p:spPr>
          <a:xfrm>
            <a:off x="1438649" y="1191733"/>
            <a:ext cx="6313328" cy="869739"/>
          </a:xfrm>
          <a:prstGeom prst="rect">
            <a:avLst/>
          </a:prstGeom>
          <a:noFill/>
        </p:spPr>
        <p:txBody>
          <a:bodyPr wrap="square" lIns="38562" tIns="19281" rIns="38562" bIns="19281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5000" b="1" kern="1200">
                <a:solidFill>
                  <a:schemeClr val="bg1"/>
                </a:solidFill>
                <a:latin typeface="+mn-ea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《</a:t>
            </a:r>
            <a:r>
              <a:rPr lang="zh-CN" altLang="en-US" sz="54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世说新语</a:t>
            </a:r>
            <a:r>
              <a:rPr lang="en-US" altLang="zh-CN" sz="54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》</a:t>
            </a:r>
            <a:r>
              <a:rPr lang="zh-CN" altLang="en-US" sz="54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两则</a:t>
            </a:r>
          </a:p>
        </p:txBody>
      </p:sp>
      <p:sp>
        <p:nvSpPr>
          <p:cNvPr id="7" name="TextBox 15">
            <a:extLst>
              <a:ext uri="{FF2B5EF4-FFF2-40B4-BE49-F238E27FC236}">
                <a16:creationId xmlns="" xmlns:a16="http://schemas.microsoft.com/office/drawing/2014/main" id="{02ACCEB8-1660-4477-B4BC-7DD05B9AE316}"/>
              </a:ext>
            </a:extLst>
          </p:cNvPr>
          <p:cNvSpPr txBox="1"/>
          <p:nvPr/>
        </p:nvSpPr>
        <p:spPr>
          <a:xfrm>
            <a:off x="2684698" y="2278484"/>
            <a:ext cx="3852684" cy="284683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450">
                <a:solidFill>
                  <a:schemeClr val="bg1"/>
                </a:solidFill>
                <a:latin typeface="微软雅黑"/>
                <a:ea typeface="微软雅黑"/>
                <a:cs typeface="Lato Black" charset="0"/>
                <a:sym typeface="微软雅黑"/>
              </a:rPr>
              <a:t>七年级语文课件</a:t>
            </a:r>
            <a:endParaRPr lang="en-US" altLang="zh-CN" b="1" spc="450">
              <a:solidFill>
                <a:schemeClr val="bg1"/>
              </a:solidFill>
              <a:latin typeface="微软雅黑"/>
              <a:ea typeface="微软雅黑"/>
              <a:cs typeface="Lato Black" charset="0"/>
              <a:sym typeface="微软雅黑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="" xmlns:a16="http://schemas.microsoft.com/office/drawing/2014/main" id="{3D2690CB-B821-42C7-9315-2793385FA256}"/>
              </a:ext>
            </a:extLst>
          </p:cNvPr>
          <p:cNvSpPr/>
          <p:nvPr/>
        </p:nvSpPr>
        <p:spPr>
          <a:xfrm>
            <a:off x="265544" y="257115"/>
            <a:ext cx="8612912" cy="4629268"/>
          </a:xfrm>
          <a:prstGeom prst="rect">
            <a:avLst/>
          </a:prstGeom>
          <a:noFill/>
          <a:ln>
            <a:solidFill>
              <a:srgbClr val="706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518685" y="4154145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62424996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2" dur="750" decel="533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图片 33" descr="图片包含 天空, 墙壁, 户外, 水&#10;&#10;已生成高可信度的说明">
            <a:extLst>
              <a:ext uri="{FF2B5EF4-FFF2-40B4-BE49-F238E27FC236}">
                <a16:creationId xmlns="" xmlns:a16="http://schemas.microsoft.com/office/drawing/2014/main" id="{1112726F-FEA7-4606-B746-DD9814718F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30"/>
            <a:ext cx="9144000" cy="5141640"/>
          </a:xfrm>
          <a:prstGeom prst="rect">
            <a:avLst/>
          </a:prstGeom>
        </p:spPr>
      </p:pic>
      <p:sp>
        <p:nvSpPr>
          <p:cNvPr id="35" name="矩形 34">
            <a:extLst>
              <a:ext uri="{FF2B5EF4-FFF2-40B4-BE49-F238E27FC236}">
                <a16:creationId xmlns="" xmlns:a16="http://schemas.microsoft.com/office/drawing/2014/main" id="{6A4B4C65-FDD4-409B-BC8A-9450E8D8270F}"/>
              </a:ext>
            </a:extLst>
          </p:cNvPr>
          <p:cNvSpPr/>
          <p:nvPr/>
        </p:nvSpPr>
        <p:spPr>
          <a:xfrm>
            <a:off x="265544" y="257115"/>
            <a:ext cx="8612912" cy="4629268"/>
          </a:xfrm>
          <a:prstGeom prst="rect">
            <a:avLst/>
          </a:prstGeom>
          <a:noFill/>
          <a:ln>
            <a:solidFill>
              <a:srgbClr val="706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grpSp>
        <p:nvGrpSpPr>
          <p:cNvPr id="36" name="组合 35">
            <a:extLst>
              <a:ext uri="{FF2B5EF4-FFF2-40B4-BE49-F238E27FC236}">
                <a16:creationId xmlns="" xmlns:a16="http://schemas.microsoft.com/office/drawing/2014/main" id="{D6EC7B38-6ADF-4472-8C12-AE8E5DD08D17}"/>
              </a:ext>
            </a:extLst>
          </p:cNvPr>
          <p:cNvGrpSpPr/>
          <p:nvPr/>
        </p:nvGrpSpPr>
        <p:grpSpPr>
          <a:xfrm rot="5400000">
            <a:off x="1564773" y="1734157"/>
            <a:ext cx="2364049" cy="801449"/>
            <a:chOff x="1728740" y="3541387"/>
            <a:chExt cx="3251792" cy="607095"/>
          </a:xfrm>
        </p:grpSpPr>
        <p:sp>
          <p:nvSpPr>
            <p:cNvPr id="37" name="Shape 18">
              <a:extLst>
                <a:ext uri="{FF2B5EF4-FFF2-40B4-BE49-F238E27FC236}">
                  <a16:creationId xmlns="" xmlns:a16="http://schemas.microsoft.com/office/drawing/2014/main" id="{DE9504D0-E421-44F7-A451-5A649D49F457}"/>
                </a:ext>
              </a:extLst>
            </p:cNvPr>
            <p:cNvSpPr/>
            <p:nvPr/>
          </p:nvSpPr>
          <p:spPr>
            <a:xfrm>
              <a:off x="1799606" y="3541387"/>
              <a:ext cx="3180926" cy="607095"/>
            </a:xfrm>
            <a:prstGeom prst="roundRect">
              <a:avLst>
                <a:gd name="adj" fmla="val 15530"/>
              </a:avLst>
            </a:prstGeom>
            <a:noFill/>
            <a:ln w="28575" cap="flat">
              <a:solidFill>
                <a:srgbClr val="706A6A"/>
              </a:solidFill>
              <a:prstDash val="solid"/>
              <a:miter lim="400000"/>
            </a:ln>
            <a:effectLst/>
          </p:spPr>
          <p:txBody>
            <a:bodyPr wrap="square" lIns="19050" tIns="19050" rIns="19050" bIns="19050" numCol="1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sz="1800" kern="0">
                <a:solidFill>
                  <a:srgbClr val="945B32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38" name="文本框 3">
              <a:extLst>
                <a:ext uri="{FF2B5EF4-FFF2-40B4-BE49-F238E27FC236}">
                  <a16:creationId xmlns="" xmlns:a16="http://schemas.microsoft.com/office/drawing/2014/main" id="{EE26838F-990F-4023-820F-20896DB82A79}"/>
                </a:ext>
              </a:extLst>
            </p:cNvPr>
            <p:cNvSpPr txBox="1"/>
            <p:nvPr/>
          </p:nvSpPr>
          <p:spPr>
            <a:xfrm rot="16200000">
              <a:off x="2813423" y="2515422"/>
              <a:ext cx="524564" cy="2693930"/>
            </a:xfrm>
            <a:prstGeom prst="rect">
              <a:avLst/>
            </a:prstGeom>
            <a:noFill/>
            <a:ln w="38100">
              <a:noFill/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33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主目录</a:t>
              </a:r>
            </a:p>
          </p:txBody>
        </p:sp>
      </p:grpSp>
      <p:pic>
        <p:nvPicPr>
          <p:cNvPr id="39" name="图片 38">
            <a:extLst>
              <a:ext uri="{FF2B5EF4-FFF2-40B4-BE49-F238E27FC236}">
                <a16:creationId xmlns="" xmlns:a16="http://schemas.microsoft.com/office/drawing/2014/main" id="{A15D0AA0-587B-4CEF-91D7-620A7589A9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98791" y="2588775"/>
            <a:ext cx="590919" cy="642687"/>
          </a:xfrm>
          <a:prstGeom prst="rect">
            <a:avLst/>
          </a:prstGeom>
        </p:spPr>
      </p:pic>
      <p:grpSp>
        <p:nvGrpSpPr>
          <p:cNvPr id="40" name="组合 39">
            <a:extLst>
              <a:ext uri="{FF2B5EF4-FFF2-40B4-BE49-F238E27FC236}">
                <a16:creationId xmlns="" xmlns:a16="http://schemas.microsoft.com/office/drawing/2014/main" id="{B7329FE0-DDD9-4F79-95E7-4CCB512AAB87}"/>
              </a:ext>
            </a:extLst>
          </p:cNvPr>
          <p:cNvGrpSpPr/>
          <p:nvPr/>
        </p:nvGrpSpPr>
        <p:grpSpPr>
          <a:xfrm>
            <a:off x="3446417" y="996380"/>
            <a:ext cx="2769799" cy="532621"/>
            <a:chOff x="4341100" y="1393760"/>
            <a:chExt cx="3692585" cy="710326"/>
          </a:xfrm>
        </p:grpSpPr>
        <p:sp>
          <p:nvSpPr>
            <p:cNvPr id="41" name="圆角矩形 52">
              <a:extLst>
                <a:ext uri="{FF2B5EF4-FFF2-40B4-BE49-F238E27FC236}">
                  <a16:creationId xmlns="" xmlns:a16="http://schemas.microsoft.com/office/drawing/2014/main" id="{BC245C96-356B-4CA1-A3E2-90EF442526A4}"/>
                </a:ext>
              </a:extLst>
            </p:cNvPr>
            <p:cNvSpPr/>
            <p:nvPr/>
          </p:nvSpPr>
          <p:spPr>
            <a:xfrm>
              <a:off x="4533900" y="1463174"/>
              <a:ext cx="3499785" cy="571500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706A6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42" name="椭圆 41">
              <a:extLst>
                <a:ext uri="{FF2B5EF4-FFF2-40B4-BE49-F238E27FC236}">
                  <a16:creationId xmlns="" xmlns:a16="http://schemas.microsoft.com/office/drawing/2014/main" id="{B7DB373F-E6A9-4E9C-ACCE-0BAEF07BB97E}"/>
                </a:ext>
              </a:extLst>
            </p:cNvPr>
            <p:cNvSpPr/>
            <p:nvPr/>
          </p:nvSpPr>
          <p:spPr>
            <a:xfrm>
              <a:off x="4341100" y="1393760"/>
              <a:ext cx="710326" cy="710326"/>
            </a:xfrm>
            <a:prstGeom prst="ellipse">
              <a:avLst/>
            </a:prstGeom>
            <a:solidFill>
              <a:srgbClr val="706A6A"/>
            </a:solidFill>
            <a:ln w="76200">
              <a:solidFill>
                <a:srgbClr val="F0E5C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1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壹</a:t>
              </a:r>
              <a:endParaRPr lang="en-US" sz="2100">
                <a:solidFill>
                  <a:prstClr val="white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43" name="文本框 42">
              <a:extLst>
                <a:ext uri="{FF2B5EF4-FFF2-40B4-BE49-F238E27FC236}">
                  <a16:creationId xmlns="" xmlns:a16="http://schemas.microsoft.com/office/drawing/2014/main" id="{318F1DFB-7850-4242-A78A-A9F0069E980E}"/>
                </a:ext>
              </a:extLst>
            </p:cNvPr>
            <p:cNvSpPr txBox="1"/>
            <p:nvPr/>
          </p:nvSpPr>
          <p:spPr>
            <a:xfrm>
              <a:off x="5336032" y="1463173"/>
              <a:ext cx="2549676" cy="554126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课前导读</a:t>
              </a:r>
              <a:endParaRPr lang="zh-CN" altLang="en-US" sz="210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44" name="组合 43">
            <a:extLst>
              <a:ext uri="{FF2B5EF4-FFF2-40B4-BE49-F238E27FC236}">
                <a16:creationId xmlns="" xmlns:a16="http://schemas.microsoft.com/office/drawing/2014/main" id="{C028213A-F19B-4C1F-A7B1-D18D3434A6A0}"/>
              </a:ext>
            </a:extLst>
          </p:cNvPr>
          <p:cNvGrpSpPr/>
          <p:nvPr/>
        </p:nvGrpSpPr>
        <p:grpSpPr>
          <a:xfrm>
            <a:off x="3440701" y="1582984"/>
            <a:ext cx="2769799" cy="532621"/>
            <a:chOff x="4341100" y="1393760"/>
            <a:chExt cx="3692585" cy="710326"/>
          </a:xfrm>
        </p:grpSpPr>
        <p:sp>
          <p:nvSpPr>
            <p:cNvPr id="45" name="圆角矩形 52">
              <a:extLst>
                <a:ext uri="{FF2B5EF4-FFF2-40B4-BE49-F238E27FC236}">
                  <a16:creationId xmlns="" xmlns:a16="http://schemas.microsoft.com/office/drawing/2014/main" id="{FD17E124-1919-4370-AAFD-746AA06F1264}"/>
                </a:ext>
              </a:extLst>
            </p:cNvPr>
            <p:cNvSpPr/>
            <p:nvPr/>
          </p:nvSpPr>
          <p:spPr>
            <a:xfrm>
              <a:off x="4533900" y="1463174"/>
              <a:ext cx="3499785" cy="571500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706A6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46" name="椭圆 45">
              <a:extLst>
                <a:ext uri="{FF2B5EF4-FFF2-40B4-BE49-F238E27FC236}">
                  <a16:creationId xmlns="" xmlns:a16="http://schemas.microsoft.com/office/drawing/2014/main" id="{8CA7FB50-E148-49F1-8EE0-4033FF3C3547}"/>
                </a:ext>
              </a:extLst>
            </p:cNvPr>
            <p:cNvSpPr/>
            <p:nvPr/>
          </p:nvSpPr>
          <p:spPr>
            <a:xfrm>
              <a:off x="4341100" y="1393760"/>
              <a:ext cx="710326" cy="710326"/>
            </a:xfrm>
            <a:prstGeom prst="ellipse">
              <a:avLst/>
            </a:prstGeom>
            <a:solidFill>
              <a:srgbClr val="706A6A"/>
            </a:solidFill>
            <a:ln w="76200">
              <a:solidFill>
                <a:srgbClr val="F0E5C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1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贰</a:t>
              </a:r>
              <a:endParaRPr lang="en-US" sz="2100">
                <a:solidFill>
                  <a:prstClr val="white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47" name="文本框 46">
              <a:extLst>
                <a:ext uri="{FF2B5EF4-FFF2-40B4-BE49-F238E27FC236}">
                  <a16:creationId xmlns="" xmlns:a16="http://schemas.microsoft.com/office/drawing/2014/main" id="{7333E145-CD32-4CC8-9C46-CDB875B6B6CA}"/>
                </a:ext>
              </a:extLst>
            </p:cNvPr>
            <p:cNvSpPr txBox="1"/>
            <p:nvPr/>
          </p:nvSpPr>
          <p:spPr>
            <a:xfrm>
              <a:off x="5336032" y="1463173"/>
              <a:ext cx="2549676" cy="554126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    雪</a:t>
              </a:r>
              <a:endParaRPr lang="zh-CN" altLang="en-US" sz="210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48" name="组合 47">
            <a:extLst>
              <a:ext uri="{FF2B5EF4-FFF2-40B4-BE49-F238E27FC236}">
                <a16:creationId xmlns="" xmlns:a16="http://schemas.microsoft.com/office/drawing/2014/main" id="{4F632BE2-E777-48C9-BA96-703DE6C3A7F6}"/>
              </a:ext>
            </a:extLst>
          </p:cNvPr>
          <p:cNvGrpSpPr/>
          <p:nvPr/>
        </p:nvGrpSpPr>
        <p:grpSpPr>
          <a:xfrm>
            <a:off x="3446417" y="2169588"/>
            <a:ext cx="2769799" cy="532621"/>
            <a:chOff x="4341100" y="1393760"/>
            <a:chExt cx="3692585" cy="710326"/>
          </a:xfrm>
        </p:grpSpPr>
        <p:sp>
          <p:nvSpPr>
            <p:cNvPr id="49" name="圆角矩形 52">
              <a:extLst>
                <a:ext uri="{FF2B5EF4-FFF2-40B4-BE49-F238E27FC236}">
                  <a16:creationId xmlns="" xmlns:a16="http://schemas.microsoft.com/office/drawing/2014/main" id="{C6DD1CCD-DDE1-4042-BC7C-26310464E361}"/>
                </a:ext>
              </a:extLst>
            </p:cNvPr>
            <p:cNvSpPr/>
            <p:nvPr/>
          </p:nvSpPr>
          <p:spPr>
            <a:xfrm>
              <a:off x="4533900" y="1463174"/>
              <a:ext cx="3499785" cy="571500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706A6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50" name="椭圆 49">
              <a:extLst>
                <a:ext uri="{FF2B5EF4-FFF2-40B4-BE49-F238E27FC236}">
                  <a16:creationId xmlns="" xmlns:a16="http://schemas.microsoft.com/office/drawing/2014/main" id="{7BD862C4-3B34-43D6-AB6D-63DF4F8CD4C1}"/>
                </a:ext>
              </a:extLst>
            </p:cNvPr>
            <p:cNvSpPr/>
            <p:nvPr/>
          </p:nvSpPr>
          <p:spPr>
            <a:xfrm>
              <a:off x="4341100" y="1393760"/>
              <a:ext cx="710326" cy="710326"/>
            </a:xfrm>
            <a:prstGeom prst="ellipse">
              <a:avLst/>
            </a:prstGeom>
            <a:solidFill>
              <a:srgbClr val="706A6A"/>
            </a:solidFill>
            <a:ln w="76200">
              <a:solidFill>
                <a:srgbClr val="F0E5C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1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叁</a:t>
              </a:r>
              <a:endParaRPr lang="en-US" sz="2100">
                <a:solidFill>
                  <a:prstClr val="white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51" name="文本框 50">
              <a:extLst>
                <a:ext uri="{FF2B5EF4-FFF2-40B4-BE49-F238E27FC236}">
                  <a16:creationId xmlns="" xmlns:a16="http://schemas.microsoft.com/office/drawing/2014/main" id="{E7C12F14-EDCE-4B61-8DA8-29E5991878B4}"/>
                </a:ext>
              </a:extLst>
            </p:cNvPr>
            <p:cNvSpPr txBox="1"/>
            <p:nvPr/>
          </p:nvSpPr>
          <p:spPr>
            <a:xfrm>
              <a:off x="5336032" y="1463173"/>
              <a:ext cx="2549676" cy="554126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陈太丘与友期</a:t>
              </a:r>
              <a:endParaRPr lang="zh-CN" altLang="en-US" sz="210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52" name="组合 51">
            <a:extLst>
              <a:ext uri="{FF2B5EF4-FFF2-40B4-BE49-F238E27FC236}">
                <a16:creationId xmlns="" xmlns:a16="http://schemas.microsoft.com/office/drawing/2014/main" id="{35C0B6A8-98DF-4115-BD14-D521B54E8B88}"/>
              </a:ext>
            </a:extLst>
          </p:cNvPr>
          <p:cNvGrpSpPr/>
          <p:nvPr/>
        </p:nvGrpSpPr>
        <p:grpSpPr>
          <a:xfrm>
            <a:off x="3446417" y="2756192"/>
            <a:ext cx="2769799" cy="532621"/>
            <a:chOff x="4341100" y="1393760"/>
            <a:chExt cx="3692585" cy="710326"/>
          </a:xfrm>
        </p:grpSpPr>
        <p:sp>
          <p:nvSpPr>
            <p:cNvPr id="53" name="圆角矩形 52">
              <a:extLst>
                <a:ext uri="{FF2B5EF4-FFF2-40B4-BE49-F238E27FC236}">
                  <a16:creationId xmlns="" xmlns:a16="http://schemas.microsoft.com/office/drawing/2014/main" id="{EC382D6F-7643-409E-A0C3-D43B496EBC1E}"/>
                </a:ext>
              </a:extLst>
            </p:cNvPr>
            <p:cNvSpPr/>
            <p:nvPr/>
          </p:nvSpPr>
          <p:spPr>
            <a:xfrm>
              <a:off x="4533900" y="1463174"/>
              <a:ext cx="3499785" cy="571500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rgbClr val="706A6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500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54" name="椭圆 53">
              <a:extLst>
                <a:ext uri="{FF2B5EF4-FFF2-40B4-BE49-F238E27FC236}">
                  <a16:creationId xmlns="" xmlns:a16="http://schemas.microsoft.com/office/drawing/2014/main" id="{DCA88099-410F-450C-A723-D86504FBDD5B}"/>
                </a:ext>
              </a:extLst>
            </p:cNvPr>
            <p:cNvSpPr/>
            <p:nvPr/>
          </p:nvSpPr>
          <p:spPr>
            <a:xfrm>
              <a:off x="4341100" y="1393760"/>
              <a:ext cx="710326" cy="710326"/>
            </a:xfrm>
            <a:prstGeom prst="ellipse">
              <a:avLst/>
            </a:prstGeom>
            <a:solidFill>
              <a:srgbClr val="6B6B6B"/>
            </a:solidFill>
            <a:ln w="76200">
              <a:solidFill>
                <a:srgbClr val="F0E5CF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1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肆</a:t>
              </a:r>
              <a:endParaRPr lang="en-US" sz="2100">
                <a:solidFill>
                  <a:prstClr val="white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55" name="文本框 54">
              <a:extLst>
                <a:ext uri="{FF2B5EF4-FFF2-40B4-BE49-F238E27FC236}">
                  <a16:creationId xmlns="" xmlns:a16="http://schemas.microsoft.com/office/drawing/2014/main" id="{4D903F2C-CBCF-491B-8184-91ECAA56C12F}"/>
                </a:ext>
              </a:extLst>
            </p:cNvPr>
            <p:cNvSpPr txBox="1"/>
            <p:nvPr/>
          </p:nvSpPr>
          <p:spPr>
            <a:xfrm>
              <a:off x="5336032" y="1463173"/>
              <a:ext cx="2549676" cy="554126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课后学习</a:t>
              </a:r>
              <a:endParaRPr lang="zh-CN" altLang="en-US" sz="210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1631942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1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2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2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天空, 墙壁, 户外, 水&#10;&#10;已生成高可信度的说明">
            <a:extLst>
              <a:ext uri="{FF2B5EF4-FFF2-40B4-BE49-F238E27FC236}">
                <a16:creationId xmlns="" xmlns:a16="http://schemas.microsoft.com/office/drawing/2014/main" id="{216F355E-6D78-47B2-BB32-A675E6AEF1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30"/>
            <a:ext cx="9144000" cy="514164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C9668E44-E534-4F90-937B-B117DED72EE6}"/>
              </a:ext>
            </a:extLst>
          </p:cNvPr>
          <p:cNvSpPr/>
          <p:nvPr/>
        </p:nvSpPr>
        <p:spPr>
          <a:xfrm>
            <a:off x="265544" y="257115"/>
            <a:ext cx="8612912" cy="4629268"/>
          </a:xfrm>
          <a:prstGeom prst="rect">
            <a:avLst/>
          </a:prstGeom>
          <a:noFill/>
          <a:ln>
            <a:solidFill>
              <a:srgbClr val="706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grpSp>
        <p:nvGrpSpPr>
          <p:cNvPr id="13" name="组合 12">
            <a:extLst>
              <a:ext uri="{FF2B5EF4-FFF2-40B4-BE49-F238E27FC236}">
                <a16:creationId xmlns="" xmlns:a16="http://schemas.microsoft.com/office/drawing/2014/main" id="{45523304-F3BA-4644-A192-88261F7BC79F}"/>
              </a:ext>
            </a:extLst>
          </p:cNvPr>
          <p:cNvGrpSpPr/>
          <p:nvPr/>
        </p:nvGrpSpPr>
        <p:grpSpPr>
          <a:xfrm rot="5400000">
            <a:off x="1574299" y="1724634"/>
            <a:ext cx="2364049" cy="801449"/>
            <a:chOff x="1728740" y="3541387"/>
            <a:chExt cx="3251792" cy="607095"/>
          </a:xfrm>
        </p:grpSpPr>
        <p:sp>
          <p:nvSpPr>
            <p:cNvPr id="14" name="Shape 18">
              <a:extLst>
                <a:ext uri="{FF2B5EF4-FFF2-40B4-BE49-F238E27FC236}">
                  <a16:creationId xmlns="" xmlns:a16="http://schemas.microsoft.com/office/drawing/2014/main" id="{AE7051F0-38A4-4FB1-BA28-1F1EE9298236}"/>
                </a:ext>
              </a:extLst>
            </p:cNvPr>
            <p:cNvSpPr/>
            <p:nvPr/>
          </p:nvSpPr>
          <p:spPr>
            <a:xfrm>
              <a:off x="1799606" y="3541387"/>
              <a:ext cx="3180926" cy="607095"/>
            </a:xfrm>
            <a:prstGeom prst="roundRect">
              <a:avLst>
                <a:gd name="adj" fmla="val 15530"/>
              </a:avLst>
            </a:prstGeom>
            <a:noFill/>
            <a:ln w="28575" cap="flat">
              <a:solidFill>
                <a:srgbClr val="706A6A"/>
              </a:solidFill>
              <a:prstDash val="solid"/>
              <a:miter lim="400000"/>
            </a:ln>
            <a:effectLst/>
          </p:spPr>
          <p:txBody>
            <a:bodyPr wrap="square" lIns="19050" tIns="19050" rIns="19050" bIns="19050" numCol="1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sz="1800" kern="0">
                <a:solidFill>
                  <a:srgbClr val="945B32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5" name="文本框 3">
              <a:extLst>
                <a:ext uri="{FF2B5EF4-FFF2-40B4-BE49-F238E27FC236}">
                  <a16:creationId xmlns="" xmlns:a16="http://schemas.microsoft.com/office/drawing/2014/main" id="{45D5D808-47FC-4DF2-92B3-E0B24969FCDC}"/>
                </a:ext>
              </a:extLst>
            </p:cNvPr>
            <p:cNvSpPr txBox="1"/>
            <p:nvPr/>
          </p:nvSpPr>
          <p:spPr>
            <a:xfrm rot="16200000">
              <a:off x="2813423" y="2515422"/>
              <a:ext cx="524564" cy="2693930"/>
            </a:xfrm>
            <a:prstGeom prst="rect">
              <a:avLst/>
            </a:prstGeom>
            <a:noFill/>
            <a:ln w="38100">
              <a:noFill/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33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第一章</a:t>
              </a:r>
            </a:p>
          </p:txBody>
        </p:sp>
      </p:grpSp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62248CA0-0CAB-493A-BBD0-96B21A3FD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8317" y="2579252"/>
            <a:ext cx="590919" cy="642687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="" xmlns:a16="http://schemas.microsoft.com/office/drawing/2014/main" id="{032BE47E-9DBD-4E8B-8845-7C89621A9AA4}"/>
              </a:ext>
            </a:extLst>
          </p:cNvPr>
          <p:cNvSpPr/>
          <p:nvPr/>
        </p:nvSpPr>
        <p:spPr>
          <a:xfrm>
            <a:off x="3306286" y="1548661"/>
            <a:ext cx="3178718" cy="6309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4100" noProof="1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课前导读</a:t>
            </a:r>
            <a:endParaRPr lang="zh-CN" altLang="en-US" sz="4100" noProof="1">
              <a:solidFill>
                <a:srgbClr val="706A6A"/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19" name="TextBox 11">
            <a:extLst>
              <a:ext uri="{FF2B5EF4-FFF2-40B4-BE49-F238E27FC236}">
                <a16:creationId xmlns="" xmlns:a16="http://schemas.microsoft.com/office/drawing/2014/main" id="{F963A15F-5E26-411D-BB5C-E629EB3FED70}"/>
              </a:ext>
            </a:extLst>
          </p:cNvPr>
          <p:cNvSpPr txBox="1"/>
          <p:nvPr/>
        </p:nvSpPr>
        <p:spPr>
          <a:xfrm>
            <a:off x="3395708" y="213762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0" name="TextBox 11">
            <a:extLst>
              <a:ext uri="{FF2B5EF4-FFF2-40B4-BE49-F238E27FC236}">
                <a16:creationId xmlns="" xmlns:a16="http://schemas.microsoft.com/office/drawing/2014/main" id="{5FFE9CFD-2051-4E13-89E8-98743BF76E07}"/>
              </a:ext>
            </a:extLst>
          </p:cNvPr>
          <p:cNvSpPr txBox="1"/>
          <p:nvPr/>
        </p:nvSpPr>
        <p:spPr>
          <a:xfrm>
            <a:off x="3395708" y="234304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804804066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1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课前导读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="" xmlns:a16="http://schemas.microsoft.com/office/drawing/2014/main" id="{49F5B8E3-472E-4E9E-83C0-84BBCB2BFF7E}"/>
              </a:ext>
            </a:extLst>
          </p:cNvPr>
          <p:cNvGrpSpPr/>
          <p:nvPr/>
        </p:nvGrpSpPr>
        <p:grpSpPr>
          <a:xfrm>
            <a:off x="1086510" y="950315"/>
            <a:ext cx="1185545" cy="3241680"/>
            <a:chOff x="1599331" y="958442"/>
            <a:chExt cx="1580521" cy="4323241"/>
          </a:xfrm>
        </p:grpSpPr>
        <p:pic>
          <p:nvPicPr>
            <p:cNvPr id="6" name="图片 5">
              <a:extLst>
                <a:ext uri="{FF2B5EF4-FFF2-40B4-BE49-F238E27FC236}">
                  <a16:creationId xmlns="" xmlns:a16="http://schemas.microsoft.com/office/drawing/2014/main" id="{F704C06B-3005-4BAF-A6DD-0C115C82DC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0800000">
              <a:off x="1599331" y="958442"/>
              <a:ext cx="1580521" cy="4323241"/>
            </a:xfrm>
            <a:prstGeom prst="rect">
              <a:avLst/>
            </a:prstGeom>
          </p:spPr>
        </p:pic>
        <p:sp>
          <p:nvSpPr>
            <p:cNvPr id="7" name="文本框 6">
              <a:extLst>
                <a:ext uri="{FF2B5EF4-FFF2-40B4-BE49-F238E27FC236}">
                  <a16:creationId xmlns="" xmlns:a16="http://schemas.microsoft.com/office/drawing/2014/main" id="{FA0F30F4-660A-42EA-B8BC-E4319208C9A4}"/>
                </a:ext>
              </a:extLst>
            </p:cNvPr>
            <p:cNvSpPr txBox="1"/>
            <p:nvPr/>
          </p:nvSpPr>
          <p:spPr>
            <a:xfrm>
              <a:off x="1726888" y="1022051"/>
              <a:ext cx="1325405" cy="3928480"/>
            </a:xfrm>
            <a:prstGeom prst="rect">
              <a:avLst/>
            </a:prstGeom>
            <a:noFill/>
          </p:spPr>
          <p:txBody>
            <a:bodyPr vert="wordArtVertRtl" wrap="none" rtlCol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100" spc="-7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作者简介</a:t>
              </a:r>
            </a:p>
          </p:txBody>
        </p:sp>
      </p:grpSp>
      <p:sp>
        <p:nvSpPr>
          <p:cNvPr id="9" name="文本框 8">
            <a:extLst>
              <a:ext uri="{FF2B5EF4-FFF2-40B4-BE49-F238E27FC236}">
                <a16:creationId xmlns="" xmlns:a16="http://schemas.microsoft.com/office/drawing/2014/main" id="{569DC646-4EDF-43EE-BA46-D2898F9063C6}"/>
              </a:ext>
            </a:extLst>
          </p:cNvPr>
          <p:cNvSpPr txBox="1"/>
          <p:nvPr/>
        </p:nvSpPr>
        <p:spPr>
          <a:xfrm>
            <a:off x="2840770" y="998012"/>
            <a:ext cx="5217912" cy="4685888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just" defTabSz="685800" rtl="0" eaLnBrk="1" latinLnBrk="0" hangingPunct="1">
              <a:lnSpc>
                <a:spcPts val="4000"/>
              </a:lnSpc>
              <a:defRPr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汉仪旗黑X1-45W" panose="00020600040101010101" pitchFamily="18" charset="-122"/>
                <a:ea typeface="汉仪旗黑X1-45W" panose="00020600040101010101" pitchFamily="18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32000"/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刘义庆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(403—444)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，彭城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(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今江苏徐州市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)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人，南朝宋文学家。由于他熟悉两晋士大夫的言行，又参阅了有关论述，加上手下才学之士的帮助，终于编出了中国文学史上第一部轶事小说──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《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世说新语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》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。</a:t>
            </a:r>
            <a:endParaRPr lang="en-US" altLang="zh-CN" sz="1800">
              <a:solidFill>
                <a:srgbClr val="706A6A"/>
              </a:solidFill>
              <a:latin typeface="微软雅黑"/>
              <a:ea typeface="微软雅黑"/>
              <a:sym typeface="微软雅黑"/>
            </a:endParaRPr>
          </a:p>
          <a:p>
            <a:pPr indent="432000"/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南朝梁刘峻为这部书作注，引书多至近四百种，又增加了许多材料。全书语言精练，辞意隽永，对后代笔记文学影响很大。往往三言两语，就能让读者看到当时的社会风气和一些人物的精神面貌。</a:t>
            </a:r>
          </a:p>
        </p:txBody>
      </p:sp>
    </p:spTree>
    <p:extLst>
      <p:ext uri="{BB962C8B-B14F-4D97-AF65-F5344CB8AC3E}">
        <p14:creationId xmlns:p14="http://schemas.microsoft.com/office/powerpoint/2010/main" val="2013290940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课前导读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B39BBFA7-EE83-4125-B0D6-1E4485F02655}"/>
              </a:ext>
            </a:extLst>
          </p:cNvPr>
          <p:cNvSpPr txBox="1"/>
          <p:nvPr/>
        </p:nvSpPr>
        <p:spPr>
          <a:xfrm>
            <a:off x="2915490" y="1470273"/>
            <a:ext cx="5472364" cy="2881644"/>
          </a:xfrm>
          <a:prstGeom prst="rect">
            <a:avLst/>
          </a:prstGeom>
        </p:spPr>
        <p:txBody>
          <a:bodyPr lIns="68571" tIns="34285" rIns="68571" bIns="34285">
            <a:normAutofit lnSpcReduction="10000"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US" altLang="zh-CN" b="1" kern="100" smtClean="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《</a:t>
            </a:r>
            <a:r>
              <a:rPr lang="zh-CN" altLang="en-US" b="1" kern="100" smtClean="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世说新语</a:t>
            </a:r>
            <a:r>
              <a:rPr lang="en-US" altLang="zh-CN" b="1" kern="100" smtClean="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》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是我国南朝宋时期（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420-581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年）产生的一部主要记述魏晋人物言谈轶事的笔记小说。是由南朝刘宋宗室临川王刘义庆组织一批文人编写的，是六朝志人小说的代表，梁代刘峻作注。</a:t>
            </a:r>
            <a:endParaRPr lang="en-US" altLang="zh-CN" sz="18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本文分别是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《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咏雪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》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和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《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陈太丘与友期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》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，分别记述了谢道韫巧答谢太傅和陈元方巧辩陈太丘友人的故事。</a:t>
            </a:r>
            <a:endParaRPr lang="zh-CN" altLang="en-US" sz="18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55892BBE-66F9-445E-BD91-56B3817C4D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676" y="1522526"/>
            <a:ext cx="1515610" cy="2040283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926180" y="758904"/>
            <a:ext cx="1318291" cy="423183"/>
          </a:xfrm>
          <a:prstGeom prst="rect">
            <a:avLst/>
          </a:prstGeom>
          <a:noFill/>
        </p:spPr>
        <p:txBody>
          <a:bodyPr wrap="none" lIns="68571" tIns="34285" rIns="68571" bIns="34285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课文背景</a:t>
            </a:r>
            <a:endParaRPr lang="zh-CN" altLang="en-US" sz="2300">
              <a:solidFill>
                <a:srgbClr val="706A6A"/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3241419456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天空, 墙壁, 户外, 水&#10;&#10;已生成高可信度的说明">
            <a:extLst>
              <a:ext uri="{FF2B5EF4-FFF2-40B4-BE49-F238E27FC236}">
                <a16:creationId xmlns="" xmlns:a16="http://schemas.microsoft.com/office/drawing/2014/main" id="{216F355E-6D78-47B2-BB32-A675E6AEF1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30"/>
            <a:ext cx="9144000" cy="514164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C9668E44-E534-4F90-937B-B117DED72EE6}"/>
              </a:ext>
            </a:extLst>
          </p:cNvPr>
          <p:cNvSpPr/>
          <p:nvPr/>
        </p:nvSpPr>
        <p:spPr>
          <a:xfrm>
            <a:off x="265544" y="257115"/>
            <a:ext cx="8612912" cy="4629268"/>
          </a:xfrm>
          <a:prstGeom prst="rect">
            <a:avLst/>
          </a:prstGeom>
          <a:noFill/>
          <a:ln>
            <a:solidFill>
              <a:srgbClr val="706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grpSp>
        <p:nvGrpSpPr>
          <p:cNvPr id="13" name="组合 12">
            <a:extLst>
              <a:ext uri="{FF2B5EF4-FFF2-40B4-BE49-F238E27FC236}">
                <a16:creationId xmlns="" xmlns:a16="http://schemas.microsoft.com/office/drawing/2014/main" id="{45523304-F3BA-4644-A192-88261F7BC79F}"/>
              </a:ext>
            </a:extLst>
          </p:cNvPr>
          <p:cNvGrpSpPr/>
          <p:nvPr/>
        </p:nvGrpSpPr>
        <p:grpSpPr>
          <a:xfrm rot="5400000">
            <a:off x="1574299" y="1724634"/>
            <a:ext cx="2364049" cy="801449"/>
            <a:chOff x="1728740" y="3541387"/>
            <a:chExt cx="3251792" cy="607095"/>
          </a:xfrm>
        </p:grpSpPr>
        <p:sp>
          <p:nvSpPr>
            <p:cNvPr id="14" name="Shape 18">
              <a:extLst>
                <a:ext uri="{FF2B5EF4-FFF2-40B4-BE49-F238E27FC236}">
                  <a16:creationId xmlns="" xmlns:a16="http://schemas.microsoft.com/office/drawing/2014/main" id="{AE7051F0-38A4-4FB1-BA28-1F1EE9298236}"/>
                </a:ext>
              </a:extLst>
            </p:cNvPr>
            <p:cNvSpPr/>
            <p:nvPr/>
          </p:nvSpPr>
          <p:spPr>
            <a:xfrm>
              <a:off x="1799606" y="3541387"/>
              <a:ext cx="3180926" cy="607095"/>
            </a:xfrm>
            <a:prstGeom prst="roundRect">
              <a:avLst>
                <a:gd name="adj" fmla="val 15530"/>
              </a:avLst>
            </a:prstGeom>
            <a:noFill/>
            <a:ln w="28575" cap="flat">
              <a:solidFill>
                <a:srgbClr val="706A6A"/>
              </a:solidFill>
              <a:prstDash val="solid"/>
              <a:miter lim="400000"/>
            </a:ln>
            <a:effectLst/>
          </p:spPr>
          <p:txBody>
            <a:bodyPr wrap="square" lIns="19050" tIns="19050" rIns="19050" bIns="19050" numCol="1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sz="1800" kern="0">
                <a:solidFill>
                  <a:srgbClr val="945B32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5" name="文本框 3">
              <a:extLst>
                <a:ext uri="{FF2B5EF4-FFF2-40B4-BE49-F238E27FC236}">
                  <a16:creationId xmlns="" xmlns:a16="http://schemas.microsoft.com/office/drawing/2014/main" id="{45D5D808-47FC-4DF2-92B3-E0B24969FCDC}"/>
                </a:ext>
              </a:extLst>
            </p:cNvPr>
            <p:cNvSpPr txBox="1"/>
            <p:nvPr/>
          </p:nvSpPr>
          <p:spPr>
            <a:xfrm rot="16200000">
              <a:off x="2813423" y="2515422"/>
              <a:ext cx="524564" cy="2693930"/>
            </a:xfrm>
            <a:prstGeom prst="rect">
              <a:avLst/>
            </a:prstGeom>
            <a:noFill/>
            <a:ln w="38100">
              <a:noFill/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33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第一章</a:t>
              </a:r>
            </a:p>
          </p:txBody>
        </p:sp>
      </p:grpSp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62248CA0-0CAB-493A-BBD0-96B21A3FD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8317" y="2579252"/>
            <a:ext cx="590919" cy="642687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="" xmlns:a16="http://schemas.microsoft.com/office/drawing/2014/main" id="{032BE47E-9DBD-4E8B-8845-7C89621A9AA4}"/>
              </a:ext>
            </a:extLst>
          </p:cNvPr>
          <p:cNvSpPr/>
          <p:nvPr/>
        </p:nvSpPr>
        <p:spPr>
          <a:xfrm>
            <a:off x="3306286" y="1548661"/>
            <a:ext cx="3178718" cy="6309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4100" noProof="1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咏雪</a:t>
            </a:r>
            <a:endParaRPr lang="zh-CN" altLang="en-US" sz="4100" noProof="1">
              <a:solidFill>
                <a:srgbClr val="706A6A"/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19" name="TextBox 11">
            <a:extLst>
              <a:ext uri="{FF2B5EF4-FFF2-40B4-BE49-F238E27FC236}">
                <a16:creationId xmlns="" xmlns:a16="http://schemas.microsoft.com/office/drawing/2014/main" id="{F963A15F-5E26-411D-BB5C-E629EB3FED70}"/>
              </a:ext>
            </a:extLst>
          </p:cNvPr>
          <p:cNvSpPr txBox="1"/>
          <p:nvPr/>
        </p:nvSpPr>
        <p:spPr>
          <a:xfrm>
            <a:off x="3395708" y="213762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0" name="TextBox 11">
            <a:extLst>
              <a:ext uri="{FF2B5EF4-FFF2-40B4-BE49-F238E27FC236}">
                <a16:creationId xmlns="" xmlns:a16="http://schemas.microsoft.com/office/drawing/2014/main" id="{5FFE9CFD-2051-4E13-89E8-98743BF76E07}"/>
              </a:ext>
            </a:extLst>
          </p:cNvPr>
          <p:cNvSpPr txBox="1"/>
          <p:nvPr/>
        </p:nvSpPr>
        <p:spPr>
          <a:xfrm>
            <a:off x="3395708" y="234304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4185136674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1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E39664B8-0C7D-449E-8CD6-A44E974E86A8}"/>
              </a:ext>
            </a:extLst>
          </p:cNvPr>
          <p:cNvSpPr txBox="1"/>
          <p:nvPr/>
        </p:nvSpPr>
        <p:spPr>
          <a:xfrm>
            <a:off x="1215913" y="2033600"/>
            <a:ext cx="6713365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2300" kern="1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   谢太傅寒雪日内集，与儿女讲论文义。俄而雪骤</a:t>
            </a:r>
            <a:r>
              <a:rPr lang="en-US" altLang="zh-CN" sz="2300" kern="1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,</a:t>
            </a:r>
            <a:r>
              <a:rPr lang="zh-CN" altLang="en-US" sz="2300" kern="1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公欣然曰：“白雪纷纷何所似？”兄子胡儿曰：“撒盐空中差可拟。”兄女曰：“未若柳絮因风起。”公大笑乐。即公大兄无奕女，左将军王凝之妻也。</a:t>
            </a:r>
            <a:endParaRPr lang="zh-CN" altLang="en-US" sz="2300" kern="100">
              <a:solidFill>
                <a:srgbClr val="706A6A"/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CEA6E87B-9DB5-4995-8CEB-1CDA7FB43A54}"/>
              </a:ext>
            </a:extLst>
          </p:cNvPr>
          <p:cNvSpPr txBox="1"/>
          <p:nvPr/>
        </p:nvSpPr>
        <p:spPr>
          <a:xfrm>
            <a:off x="3988253" y="428657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作品原文</a:t>
            </a:r>
          </a:p>
        </p:txBody>
      </p:sp>
      <p:sp>
        <p:nvSpPr>
          <p:cNvPr id="7" name="矩形 6">
            <a:extLst>
              <a:ext uri="{FF2B5EF4-FFF2-40B4-BE49-F238E27FC236}">
                <a16:creationId xmlns="" xmlns:a16="http://schemas.microsoft.com/office/drawing/2014/main" id="{1302F8F0-83C6-48F9-8B44-BB40EF895FC0}"/>
              </a:ext>
            </a:extLst>
          </p:cNvPr>
          <p:cNvSpPr/>
          <p:nvPr/>
        </p:nvSpPr>
        <p:spPr>
          <a:xfrm>
            <a:off x="3914235" y="1203358"/>
            <a:ext cx="1316720" cy="438480"/>
          </a:xfrm>
          <a:prstGeom prst="rect">
            <a:avLst/>
          </a:prstGeom>
        </p:spPr>
        <p:txBody>
          <a:bodyPr wrap="squar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《</a:t>
            </a:r>
            <a:r>
              <a:rPr lang="zh-CN" altLang="en-US" sz="2400" b="1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咏雪</a:t>
            </a:r>
            <a:r>
              <a:rPr lang="en-US" altLang="zh-CN" sz="2400" b="1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》</a:t>
            </a:r>
            <a:endParaRPr lang="zh-CN" altLang="en-US" sz="2400" b="1">
              <a:solidFill>
                <a:srgbClr val="706A6A"/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2847176740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B96EA8D1-129D-4842-A865-DB837B0234B7}"/>
              </a:ext>
            </a:extLst>
          </p:cNvPr>
          <p:cNvSpPr txBox="1"/>
          <p:nvPr/>
        </p:nvSpPr>
        <p:spPr>
          <a:xfrm>
            <a:off x="628732" y="1422598"/>
            <a:ext cx="7887727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1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）谢太傅：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即谢安（</a:t>
            </a:r>
            <a:r>
              <a:rPr lang="en-US" altLang="zh-CN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320~385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），字安石，晋朝陈郡阳夏（河南太康）人。做过吴兴太守、侍中、吏部尚书、中护军等官职。死后追赠为太傅。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2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）内集：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家庭聚会。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3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）与儿女讲论文义：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儿女，这里当“子侄辈”讲，即年轻一辈。讲论文义：讲解诗文。讲：讲解。 论：讨论。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4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）俄而雪骤：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俄而，不久，一会儿。骤：急，迅速。</a:t>
            </a:r>
            <a:endParaRPr lang="zh-CN" altLang="en-US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4293C577-9A08-4A01-A296-472CC8521F45}"/>
              </a:ext>
            </a:extLst>
          </p:cNvPr>
          <p:cNvSpPr txBox="1"/>
          <p:nvPr/>
        </p:nvSpPr>
        <p:spPr>
          <a:xfrm>
            <a:off x="3912980" y="462938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注释译文</a:t>
            </a:r>
          </a:p>
        </p:txBody>
      </p:sp>
    </p:spTree>
    <p:extLst>
      <p:ext uri="{BB962C8B-B14F-4D97-AF65-F5344CB8AC3E}">
        <p14:creationId xmlns:p14="http://schemas.microsoft.com/office/powerpoint/2010/main" val="3892999879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B970C56B-D60A-4AFB-BEF0-19F70C3EB503}"/>
              </a:ext>
            </a:extLst>
          </p:cNvPr>
          <p:cNvSpPr txBox="1"/>
          <p:nvPr/>
        </p:nvSpPr>
        <p:spPr>
          <a:xfrm>
            <a:off x="733520" y="1615238"/>
            <a:ext cx="7887727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5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）何所似：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像什么。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6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）欣然：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高兴的样子。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7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）胡儿：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即谢朗。谢朗，字长度，谢安哥哥的长子。做过东阳太守。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8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）差可拟：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差不多可以相比。差，大致、差不多。拟，相比。</a:t>
            </a:r>
            <a:endParaRPr lang="zh-CN" altLang="en-US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9406D3AD-FB27-42A9-A660-24D3863A2B29}"/>
              </a:ext>
            </a:extLst>
          </p:cNvPr>
          <p:cNvSpPr txBox="1"/>
          <p:nvPr/>
        </p:nvSpPr>
        <p:spPr>
          <a:xfrm>
            <a:off x="4007306" y="428657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注释译文</a:t>
            </a:r>
          </a:p>
        </p:txBody>
      </p:sp>
    </p:spTree>
    <p:extLst>
      <p:ext uri="{BB962C8B-B14F-4D97-AF65-F5344CB8AC3E}">
        <p14:creationId xmlns:p14="http://schemas.microsoft.com/office/powerpoint/2010/main" val="2009513239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769E3E0E-6D34-436C-A39E-A8A8DB12B248}"/>
              </a:ext>
            </a:extLst>
          </p:cNvPr>
          <p:cNvSpPr txBox="1"/>
          <p:nvPr/>
        </p:nvSpPr>
        <p:spPr>
          <a:xfrm>
            <a:off x="723056" y="1491161"/>
            <a:ext cx="7887727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9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）未若柳絮因风起：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不如比作柳絮凭借风儿漫天飘起。未若：不如比作。因：凭借 （“因”在这里有特殊含义）</a:t>
            </a:r>
            <a:endParaRPr lang="en-US" altLang="zh-CN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10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）无奕女：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指谢道韫（</a:t>
            </a:r>
            <a:r>
              <a:rPr lang="en-US" altLang="zh-CN" sz="1500" kern="100" err="1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yùn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），东晋有名的才女，以聪明有才著称。无奕，指谢奕，字无奕。王凝之的妻子。</a:t>
            </a:r>
          </a:p>
          <a:p>
            <a:pPr marL="0" indent="0"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11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）王凝之</a:t>
            </a:r>
            <a:r>
              <a:rPr lang="zh-CN" altLang="en-US" sz="1500" b="1" kern="100">
                <a:latin typeface="微软雅黑"/>
                <a:ea typeface="微软雅黑"/>
                <a:cs typeface="+mn-ea"/>
                <a:sym typeface="微软雅黑"/>
              </a:rPr>
              <a:t>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字叔平，大书法家王羲之的第二个儿子，做过江州刺史、左将军、会稽内史等。</a:t>
            </a:r>
            <a:endParaRPr lang="zh-CN" altLang="en-US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482A0A47-5499-4EF5-9524-3B5451930307}"/>
              </a:ext>
            </a:extLst>
          </p:cNvPr>
          <p:cNvSpPr txBox="1"/>
          <p:nvPr/>
        </p:nvSpPr>
        <p:spPr>
          <a:xfrm>
            <a:off x="4064463" y="462938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注释译文</a:t>
            </a:r>
          </a:p>
        </p:txBody>
      </p:sp>
    </p:spTree>
    <p:extLst>
      <p:ext uri="{BB962C8B-B14F-4D97-AF65-F5344CB8AC3E}">
        <p14:creationId xmlns:p14="http://schemas.microsoft.com/office/powerpoint/2010/main" val="674647569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9194EAED-EEE8-4C92-AF96-77751E747941}"/>
              </a:ext>
            </a:extLst>
          </p:cNvPr>
          <p:cNvSpPr txBox="1"/>
          <p:nvPr/>
        </p:nvSpPr>
        <p:spPr>
          <a:xfrm>
            <a:off x="803308" y="1422598"/>
            <a:ext cx="7538575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《</a:t>
            </a:r>
            <a:r>
              <a:rPr lang="zh-CN" altLang="en-US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咏雪</a:t>
            </a:r>
            <a:r>
              <a:rPr lang="en-US" altLang="zh-CN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》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在一个寒冷的雪天，谢太傅开家庭集会，跟子侄辈谈论诗文。不久，雪下得很大，谢太傅高兴地说：“这纷纷扬扬的白雪像什么呢</a:t>
            </a:r>
            <a:r>
              <a:rPr lang="en-US" altLang="zh-CN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?”</a:t>
            </a: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胡儿说：“把盐撒在空中差不多可以相比。”谢道韫说：“不如说是柳絮随风舞动的样子。”太傅高兴得笑了起来。她是谢安大哥谢无奕的女儿，也是左将军王凝之的妻子。</a:t>
            </a:r>
            <a:endParaRPr lang="zh-CN" altLang="en-US" sz="18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392C0B07-1509-4007-8CEA-DD38C8E5793F}"/>
              </a:ext>
            </a:extLst>
          </p:cNvPr>
          <p:cNvSpPr txBox="1"/>
          <p:nvPr/>
        </p:nvSpPr>
        <p:spPr>
          <a:xfrm>
            <a:off x="3988253" y="428657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作品译文</a:t>
            </a:r>
          </a:p>
        </p:txBody>
      </p:sp>
    </p:spTree>
    <p:extLst>
      <p:ext uri="{BB962C8B-B14F-4D97-AF65-F5344CB8AC3E}">
        <p14:creationId xmlns:p14="http://schemas.microsoft.com/office/powerpoint/2010/main" val="2576954288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320199" y="172300"/>
            <a:ext cx="7953341" cy="415402"/>
            <a:chOff x="1188876" y="500296"/>
            <a:chExt cx="10603074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147175" y="842184"/>
              <a:ext cx="7644775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88876" y="500296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咏雪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6DB2B3CE-920F-4B90-BE3E-01FD10687AA1}"/>
              </a:ext>
            </a:extLst>
          </p:cNvPr>
          <p:cNvSpPr txBox="1"/>
          <p:nvPr/>
        </p:nvSpPr>
        <p:spPr>
          <a:xfrm>
            <a:off x="1384272" y="1490317"/>
            <a:ext cx="6808294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《</a:t>
            </a:r>
            <a:r>
              <a:rPr lang="zh-CN" altLang="en-US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咏雪</a:t>
            </a:r>
            <a:r>
              <a:rPr lang="en-US" altLang="zh-CN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》</a:t>
            </a:r>
            <a:r>
              <a:rPr lang="zh-CN" altLang="en-US" sz="24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：</a:t>
            </a:r>
            <a:endParaRPr lang="en-US" altLang="zh-CN" sz="2400" b="1" kern="100">
              <a:solidFill>
                <a:srgbClr val="C00000"/>
              </a:solidFill>
              <a:latin typeface="微软雅黑"/>
              <a:ea typeface="微软雅黑"/>
              <a:cs typeface="+mn-ea"/>
              <a:sym typeface="微软雅黑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本文通过寒日“咏雪”的故事，写出了谢道韫的聪慧、机智，表达了作者的喜爱之情。同时，谢道韫的对答使谢太傅“大笑乐”，体现了当时尊重女子、以才德服人的社会风气。</a:t>
            </a:r>
            <a:endParaRPr lang="zh-CN" altLang="en-US" sz="18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6D18B76F-0385-4CF2-AF55-0F034CBC18F3}"/>
              </a:ext>
            </a:extLst>
          </p:cNvPr>
          <p:cNvSpPr txBox="1"/>
          <p:nvPr/>
        </p:nvSpPr>
        <p:spPr>
          <a:xfrm>
            <a:off x="3997779" y="323356"/>
            <a:ext cx="2294759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中心思想</a:t>
            </a:r>
          </a:p>
        </p:txBody>
      </p:sp>
    </p:spTree>
    <p:extLst>
      <p:ext uri="{BB962C8B-B14F-4D97-AF65-F5344CB8AC3E}">
        <p14:creationId xmlns:p14="http://schemas.microsoft.com/office/powerpoint/2010/main" val="1422357840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天空, 墙壁, 户外, 水&#10;&#10;已生成高可信度的说明">
            <a:extLst>
              <a:ext uri="{FF2B5EF4-FFF2-40B4-BE49-F238E27FC236}">
                <a16:creationId xmlns="" xmlns:a16="http://schemas.microsoft.com/office/drawing/2014/main" id="{216F355E-6D78-47B2-BB32-A675E6AEF1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30"/>
            <a:ext cx="9144000" cy="5141640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C9668E44-E534-4F90-937B-B117DED72EE6}"/>
              </a:ext>
            </a:extLst>
          </p:cNvPr>
          <p:cNvSpPr/>
          <p:nvPr/>
        </p:nvSpPr>
        <p:spPr>
          <a:xfrm>
            <a:off x="265544" y="257115"/>
            <a:ext cx="8612912" cy="4629268"/>
          </a:xfrm>
          <a:prstGeom prst="rect">
            <a:avLst/>
          </a:prstGeom>
          <a:noFill/>
          <a:ln>
            <a:solidFill>
              <a:srgbClr val="706A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grpSp>
        <p:nvGrpSpPr>
          <p:cNvPr id="13" name="组合 12">
            <a:extLst>
              <a:ext uri="{FF2B5EF4-FFF2-40B4-BE49-F238E27FC236}">
                <a16:creationId xmlns="" xmlns:a16="http://schemas.microsoft.com/office/drawing/2014/main" id="{45523304-F3BA-4644-A192-88261F7BC79F}"/>
              </a:ext>
            </a:extLst>
          </p:cNvPr>
          <p:cNvGrpSpPr/>
          <p:nvPr/>
        </p:nvGrpSpPr>
        <p:grpSpPr>
          <a:xfrm rot="5400000">
            <a:off x="1574299" y="1724634"/>
            <a:ext cx="2364049" cy="801449"/>
            <a:chOff x="1728740" y="3541387"/>
            <a:chExt cx="3251792" cy="607095"/>
          </a:xfrm>
        </p:grpSpPr>
        <p:sp>
          <p:nvSpPr>
            <p:cNvPr id="14" name="Shape 18">
              <a:extLst>
                <a:ext uri="{FF2B5EF4-FFF2-40B4-BE49-F238E27FC236}">
                  <a16:creationId xmlns="" xmlns:a16="http://schemas.microsoft.com/office/drawing/2014/main" id="{AE7051F0-38A4-4FB1-BA28-1F1EE9298236}"/>
                </a:ext>
              </a:extLst>
            </p:cNvPr>
            <p:cNvSpPr/>
            <p:nvPr/>
          </p:nvSpPr>
          <p:spPr>
            <a:xfrm>
              <a:off x="1799606" y="3541387"/>
              <a:ext cx="3180926" cy="607095"/>
            </a:xfrm>
            <a:prstGeom prst="roundRect">
              <a:avLst>
                <a:gd name="adj" fmla="val 15530"/>
              </a:avLst>
            </a:prstGeom>
            <a:noFill/>
            <a:ln w="28575" cap="flat">
              <a:solidFill>
                <a:srgbClr val="706A6A"/>
              </a:solidFill>
              <a:prstDash val="solid"/>
              <a:miter lim="400000"/>
            </a:ln>
            <a:effectLst/>
          </p:spPr>
          <p:txBody>
            <a:bodyPr wrap="square" lIns="19050" tIns="19050" rIns="19050" bIns="19050" numCol="1" anchor="ctr">
              <a:no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sz="1800" kern="0">
                <a:solidFill>
                  <a:srgbClr val="945B32"/>
                </a:solidFill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5" name="文本框 3">
              <a:extLst>
                <a:ext uri="{FF2B5EF4-FFF2-40B4-BE49-F238E27FC236}">
                  <a16:creationId xmlns="" xmlns:a16="http://schemas.microsoft.com/office/drawing/2014/main" id="{45D5D808-47FC-4DF2-92B3-E0B24969FCDC}"/>
                </a:ext>
              </a:extLst>
            </p:cNvPr>
            <p:cNvSpPr txBox="1"/>
            <p:nvPr/>
          </p:nvSpPr>
          <p:spPr>
            <a:xfrm rot="16200000">
              <a:off x="2813423" y="2515422"/>
              <a:ext cx="524564" cy="2693930"/>
            </a:xfrm>
            <a:prstGeom prst="rect">
              <a:avLst/>
            </a:prstGeom>
            <a:noFill/>
            <a:ln w="38100">
              <a:noFill/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33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第三章</a:t>
              </a:r>
              <a:endParaRPr kumimoji="1" lang="zh-CN" altLang="en-US" sz="33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pic>
        <p:nvPicPr>
          <p:cNvPr id="16" name="图片 15">
            <a:extLst>
              <a:ext uri="{FF2B5EF4-FFF2-40B4-BE49-F238E27FC236}">
                <a16:creationId xmlns="" xmlns:a16="http://schemas.microsoft.com/office/drawing/2014/main" id="{62248CA0-0CAB-493A-BBD0-96B21A3FDC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08317" y="2579252"/>
            <a:ext cx="590919" cy="642687"/>
          </a:xfrm>
          <a:prstGeom prst="rect">
            <a:avLst/>
          </a:prstGeom>
        </p:spPr>
      </p:pic>
      <p:sp>
        <p:nvSpPr>
          <p:cNvPr id="18" name="矩形 17">
            <a:extLst>
              <a:ext uri="{FF2B5EF4-FFF2-40B4-BE49-F238E27FC236}">
                <a16:creationId xmlns="" xmlns:a16="http://schemas.microsoft.com/office/drawing/2014/main" id="{032BE47E-9DBD-4E8B-8845-7C89621A9AA4}"/>
              </a:ext>
            </a:extLst>
          </p:cNvPr>
          <p:cNvSpPr/>
          <p:nvPr/>
        </p:nvSpPr>
        <p:spPr>
          <a:xfrm>
            <a:off x="3306286" y="1548661"/>
            <a:ext cx="3178718" cy="6309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4100" noProof="1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陈太丘与有期</a:t>
            </a:r>
            <a:endParaRPr lang="zh-CN" altLang="en-US" sz="4100" noProof="1">
              <a:solidFill>
                <a:srgbClr val="706A6A"/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19" name="TextBox 11">
            <a:extLst>
              <a:ext uri="{FF2B5EF4-FFF2-40B4-BE49-F238E27FC236}">
                <a16:creationId xmlns="" xmlns:a16="http://schemas.microsoft.com/office/drawing/2014/main" id="{F963A15F-5E26-411D-BB5C-E629EB3FED70}"/>
              </a:ext>
            </a:extLst>
          </p:cNvPr>
          <p:cNvSpPr txBox="1"/>
          <p:nvPr/>
        </p:nvSpPr>
        <p:spPr>
          <a:xfrm>
            <a:off x="3395708" y="213762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0" name="TextBox 11">
            <a:extLst>
              <a:ext uri="{FF2B5EF4-FFF2-40B4-BE49-F238E27FC236}">
                <a16:creationId xmlns="" xmlns:a16="http://schemas.microsoft.com/office/drawing/2014/main" id="{5FFE9CFD-2051-4E13-89E8-98743BF76E07}"/>
              </a:ext>
            </a:extLst>
          </p:cNvPr>
          <p:cNvSpPr txBox="1"/>
          <p:nvPr/>
        </p:nvSpPr>
        <p:spPr>
          <a:xfrm>
            <a:off x="3395708" y="2343044"/>
            <a:ext cx="3241895" cy="238517"/>
          </a:xfrm>
          <a:prstGeom prst="rect">
            <a:avLst/>
          </a:prstGeom>
          <a:noFill/>
        </p:spPr>
        <p:txBody>
          <a:bodyPr wrap="none" lIns="68571" tIns="34285" rIns="68571" bIns="34285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defRPr/>
            </a:pPr>
            <a:r>
              <a:rPr lang="zh-CN" altLang="en-US" sz="1100" noProof="1">
                <a:solidFill>
                  <a:schemeClr val="bg1">
                    <a:lumMod val="50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添加相关标题文字添加相关标题文字相关标题文字</a:t>
            </a:r>
            <a:endParaRPr lang="en-US" altLang="zh-CN" sz="1100" noProof="1">
              <a:solidFill>
                <a:schemeClr val="bg1">
                  <a:lumMod val="50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1748041358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1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568482" y="173341"/>
            <a:ext cx="7705058" cy="415402"/>
            <a:chOff x="1519877" y="501685"/>
            <a:chExt cx="10272073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775200" y="842184"/>
              <a:ext cx="7016750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9877" y="501685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陈太丘与有期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="" xmlns:a16="http://schemas.microsoft.com/office/drawing/2014/main" id="{F1D0DFA3-281D-4066-AFC8-9A98C7372F73}"/>
              </a:ext>
            </a:extLst>
          </p:cNvPr>
          <p:cNvGrpSpPr/>
          <p:nvPr/>
        </p:nvGrpSpPr>
        <p:grpSpPr>
          <a:xfrm>
            <a:off x="3228493" y="671528"/>
            <a:ext cx="2688205" cy="646331"/>
            <a:chOff x="4304097" y="895577"/>
            <a:chExt cx="3583807" cy="861975"/>
          </a:xfrm>
        </p:grpSpPr>
        <p:sp>
          <p:nvSpPr>
            <p:cNvPr id="6" name="文本框 5">
              <a:extLst>
                <a:ext uri="{FF2B5EF4-FFF2-40B4-BE49-F238E27FC236}">
                  <a16:creationId xmlns="" xmlns:a16="http://schemas.microsoft.com/office/drawing/2014/main" id="{67D6ACA6-16BE-4295-80FD-51C4B5BFD786}"/>
                </a:ext>
              </a:extLst>
            </p:cNvPr>
            <p:cNvSpPr txBox="1"/>
            <p:nvPr/>
          </p:nvSpPr>
          <p:spPr>
            <a:xfrm>
              <a:off x="4741968" y="895577"/>
              <a:ext cx="2708081" cy="86197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原文阅读</a:t>
              </a:r>
            </a:p>
          </p:txBody>
        </p:sp>
        <p:pic>
          <p:nvPicPr>
            <p:cNvPr id="7" name="图片 6">
              <a:extLst>
                <a:ext uri="{FF2B5EF4-FFF2-40B4-BE49-F238E27FC236}">
                  <a16:creationId xmlns="" xmlns:a16="http://schemas.microsoft.com/office/drawing/2014/main" id="{6AF07EC2-598A-4085-9093-59AB67905E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4227943" y="1064353"/>
              <a:ext cx="692308" cy="540000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="" xmlns:a16="http://schemas.microsoft.com/office/drawing/2014/main" id="{EC90E872-101C-4E67-BF91-7E7C76B12D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7271750" y="1064353"/>
              <a:ext cx="692308" cy="540000"/>
            </a:xfrm>
            <a:prstGeom prst="rect">
              <a:avLst/>
            </a:prstGeom>
          </p:spPr>
        </p:pic>
      </p:grpSp>
      <p:sp>
        <p:nvSpPr>
          <p:cNvPr id="10" name="文本框 9">
            <a:extLst>
              <a:ext uri="{FF2B5EF4-FFF2-40B4-BE49-F238E27FC236}">
                <a16:creationId xmlns="" xmlns:a16="http://schemas.microsoft.com/office/drawing/2014/main" id="{E2933B86-4826-47B0-92B2-4D4CCF89491E}"/>
              </a:ext>
            </a:extLst>
          </p:cNvPr>
          <p:cNvSpPr txBox="1"/>
          <p:nvPr/>
        </p:nvSpPr>
        <p:spPr>
          <a:xfrm>
            <a:off x="1595291" y="1859386"/>
            <a:ext cx="5954610" cy="2745789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13000" algn="just">
              <a:lnSpc>
                <a:spcPts val="3000"/>
              </a:lnSpc>
            </a:pPr>
            <a:r>
              <a:rPr lang="zh-CN" altLang="en-US" sz="21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陈太丘与友期行，期日中，过中不至，太丘舍去，去后乃至。 元方时年七岁，门外戏。客问元方：“尊君在不？”答曰：“待君久不至，已去。”友人便怒：“非人哉！与人期行，相委而去。”元方曰：“君与家君期日中。日中不至，则是无信；对子骂父，则是无礼。” 友人惭，下车引之，元方入门不顾。</a:t>
            </a:r>
          </a:p>
        </p:txBody>
      </p:sp>
    </p:spTree>
    <p:extLst>
      <p:ext uri="{BB962C8B-B14F-4D97-AF65-F5344CB8AC3E}">
        <p14:creationId xmlns:p14="http://schemas.microsoft.com/office/powerpoint/2010/main" val="3166861457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dur="1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568482" y="173341"/>
            <a:ext cx="7705058" cy="415402"/>
            <a:chOff x="1519877" y="501685"/>
            <a:chExt cx="10272073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775200" y="842184"/>
              <a:ext cx="7016750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9877" y="501685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陈太丘与有期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="" xmlns:a16="http://schemas.microsoft.com/office/drawing/2014/main" id="{F3DE3F76-91D0-4A82-8F92-637A28354CE5}"/>
              </a:ext>
            </a:extLst>
          </p:cNvPr>
          <p:cNvGrpSpPr/>
          <p:nvPr/>
        </p:nvGrpSpPr>
        <p:grpSpPr>
          <a:xfrm>
            <a:off x="3228493" y="790753"/>
            <a:ext cx="2688205" cy="646331"/>
            <a:chOff x="4304097" y="895577"/>
            <a:chExt cx="3583807" cy="861975"/>
          </a:xfrm>
        </p:grpSpPr>
        <p:sp>
          <p:nvSpPr>
            <p:cNvPr id="6" name="文本框 5">
              <a:extLst>
                <a:ext uri="{FF2B5EF4-FFF2-40B4-BE49-F238E27FC236}">
                  <a16:creationId xmlns="" xmlns:a16="http://schemas.microsoft.com/office/drawing/2014/main" id="{1408088A-4977-4DFC-9C9F-53ADC3004FA3}"/>
                </a:ext>
              </a:extLst>
            </p:cNvPr>
            <p:cNvSpPr txBox="1"/>
            <p:nvPr/>
          </p:nvSpPr>
          <p:spPr>
            <a:xfrm>
              <a:off x="4741968" y="895577"/>
              <a:ext cx="2708081" cy="861975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原文翻译</a:t>
              </a:r>
            </a:p>
          </p:txBody>
        </p:sp>
        <p:pic>
          <p:nvPicPr>
            <p:cNvPr id="7" name="图片 6">
              <a:extLst>
                <a:ext uri="{FF2B5EF4-FFF2-40B4-BE49-F238E27FC236}">
                  <a16:creationId xmlns="" xmlns:a16="http://schemas.microsoft.com/office/drawing/2014/main" id="{54891B73-3E72-4CA7-BCC6-FE36E0444F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16200000">
              <a:off x="4227943" y="1064353"/>
              <a:ext cx="692308" cy="540000"/>
            </a:xfrm>
            <a:prstGeom prst="rect">
              <a:avLst/>
            </a:prstGeom>
          </p:spPr>
        </p:pic>
        <p:pic>
          <p:nvPicPr>
            <p:cNvPr id="9" name="图片 8">
              <a:extLst>
                <a:ext uri="{FF2B5EF4-FFF2-40B4-BE49-F238E27FC236}">
                  <a16:creationId xmlns="" xmlns:a16="http://schemas.microsoft.com/office/drawing/2014/main" id="{D873758A-04ED-49F3-AE71-E390AD9783F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 rot="5400000" flipH="1">
              <a:off x="7271750" y="1064353"/>
              <a:ext cx="692308" cy="540000"/>
            </a:xfrm>
            <a:prstGeom prst="rect">
              <a:avLst/>
            </a:prstGeom>
          </p:spPr>
        </p:pic>
      </p:grpSp>
      <p:sp>
        <p:nvSpPr>
          <p:cNvPr id="10" name="文本框 9">
            <a:extLst>
              <a:ext uri="{FF2B5EF4-FFF2-40B4-BE49-F238E27FC236}">
                <a16:creationId xmlns="" xmlns:a16="http://schemas.microsoft.com/office/drawing/2014/main" id="{FE2F4216-8F05-47DA-9107-266F9EE4734B}"/>
              </a:ext>
            </a:extLst>
          </p:cNvPr>
          <p:cNvSpPr txBox="1"/>
          <p:nvPr/>
        </p:nvSpPr>
        <p:spPr>
          <a:xfrm>
            <a:off x="1049853" y="1580295"/>
            <a:ext cx="7045484" cy="3146286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32000" algn="just">
              <a:lnSpc>
                <a:spcPts val="3000"/>
              </a:lnSpc>
            </a:pP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陈太丘跟一位朋友相约同行，约定的时间是正午。正午已过，（友人）没到，太丘不再等候就走了。太丘走后，（友人）才来。陈元方那年七岁，正在门外玩耍。友人问元方：“你爸爸在家吗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?”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元方答道：“等您很久没来，他已经走了。”朋友便生气了：“不是人哪</a:t>
            </a:r>
            <a:r>
              <a:rPr lang="en-US" altLang="zh-CN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!</a:t>
            </a:r>
            <a:r>
              <a:rPr lang="zh-CN" altLang="en-US" sz="1800">
                <a:solidFill>
                  <a:srgbClr val="706A6A"/>
                </a:solidFill>
                <a:latin typeface="微软雅黑"/>
                <a:ea typeface="微软雅黑"/>
                <a:sym typeface="微软雅黑"/>
              </a:rPr>
              <a:t>和别人相约同行，（却）把别人丢下，自己走了。”元方说：“您跟我爸爸约好正午走，您正午不到，就是不讲信用；对着儿子骂他的父亲，就是没有礼貌。”友人感到惭愧，下车拉元方，元方走进自己家的大门，不回头看。</a:t>
            </a:r>
          </a:p>
        </p:txBody>
      </p:sp>
      <p:grpSp>
        <p:nvGrpSpPr>
          <p:cNvPr id="13" name="组合 12">
            <a:extLst>
              <a:ext uri="{FF2B5EF4-FFF2-40B4-BE49-F238E27FC236}">
                <a16:creationId xmlns="" xmlns:a16="http://schemas.microsoft.com/office/drawing/2014/main" id="{0E9B9E7D-927C-43F5-AD96-F284B1D541F4}"/>
              </a:ext>
            </a:extLst>
          </p:cNvPr>
          <p:cNvGrpSpPr/>
          <p:nvPr/>
        </p:nvGrpSpPr>
        <p:grpSpPr>
          <a:xfrm flipH="1">
            <a:off x="7742403" y="1257648"/>
            <a:ext cx="693656" cy="1121464"/>
            <a:chOff x="2283722" y="2367410"/>
            <a:chExt cx="924754" cy="1495631"/>
          </a:xfrm>
        </p:grpSpPr>
        <p:grpSp>
          <p:nvGrpSpPr>
            <p:cNvPr id="14" name="组合 13">
              <a:extLst>
                <a:ext uri="{FF2B5EF4-FFF2-40B4-BE49-F238E27FC236}">
                  <a16:creationId xmlns="" xmlns:a16="http://schemas.microsoft.com/office/drawing/2014/main" id="{9E919178-7D0B-4121-AEF9-6F79F41FE1DE}"/>
                </a:ext>
              </a:extLst>
            </p:cNvPr>
            <p:cNvGrpSpPr/>
            <p:nvPr/>
          </p:nvGrpSpPr>
          <p:grpSpPr>
            <a:xfrm>
              <a:off x="2283722" y="2621569"/>
              <a:ext cx="924754" cy="45719"/>
              <a:chOff x="3534770" y="2010297"/>
              <a:chExt cx="924754" cy="45719"/>
            </a:xfrm>
          </p:grpSpPr>
          <p:cxnSp>
            <p:nvCxnSpPr>
              <p:cNvPr id="18" name="直接连接符 17">
                <a:extLst>
                  <a:ext uri="{FF2B5EF4-FFF2-40B4-BE49-F238E27FC236}">
                    <a16:creationId xmlns="" xmlns:a16="http://schemas.microsoft.com/office/drawing/2014/main" id="{108FF589-4D9F-4E97-88F2-AAB51F43C4FC}"/>
                  </a:ext>
                </a:extLst>
              </p:cNvPr>
              <p:cNvCxnSpPr/>
              <p:nvPr/>
            </p:nvCxnSpPr>
            <p:spPr>
              <a:xfrm>
                <a:off x="3534770" y="2037593"/>
                <a:ext cx="783465" cy="0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椭圆 18">
                <a:extLst>
                  <a:ext uri="{FF2B5EF4-FFF2-40B4-BE49-F238E27FC236}">
                    <a16:creationId xmlns="" xmlns:a16="http://schemas.microsoft.com/office/drawing/2014/main" id="{007F24A5-F651-4713-8F75-9F31A9945D42}"/>
                  </a:ext>
                </a:extLst>
              </p:cNvPr>
              <p:cNvSpPr/>
              <p:nvPr/>
            </p:nvSpPr>
            <p:spPr>
              <a:xfrm>
                <a:off x="4413805" y="2010297"/>
                <a:ext cx="45719" cy="45719"/>
              </a:xfrm>
              <a:prstGeom prst="ellipse">
                <a:avLst/>
              </a:prstGeom>
              <a:solidFill>
                <a:srgbClr val="BFBFB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endParaRPr>
              </a:p>
            </p:txBody>
          </p:sp>
        </p:grpSp>
        <p:grpSp>
          <p:nvGrpSpPr>
            <p:cNvPr id="15" name="组合 14">
              <a:extLst>
                <a:ext uri="{FF2B5EF4-FFF2-40B4-BE49-F238E27FC236}">
                  <a16:creationId xmlns="" xmlns:a16="http://schemas.microsoft.com/office/drawing/2014/main" id="{A3A84EFA-EC67-467A-B8A0-0863FA4CB7B4}"/>
                </a:ext>
              </a:extLst>
            </p:cNvPr>
            <p:cNvGrpSpPr/>
            <p:nvPr/>
          </p:nvGrpSpPr>
          <p:grpSpPr>
            <a:xfrm>
              <a:off x="2388097" y="2367410"/>
              <a:ext cx="45719" cy="1495631"/>
              <a:chOff x="1154255" y="1998921"/>
              <a:chExt cx="45719" cy="1495631"/>
            </a:xfrm>
          </p:grpSpPr>
          <p:sp>
            <p:nvSpPr>
              <p:cNvPr id="16" name="椭圆 15">
                <a:extLst>
                  <a:ext uri="{FF2B5EF4-FFF2-40B4-BE49-F238E27FC236}">
                    <a16:creationId xmlns="" xmlns:a16="http://schemas.microsoft.com/office/drawing/2014/main" id="{B3C7437E-CAFD-43A6-8E78-A969F2B2EF43}"/>
                  </a:ext>
                </a:extLst>
              </p:cNvPr>
              <p:cNvSpPr/>
              <p:nvPr/>
            </p:nvSpPr>
            <p:spPr>
              <a:xfrm>
                <a:off x="1154255" y="1998921"/>
                <a:ext cx="45719" cy="45719"/>
              </a:xfrm>
              <a:prstGeom prst="ellipse">
                <a:avLst/>
              </a:prstGeom>
              <a:solidFill>
                <a:srgbClr val="BFBFB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endParaRPr>
              </a:p>
            </p:txBody>
          </p:sp>
          <p:cxnSp>
            <p:nvCxnSpPr>
              <p:cNvPr id="17" name="直接连接符 16">
                <a:extLst>
                  <a:ext uri="{FF2B5EF4-FFF2-40B4-BE49-F238E27FC236}">
                    <a16:creationId xmlns="" xmlns:a16="http://schemas.microsoft.com/office/drawing/2014/main" id="{0D377C7B-A295-4491-8D14-C372C6791757}"/>
                  </a:ext>
                </a:extLst>
              </p:cNvPr>
              <p:cNvCxnSpPr/>
              <p:nvPr/>
            </p:nvCxnSpPr>
            <p:spPr>
              <a:xfrm flipH="1">
                <a:off x="1179773" y="2140176"/>
                <a:ext cx="0" cy="1354376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0" name="组合 19">
            <a:extLst>
              <a:ext uri="{FF2B5EF4-FFF2-40B4-BE49-F238E27FC236}">
                <a16:creationId xmlns="" xmlns:a16="http://schemas.microsoft.com/office/drawing/2014/main" id="{9ED6E570-0A0B-468F-A23B-B2D7BC126058}"/>
              </a:ext>
            </a:extLst>
          </p:cNvPr>
          <p:cNvGrpSpPr/>
          <p:nvPr/>
        </p:nvGrpSpPr>
        <p:grpSpPr>
          <a:xfrm flipV="1">
            <a:off x="807648" y="3653106"/>
            <a:ext cx="693656" cy="1121464"/>
            <a:chOff x="2283722" y="2367410"/>
            <a:chExt cx="924754" cy="1495631"/>
          </a:xfrm>
        </p:grpSpPr>
        <p:grpSp>
          <p:nvGrpSpPr>
            <p:cNvPr id="21" name="组合 20">
              <a:extLst>
                <a:ext uri="{FF2B5EF4-FFF2-40B4-BE49-F238E27FC236}">
                  <a16:creationId xmlns="" xmlns:a16="http://schemas.microsoft.com/office/drawing/2014/main" id="{9F0BB705-BED1-4C54-B5D4-46091FBBF1CB}"/>
                </a:ext>
              </a:extLst>
            </p:cNvPr>
            <p:cNvGrpSpPr/>
            <p:nvPr/>
          </p:nvGrpSpPr>
          <p:grpSpPr>
            <a:xfrm>
              <a:off x="2283722" y="2621569"/>
              <a:ext cx="924754" cy="45719"/>
              <a:chOff x="3534770" y="2010297"/>
              <a:chExt cx="924754" cy="45719"/>
            </a:xfrm>
          </p:grpSpPr>
          <p:cxnSp>
            <p:nvCxnSpPr>
              <p:cNvPr id="25" name="直接连接符 24">
                <a:extLst>
                  <a:ext uri="{FF2B5EF4-FFF2-40B4-BE49-F238E27FC236}">
                    <a16:creationId xmlns="" xmlns:a16="http://schemas.microsoft.com/office/drawing/2014/main" id="{D6931BFF-E767-4654-8018-7F2E08D36017}"/>
                  </a:ext>
                </a:extLst>
              </p:cNvPr>
              <p:cNvCxnSpPr/>
              <p:nvPr/>
            </p:nvCxnSpPr>
            <p:spPr>
              <a:xfrm>
                <a:off x="3534770" y="2037593"/>
                <a:ext cx="783465" cy="0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椭圆 25">
                <a:extLst>
                  <a:ext uri="{FF2B5EF4-FFF2-40B4-BE49-F238E27FC236}">
                    <a16:creationId xmlns="" xmlns:a16="http://schemas.microsoft.com/office/drawing/2014/main" id="{BA6B8F45-00FE-4807-9CB0-3F7830B55D14}"/>
                  </a:ext>
                </a:extLst>
              </p:cNvPr>
              <p:cNvSpPr/>
              <p:nvPr/>
            </p:nvSpPr>
            <p:spPr>
              <a:xfrm>
                <a:off x="4413805" y="2010297"/>
                <a:ext cx="45719" cy="45719"/>
              </a:xfrm>
              <a:prstGeom prst="ellipse">
                <a:avLst/>
              </a:prstGeom>
              <a:solidFill>
                <a:srgbClr val="BFBFB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endParaRPr>
              </a:p>
            </p:txBody>
          </p:sp>
        </p:grpSp>
        <p:grpSp>
          <p:nvGrpSpPr>
            <p:cNvPr id="22" name="组合 21">
              <a:extLst>
                <a:ext uri="{FF2B5EF4-FFF2-40B4-BE49-F238E27FC236}">
                  <a16:creationId xmlns="" xmlns:a16="http://schemas.microsoft.com/office/drawing/2014/main" id="{6375FC9D-DE1E-402F-AD81-7BA6A2F180E7}"/>
                </a:ext>
              </a:extLst>
            </p:cNvPr>
            <p:cNvGrpSpPr/>
            <p:nvPr/>
          </p:nvGrpSpPr>
          <p:grpSpPr>
            <a:xfrm>
              <a:off x="2388097" y="2367410"/>
              <a:ext cx="45719" cy="1495631"/>
              <a:chOff x="1154255" y="1998921"/>
              <a:chExt cx="45719" cy="1495631"/>
            </a:xfrm>
          </p:grpSpPr>
          <p:sp>
            <p:nvSpPr>
              <p:cNvPr id="23" name="椭圆 22">
                <a:extLst>
                  <a:ext uri="{FF2B5EF4-FFF2-40B4-BE49-F238E27FC236}">
                    <a16:creationId xmlns="" xmlns:a16="http://schemas.microsoft.com/office/drawing/2014/main" id="{5E82F7C9-FD88-4062-A51A-AEFD3A9E421C}"/>
                  </a:ext>
                </a:extLst>
              </p:cNvPr>
              <p:cNvSpPr/>
              <p:nvPr/>
            </p:nvSpPr>
            <p:spPr>
              <a:xfrm>
                <a:off x="1154255" y="1998921"/>
                <a:ext cx="45719" cy="45719"/>
              </a:xfrm>
              <a:prstGeom prst="ellipse">
                <a:avLst/>
              </a:prstGeom>
              <a:solidFill>
                <a:srgbClr val="BFBFB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4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endParaRPr>
              </a:p>
            </p:txBody>
          </p:sp>
          <p:cxnSp>
            <p:nvCxnSpPr>
              <p:cNvPr id="24" name="直接连接符 23">
                <a:extLst>
                  <a:ext uri="{FF2B5EF4-FFF2-40B4-BE49-F238E27FC236}">
                    <a16:creationId xmlns="" xmlns:a16="http://schemas.microsoft.com/office/drawing/2014/main" id="{24E8E037-EE94-4D8B-929C-567F00A73C21}"/>
                  </a:ext>
                </a:extLst>
              </p:cNvPr>
              <p:cNvCxnSpPr/>
              <p:nvPr/>
            </p:nvCxnSpPr>
            <p:spPr>
              <a:xfrm flipH="1">
                <a:off x="1179773" y="2140176"/>
                <a:ext cx="0" cy="1354376"/>
              </a:xfrm>
              <a:prstGeom prst="lin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957251864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dur="10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F0FC0F70-AC76-4EA2-86EB-0B407A4ACBB5}"/>
              </a:ext>
            </a:extLst>
          </p:cNvPr>
          <p:cNvGrpSpPr/>
          <p:nvPr/>
        </p:nvGrpSpPr>
        <p:grpSpPr>
          <a:xfrm>
            <a:off x="568482" y="173341"/>
            <a:ext cx="7705058" cy="415402"/>
            <a:chOff x="1519877" y="501685"/>
            <a:chExt cx="10272073" cy="553998"/>
          </a:xfrm>
        </p:grpSpPr>
        <p:sp>
          <p:nvSpPr>
            <p:cNvPr id="11" name="矩形 10">
              <a:extLst>
                <a:ext uri="{FF2B5EF4-FFF2-40B4-BE49-F238E27FC236}">
                  <a16:creationId xmlns="" xmlns:a16="http://schemas.microsoft.com/office/drawing/2014/main" id="{84C0791A-6676-4043-BBF1-DD2993D19C98}"/>
                </a:ext>
              </a:extLst>
            </p:cNvPr>
            <p:cNvSpPr/>
            <p:nvPr/>
          </p:nvSpPr>
          <p:spPr>
            <a:xfrm>
              <a:off x="4775200" y="842184"/>
              <a:ext cx="7016750" cy="45719"/>
            </a:xfrm>
            <a:prstGeom prst="rect">
              <a:avLst/>
            </a:prstGeom>
            <a:solidFill>
              <a:srgbClr val="706A6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/>
                <a:ea typeface="微软雅黑"/>
                <a:sym typeface="微软雅黑"/>
              </a:endParaRPr>
            </a:p>
          </p:txBody>
        </p:sp>
        <p:sp>
          <p:nvSpPr>
            <p:cNvPr id="12" name="TextBox 8">
              <a:extLst>
                <a:ext uri="{FF2B5EF4-FFF2-40B4-BE49-F238E27FC236}">
                  <a16:creationId xmlns="" xmlns:a16="http://schemas.microsoft.com/office/drawing/2014/main" id="{E9BB0E5B-E5F4-4490-B3C7-C915B81DF5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9877" y="501685"/>
              <a:ext cx="3255323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700" b="1" spc="450">
                  <a:solidFill>
                    <a:srgbClr val="706A6A"/>
                  </a:solidFill>
                  <a:latin typeface="微软雅黑"/>
                  <a:ea typeface="微软雅黑"/>
                  <a:sym typeface="微软雅黑"/>
                </a:rPr>
                <a:t>陈太丘与有期</a:t>
              </a:r>
              <a:endParaRPr lang="zh-CN" altLang="en-US" sz="2700" b="1" spc="450">
                <a:solidFill>
                  <a:srgbClr val="706A6A"/>
                </a:solidFill>
                <a:latin typeface="微软雅黑"/>
                <a:ea typeface="微软雅黑"/>
                <a:sym typeface="微软雅黑"/>
              </a:endParaRPr>
            </a:p>
          </p:txBody>
        </p:sp>
      </p:grpSp>
      <p:sp>
        <p:nvSpPr>
          <p:cNvPr id="5" name="文本占位符 2">
            <a:extLst>
              <a:ext uri="{FF2B5EF4-FFF2-40B4-BE49-F238E27FC236}">
                <a16:creationId xmlns="" xmlns:a16="http://schemas.microsoft.com/office/drawing/2014/main" id="{3D0FF9DF-9A09-4D50-A4D0-1ED54F74B642}"/>
              </a:ext>
            </a:extLst>
          </p:cNvPr>
          <p:cNvSpPr txBox="1"/>
          <p:nvPr/>
        </p:nvSpPr>
        <p:spPr>
          <a:xfrm>
            <a:off x="828783" y="1529349"/>
            <a:ext cx="7887727" cy="3262748"/>
          </a:xfrm>
          <a:prstGeom prst="rect">
            <a:avLst/>
          </a:prstGeom>
        </p:spPr>
        <p:txBody>
          <a:bodyPr lIns="68571" tIns="34285" rIns="68571" bIns="34285">
            <a:normAutofit/>
          </a:bodyPr>
          <a:lstStyle>
            <a:defPPr>
              <a:defRPr lang="zh-CN"/>
            </a:defPPr>
            <a:lvl1pPr marL="457189" indent="-457189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575" indent="-380990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3962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547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13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71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301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886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470" indent="-304792" algn="l" defTabSz="121917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1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）陈太丘：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即陈寔（</a:t>
            </a:r>
            <a:endParaRPr lang="zh-CN" altLang="en-US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2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）期行：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相约同行。期，约定，今义为日期，行，出行。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500" b="1" kern="100"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3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）期日中：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约定的时间是正午。日中，正午时分。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（</a:t>
            </a:r>
            <a:r>
              <a:rPr lang="en-US" altLang="zh-CN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4</a:t>
            </a:r>
            <a:r>
              <a:rPr lang="zh-CN" altLang="en-US" sz="1800" b="1" kern="100">
                <a:solidFill>
                  <a:srgbClr val="C00000"/>
                </a:solidFill>
                <a:latin typeface="微软雅黑"/>
                <a:ea typeface="微软雅黑"/>
                <a:cs typeface="+mn-ea"/>
                <a:sym typeface="微软雅黑"/>
              </a:rPr>
              <a:t>）过中不至：</a:t>
            </a:r>
            <a:r>
              <a:rPr lang="zh-CN" altLang="en-US" sz="1500" kern="100">
                <a:solidFill>
                  <a:schemeClr val="tx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+mn-ea"/>
                <a:sym typeface="微软雅黑"/>
              </a:rPr>
              <a:t>过中，过了正午。至：到。</a:t>
            </a:r>
            <a:endParaRPr lang="zh-CN" altLang="en-US" sz="1500" kern="100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sp>
        <p:nvSpPr>
          <p:cNvPr id="6" name="标题 1">
            <a:extLst>
              <a:ext uri="{FF2B5EF4-FFF2-40B4-BE49-F238E27FC236}">
                <a16:creationId xmlns="" xmlns:a16="http://schemas.microsoft.com/office/drawing/2014/main" id="{BA89FEF6-A5A8-49E5-A524-DBB4FD3C5E09}"/>
              </a:ext>
            </a:extLst>
          </p:cNvPr>
          <p:cNvSpPr txBox="1"/>
          <p:nvPr/>
        </p:nvSpPr>
        <p:spPr>
          <a:xfrm>
            <a:off x="4016832" y="428657"/>
            <a:ext cx="1319230" cy="993942"/>
          </a:xfrm>
          <a:prstGeom prst="rect">
            <a:avLst/>
          </a:prstGeom>
        </p:spPr>
        <p:txBody>
          <a:bodyPr vert="horz" lIns="68571" tIns="34285" rIns="68571" bIns="34285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 kern="2200">
                <a:solidFill>
                  <a:srgbClr val="706A6A"/>
                </a:solidFill>
                <a:latin typeface="微软雅黑"/>
                <a:ea typeface="微软雅黑"/>
                <a:cs typeface="+mn-ea"/>
                <a:sym typeface="微软雅黑"/>
              </a:rPr>
              <a:t>注释译文</a:t>
            </a:r>
          </a:p>
        </p:txBody>
      </p:sp>
    </p:spTree>
    <p:extLst>
      <p:ext uri="{BB962C8B-B14F-4D97-AF65-F5344CB8AC3E}">
        <p14:creationId xmlns:p14="http://schemas.microsoft.com/office/powerpoint/2010/main" val="4284084829"/>
      </p:ext>
    </p:extLst>
  </p:cSld>
  <p:clrMapOvr>
    <a:masterClrMapping/>
  </p:clrMapOvr>
  <mc:AlternateContent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https://d.book118.com/506145211031010033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宋体</vt:lpstr>
      <vt:lpstr>ITC Avant Garde Std Bk</vt:lpstr>
      <vt:lpstr>微软雅黑</vt:lpstr>
      <vt:lpstr>Lato Black</vt:lpstr>
      <vt:lpstr>汉仪旗黑X1-45W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2024-09-01T16:03:59.004</cp:lastPrinted>
  <dcterms:created xsi:type="dcterms:W3CDTF">2024-09-01T08:03:59Z</dcterms:created>
  <dcterms:modified xsi:type="dcterms:W3CDTF">2024-09-01T08:04:01Z</dcterms:modified>
</cp:coreProperties>
</file>