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40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8078D6-3D84-4E6D-AE65-22A4F72CBF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523A3F-C667-41A8-A5B8-7154A02908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F24A75-AC6B-4A7A-8E35-B1E02C560D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32500B-37F8-478F-9C0F-0832AB06A9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8006AB-2675-4F7C-833B-D45E9EAC1F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222CE0-2B2D-4D92-AEE5-B61B7FBCB0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26A89C-ECD6-45D7-B77D-A0DBCA69E2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C34F4A-70F8-4F74-84C9-B9C704B129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A84C6A-F02A-4BB2-B0E0-C1CAF7CE04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7B7665-BBC5-4BB4-BDA5-2A255ABD6E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8B7244-CD21-4BEA-9AA2-EEB270ED8C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41800_#color-2111&amp;1275"/>
          <p:cNvSpPr/>
          <p:nvPr userDrawn="1">
            <p:custDataLst>
              <p:tags r:id="rId1"/>
            </p:custDataLst>
          </p:nvPr>
        </p:nvSpPr>
        <p:spPr>
          <a:xfrm>
            <a:off x="6586728" y="0"/>
            <a:ext cx="5605272" cy="6858000"/>
          </a:xfrm>
          <a:custGeom>
            <a:rect l="l" t="t" r="r" b="b"/>
            <a:pathLst>
              <a:path w="5605272" h="6858000">
                <a:moveTo>
                  <a:pt x="0" y="6858000"/>
                </a:moveTo>
                <a:lnTo>
                  <a:pt x="5605272" y="6858000"/>
                </a:lnTo>
                <a:lnTo>
                  <a:pt x="5605272" y="0"/>
                </a:lnTo>
                <a:lnTo>
                  <a:pt x="0" y="0"/>
                </a:lnTo>
                <a:lnTo>
                  <a:pt x="0" y="6858000"/>
                </a:lnTo>
              </a:path>
            </a:pathLst>
          </a:custGeom>
          <a:solidFill>
            <a:schemeClr val="tx2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Rectangle 29_#color_$accent1_$accent2-2111&amp;1278"/>
          <p:cNvSpPr/>
          <p:nvPr userDrawn="1">
            <p:custDataLst>
              <p:tags r:id="rId2"/>
            </p:custDataLst>
          </p:nvPr>
        </p:nvSpPr>
        <p:spPr>
          <a:xfrm>
            <a:off x="8607552" y="3273552"/>
            <a:ext cx="3584448" cy="3584448"/>
          </a:xfrm>
          <a:custGeom>
            <a:rect l="l" t="t" r="r" b="b"/>
            <a:pathLst>
              <a:path w="3584448" h="3584448">
                <a:moveTo>
                  <a:pt x="3584448" y="0"/>
                </a:moveTo>
                <a:lnTo>
                  <a:pt x="3584448" y="3584448"/>
                </a:lnTo>
                <a:lnTo>
                  <a:pt x="0" y="3584448"/>
                </a:lnTo>
                <a:lnTo>
                  <a:pt x="3584448" y="0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10921821" scaled="0"/>
          </a:gradFill>
          <a:ln w="25400">
            <a:noFill/>
          </a:ln>
          <a:effectLst/>
          <a:extLs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254000" dist="127000" dir="5400000" algn="ctr" rotWithShape="0">
                    <a:srgbClr val="000000">
                      <a:alpha val="40000"/>
                    </a:srgbClr>
                  </a:outerShdw>
                </a:effectLst>
              </a14:hiddenEffects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Rectangle 30_#color_$accent1_$accent2_$accent1-2111&amp;1281"/>
          <p:cNvSpPr/>
          <p:nvPr userDrawn="1">
            <p:custDataLst>
              <p:tags r:id="rId3"/>
            </p:custDataLst>
          </p:nvPr>
        </p:nvSpPr>
        <p:spPr>
          <a:xfrm>
            <a:off x="4370832" y="0"/>
            <a:ext cx="7388352" cy="3694176"/>
          </a:xfrm>
          <a:custGeom>
            <a:rect l="l" t="t" r="r" b="b"/>
            <a:pathLst>
              <a:path w="7388352" h="3694176">
                <a:moveTo>
                  <a:pt x="7388352" y="0"/>
                </a:moveTo>
                <a:lnTo>
                  <a:pt x="3685032" y="3694176"/>
                </a:lnTo>
                <a:lnTo>
                  <a:pt x="0" y="9144"/>
                </a:lnTo>
                <a:lnTo>
                  <a:pt x="9144" y="0"/>
                </a:lnTo>
                <a:lnTo>
                  <a:pt x="7388352" y="0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20735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21324243" scaled="0"/>
          </a:gradFill>
          <a:ln w="25400">
            <a:noFill/>
          </a:ln>
          <a:effectLst/>
          <a:extLs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254000" dist="127000" dir="2700000" algn="tl" rotWithShape="0">
                    <a:prstClr val="black">
                      <a:alpha val="40000"/>
                    </a:prstClr>
                  </a:outerShdw>
                </a:effectLst>
              </a14:hiddenEffects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Rectangle 27_#color_#shadow_$dk2-2111&amp;1284"/>
          <p:cNvSpPr/>
          <p:nvPr userDrawn="1">
            <p:custDataLst>
              <p:tags r:id="rId4"/>
            </p:custDataLst>
          </p:nvPr>
        </p:nvSpPr>
        <p:spPr>
          <a:xfrm>
            <a:off x="0" y="0"/>
            <a:ext cx="9747504" cy="6858000"/>
          </a:xfrm>
          <a:custGeom>
            <a:rect l="l" t="t" r="r" b="b"/>
            <a:pathLst>
              <a:path w="9747504" h="6858000">
                <a:moveTo>
                  <a:pt x="5925312" y="0"/>
                </a:moveTo>
                <a:lnTo>
                  <a:pt x="9601200" y="3675888"/>
                </a:lnTo>
                <a:cubicBezTo>
                  <a:pt x="9793224" y="3877056"/>
                  <a:pt x="9793224" y="4197096"/>
                  <a:pt x="9601200" y="4398264"/>
                </a:cubicBezTo>
                <a:lnTo>
                  <a:pt x="7132320" y="6858000"/>
                </a:lnTo>
                <a:lnTo>
                  <a:pt x="0" y="6858000"/>
                </a:lnTo>
                <a:lnTo>
                  <a:pt x="0" y="0"/>
                </a:lnTo>
                <a:lnTo>
                  <a:pt x="5925312" y="0"/>
                </a:lnTo>
              </a:path>
            </a:pathLst>
          </a:custGeom>
          <a:solidFill>
            <a:schemeClr val="bg2"/>
          </a:solidFill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251460" dist="101600" dir="5400000" algn="bl" rotWithShape="0">
                    <a:srgbClr val="141414">
                      <a:alpha val="6000"/>
                    </a:srgbClr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Rectangle 28_#color_$lt2_$lt2-2111&amp;1287"/>
          <p:cNvSpPr/>
          <p:nvPr userDrawn="1">
            <p:custDataLst>
              <p:tags r:id="rId5"/>
            </p:custDataLst>
          </p:nvPr>
        </p:nvSpPr>
        <p:spPr>
          <a:xfrm>
            <a:off x="6729984" y="0"/>
            <a:ext cx="5458968" cy="3419856"/>
          </a:xfrm>
          <a:custGeom>
            <a:rect l="l" t="t" r="r" b="b"/>
            <a:pathLst>
              <a:path w="5458968" h="3419855">
                <a:moveTo>
                  <a:pt x="5458968" y="1801368"/>
                </a:moveTo>
                <a:lnTo>
                  <a:pt x="3986784" y="3273552"/>
                </a:lnTo>
                <a:cubicBezTo>
                  <a:pt x="3794760" y="3474720"/>
                  <a:pt x="3474720" y="3474720"/>
                  <a:pt x="3273552" y="3273552"/>
                </a:cubicBezTo>
                <a:lnTo>
                  <a:pt x="0" y="0"/>
                </a:lnTo>
                <a:lnTo>
                  <a:pt x="5458968" y="0"/>
                </a:lnTo>
                <a:lnTo>
                  <a:pt x="5458968" y="1801368"/>
                </a:lnTo>
              </a:path>
            </a:pathLst>
          </a:custGeom>
          <a:gradFill>
            <a:gsLst>
              <a:gs pos="0">
                <a:schemeClr val="bg2"/>
              </a:gs>
              <a:gs pos="100000">
                <a:schemeClr val="bg2">
                  <a:alpha val="40000"/>
                </a:schemeClr>
              </a:gs>
            </a:gsLst>
            <a:lin ang="8400000" scaled="0"/>
          </a:gradFill>
          <a:ln w="25400">
            <a:noFill/>
          </a:ln>
          <a:effectLst/>
          <a:extLs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254000" dist="127000" dir="5400000" algn="ctr" rotWithShape="0">
                    <a:srgbClr val="000000">
                      <a:alpha val="40000"/>
                    </a:srgbClr>
                  </a:outerShdw>
                </a:effectLst>
              </a14:hiddenEffects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ctrTitle"/>
            <p:custDataLst>
              <p:tags r:id="rId9"/>
            </p:custDataLst>
          </p:nvPr>
        </p:nvSpPr>
        <p:spPr>
          <a:xfrm>
            <a:off x="894780" y="2226335"/>
            <a:ext cx="7263732" cy="2852605"/>
          </a:xfrm>
        </p:spPr>
        <p:txBody>
          <a:bodyPr wrap="square" anchor="t">
            <a:normAutofit/>
          </a:bodyPr>
          <a:lstStyle>
            <a:lvl1pPr algn="l">
              <a:lnSpc>
                <a:spcPct val="100000"/>
              </a:lnSpc>
              <a:defRPr sz="7000"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24" name="署名占位符 10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894780" y="5380332"/>
            <a:ext cx="7296720" cy="674393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/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Rectangle 41800_#color-2111&amp;81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5614416" cy="6858000"/>
          </a:xfrm>
          <a:prstGeom prst="rect">
            <a:avLst/>
          </a:prstGeom>
          <a:solidFill>
            <a:schemeClr val="tx2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Rectangle 29_#color_$accent1_$accent2-2111&amp;1290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10085832" cy="6858000"/>
          </a:xfrm>
          <a:custGeom>
            <a:rect l="l" t="t" r="r" b="b"/>
            <a:pathLst>
              <a:path w="10085832" h="6858000">
                <a:moveTo>
                  <a:pt x="0" y="4581144"/>
                </a:moveTo>
                <a:lnTo>
                  <a:pt x="4581144" y="0"/>
                </a:lnTo>
                <a:lnTo>
                  <a:pt x="6830568" y="0"/>
                </a:lnTo>
                <a:lnTo>
                  <a:pt x="10085832" y="3255264"/>
                </a:lnTo>
                <a:lnTo>
                  <a:pt x="6483096" y="6858000"/>
                </a:lnTo>
                <a:lnTo>
                  <a:pt x="0" y="6858000"/>
                </a:lnTo>
                <a:lnTo>
                  <a:pt x="0" y="4581144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10921821" scaled="0"/>
          </a:gradFill>
          <a:ln w="25400">
            <a:noFill/>
          </a:ln>
          <a:effectLst/>
          <a:extLs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254000" dist="127000" dir="5400000" algn="ctr" rotWithShape="0">
                    <a:srgbClr val="000000">
                      <a:alpha val="40000"/>
                    </a:srgbClr>
                  </a:outerShdw>
                </a:effectLst>
              </a14:hiddenEffects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Rectangle 27_#color-2111&amp;1293"/>
          <p:cNvSpPr/>
          <p:nvPr userDrawn="1">
            <p:custDataLst>
              <p:tags r:id="rId3"/>
            </p:custDataLst>
          </p:nvPr>
        </p:nvSpPr>
        <p:spPr>
          <a:xfrm>
            <a:off x="2673096" y="0"/>
            <a:ext cx="9518904" cy="6858000"/>
          </a:xfrm>
          <a:custGeom>
            <a:rect l="l" t="t" r="r" b="b"/>
            <a:pathLst>
              <a:path w="9518904" h="6858000">
                <a:moveTo>
                  <a:pt x="2569464" y="6858000"/>
                </a:moveTo>
                <a:lnTo>
                  <a:pt x="9518904" y="6858000"/>
                </a:lnTo>
                <a:lnTo>
                  <a:pt x="9518904" y="0"/>
                </a:lnTo>
                <a:lnTo>
                  <a:pt x="3867912" y="0"/>
                </a:lnTo>
                <a:lnTo>
                  <a:pt x="146304" y="3721608"/>
                </a:lnTo>
                <a:cubicBezTo>
                  <a:pt x="-45720" y="3913632"/>
                  <a:pt x="-45720" y="4242816"/>
                  <a:pt x="146304" y="4434840"/>
                </a:cubicBezTo>
                <a:lnTo>
                  <a:pt x="2569464" y="6858000"/>
                </a:lnTo>
              </a:path>
            </a:pathLst>
          </a:custGeom>
          <a:solidFill>
            <a:schemeClr val="bg2"/>
          </a:solidFill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251460" dist="101600" dir="5400000" algn="bl" rotWithShape="0">
                    <a:srgbClr val="DDDDDD">
                      <a:alpha val="25000"/>
                    </a:srgbClr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Rectangle 28_#color_$lt2_$lt2-2111&amp;1296"/>
          <p:cNvSpPr/>
          <p:nvPr userDrawn="1">
            <p:custDataLst>
              <p:tags r:id="rId4"/>
            </p:custDataLst>
          </p:nvPr>
        </p:nvSpPr>
        <p:spPr>
          <a:xfrm>
            <a:off x="0" y="0"/>
            <a:ext cx="5879592" cy="3538728"/>
          </a:xfrm>
          <a:custGeom>
            <a:rect l="l" t="t" r="r" b="b"/>
            <a:pathLst>
              <a:path w="5879592" h="3538728">
                <a:moveTo>
                  <a:pt x="5879592" y="0"/>
                </a:moveTo>
                <a:lnTo>
                  <a:pt x="0" y="0"/>
                </a:lnTo>
                <a:lnTo>
                  <a:pt x="0" y="1618488"/>
                </a:lnTo>
                <a:lnTo>
                  <a:pt x="1773936" y="3392424"/>
                </a:lnTo>
                <a:cubicBezTo>
                  <a:pt x="1965960" y="3593592"/>
                  <a:pt x="2295144" y="3593592"/>
                  <a:pt x="2487168" y="3392424"/>
                </a:cubicBezTo>
                <a:lnTo>
                  <a:pt x="5879592" y="0"/>
                </a:lnTo>
              </a:path>
            </a:pathLst>
          </a:custGeom>
          <a:gradFill>
            <a:gsLst>
              <a:gs pos="0">
                <a:schemeClr val="bg2">
                  <a:alpha val="100000"/>
                </a:schemeClr>
              </a:gs>
              <a:gs pos="100000">
                <a:schemeClr val="bg2">
                  <a:alpha val="56000"/>
                </a:schemeClr>
              </a:gs>
            </a:gsLst>
            <a:lin ang="9120000" scaled="0"/>
          </a:gradFill>
          <a:ln w="25400">
            <a:noFill/>
          </a:ln>
          <a:effectLst/>
          <a:extLs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254000" dist="127000" dir="5400000" algn="ctr" rotWithShape="0">
                    <a:srgbClr val="000000">
                      <a:alpha val="40000"/>
                    </a:srgbClr>
                  </a:outerShdw>
                </a:effectLst>
              </a14:hiddenEffects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1654078" y="506780"/>
            <a:ext cx="10085831" cy="1081088"/>
          </a:xfrm>
        </p:spPr>
        <p:txBody>
          <a:bodyPr wrap="square" anchor="b">
            <a:normAutofit/>
          </a:bodyPr>
          <a:lstStyle>
            <a:lvl1pPr>
              <a:defRPr sz="5000"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41799_#color-2111&amp;1299"/>
          <p:cNvSpPr/>
          <p:nvPr userDrawn="1">
            <p:custDataLst>
              <p:tags r:id="rId1"/>
            </p:custDataLst>
          </p:nvPr>
        </p:nvSpPr>
        <p:spPr>
          <a:xfrm>
            <a:off x="6284976" y="4041648"/>
            <a:ext cx="5907024" cy="2816352"/>
          </a:xfrm>
          <a:custGeom>
            <a:rect l="l" t="t" r="r" b="b"/>
            <a:pathLst>
              <a:path w="5907024" h="2816352">
                <a:moveTo>
                  <a:pt x="5907024" y="2670048"/>
                </a:moveTo>
                <a:lnTo>
                  <a:pt x="5907024" y="2816352"/>
                </a:lnTo>
                <a:lnTo>
                  <a:pt x="0" y="2816352"/>
                </a:lnTo>
                <a:lnTo>
                  <a:pt x="2660904" y="146304"/>
                </a:lnTo>
                <a:cubicBezTo>
                  <a:pt x="2862072" y="-45720"/>
                  <a:pt x="3182112" y="-45720"/>
                  <a:pt x="3383280" y="146304"/>
                </a:cubicBezTo>
                <a:lnTo>
                  <a:pt x="5907024" y="2670048"/>
                </a:lnTo>
              </a:path>
            </a:pathLst>
          </a:custGeom>
          <a:solidFill>
            <a:schemeClr val="tx2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Rectangle 29_#color_$accent1_$accent2_#shadow_$dk2-2111&amp;1302"/>
          <p:cNvSpPr/>
          <p:nvPr userDrawn="1">
            <p:custDataLst>
              <p:tags r:id="rId2"/>
            </p:custDataLst>
          </p:nvPr>
        </p:nvSpPr>
        <p:spPr>
          <a:xfrm>
            <a:off x="8311896" y="0"/>
            <a:ext cx="3877056" cy="5824728"/>
          </a:xfrm>
          <a:custGeom>
            <a:rect l="l" t="t" r="r" b="b"/>
            <a:pathLst>
              <a:path w="3877055" h="5824728">
                <a:moveTo>
                  <a:pt x="146304" y="1380744"/>
                </a:moveTo>
                <a:cubicBezTo>
                  <a:pt x="-45720" y="1581912"/>
                  <a:pt x="-45720" y="1901952"/>
                  <a:pt x="146304" y="2093976"/>
                </a:cubicBezTo>
                <a:lnTo>
                  <a:pt x="3877056" y="5824728"/>
                </a:lnTo>
                <a:lnTo>
                  <a:pt x="3877056" y="0"/>
                </a:lnTo>
                <a:lnTo>
                  <a:pt x="1527048" y="0"/>
                </a:lnTo>
                <a:lnTo>
                  <a:pt x="146304" y="1380744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10921821" scaled="0"/>
          </a:gradFill>
          <a:ln w="25400">
            <a:noFill/>
          </a:ln>
          <a:effectLst>
            <a:outerShdw blurRad="254000" dist="101600" dir="5399998" algn="ctr" rotWithShape="0">
              <a:schemeClr val="tx2">
                <a:alpha val="8000"/>
              </a:schemeClr>
            </a:outerShdw>
          </a:effectLst>
          <a:extLs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</a14:hiddenLine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131993" y="3198412"/>
            <a:ext cx="6496474" cy="1988866"/>
          </a:xfrm>
        </p:spPr>
        <p:txBody>
          <a:bodyPr wrap="square" anchor="t">
            <a:normAutofit/>
          </a:bodyPr>
          <a:lstStyle>
            <a:lvl1pPr algn="l">
              <a:defRPr sz="5000"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8" name="节编号 3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1131993" y="712258"/>
            <a:ext cx="6496474" cy="2242867"/>
          </a:xfrm>
        </p:spPr>
        <p:txBody>
          <a:bodyPr wrap="square" anchor="b">
            <a:normAutofit/>
          </a:bodyPr>
          <a:lstStyle>
            <a:lvl1pPr marL="0" indent="0" algn="l">
              <a:buNone/>
              <a:defRPr sz="8900" b="1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4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60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 algn="l">
              <a:defRPr lang="zh-CN" altLang="en-US" sz="3600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95960" y="1364400"/>
            <a:ext cx="532384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32384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60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 algn="l">
              <a:defRPr lang="zh-CN" altLang="en-US" sz="3600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695960" y="1364400"/>
            <a:ext cx="5323840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95960" y="2061275"/>
            <a:ext cx="5323840" cy="4128388"/>
          </a:xfrm>
        </p:spPr>
        <p:txBody>
          <a:bodyPr wrap="square">
            <a:normAutofit/>
          </a:bodyPr>
          <a:lstStyle>
            <a:lvl1pPr>
              <a:defRPr sz="2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323840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323840" cy="4128388"/>
          </a:xfrm>
        </p:spPr>
        <p:txBody>
          <a:bodyPr wrap="square">
            <a:normAutofit/>
          </a:bodyPr>
          <a:lstStyle>
            <a:lvl1pPr>
              <a:defRPr sz="2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95960" y="360045"/>
            <a:ext cx="10801985" cy="581787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6000" y="360000"/>
            <a:ext cx="10800000" cy="720000"/>
          </a:xfrm>
        </p:spPr>
        <p:txBody>
          <a:bodyPr wrap="square" lIns="0" tIns="0" rIns="0" bIns="0" anchor="b">
            <a:normAutofit/>
          </a:bodyPr>
          <a:lstStyle>
            <a:lvl1pPr algn="l">
              <a:defRPr sz="3600"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96000" y="1296000"/>
            <a:ext cx="10800000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j-ea"/>
                <a:ea typeface="+mj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41800_#color-2111&amp;855"/>
          <p:cNvSpPr/>
          <p:nvPr userDrawn="1">
            <p:custDataLst>
              <p:tags r:id="rId1"/>
            </p:custDataLst>
          </p:nvPr>
        </p:nvSpPr>
        <p:spPr>
          <a:xfrm>
            <a:off x="6574536" y="0"/>
            <a:ext cx="5614416" cy="6858000"/>
          </a:xfrm>
          <a:prstGeom prst="rect">
            <a:avLst/>
          </a:prstGeom>
          <a:solidFill>
            <a:schemeClr val="tx2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Rectangle 29_#color_$accent1_$accent2-2111&amp;1308"/>
          <p:cNvSpPr/>
          <p:nvPr userDrawn="1">
            <p:custDataLst>
              <p:tags r:id="rId2"/>
            </p:custDataLst>
          </p:nvPr>
        </p:nvSpPr>
        <p:spPr>
          <a:xfrm>
            <a:off x="8604504" y="3273552"/>
            <a:ext cx="3584448" cy="3584448"/>
          </a:xfrm>
          <a:custGeom>
            <a:rect l="l" t="t" r="r" b="b"/>
            <a:pathLst>
              <a:path w="3584448" h="3584448">
                <a:moveTo>
                  <a:pt x="3584448" y="0"/>
                </a:moveTo>
                <a:lnTo>
                  <a:pt x="3584448" y="3584448"/>
                </a:lnTo>
                <a:lnTo>
                  <a:pt x="0" y="3584448"/>
                </a:lnTo>
                <a:lnTo>
                  <a:pt x="3584448" y="0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10921821" scaled="0"/>
          </a:gradFill>
          <a:ln w="25400">
            <a:noFill/>
          </a:ln>
          <a:effectLst/>
          <a:extLs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254000" dist="127000" dir="5400000" algn="ctr" rotWithShape="0">
                    <a:srgbClr val="000000">
                      <a:alpha val="40000"/>
                    </a:srgbClr>
                  </a:outerShdw>
                </a:effectLst>
              </a14:hiddenEffects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Rectangle 30_#color_$accent1_$accent2_$accent1-2111&amp;1311"/>
          <p:cNvSpPr/>
          <p:nvPr userDrawn="1">
            <p:custDataLst>
              <p:tags r:id="rId3"/>
            </p:custDataLst>
          </p:nvPr>
        </p:nvSpPr>
        <p:spPr>
          <a:xfrm>
            <a:off x="4370832" y="0"/>
            <a:ext cx="7388352" cy="3694176"/>
          </a:xfrm>
          <a:custGeom>
            <a:rect l="l" t="t" r="r" b="b"/>
            <a:pathLst>
              <a:path w="7388352" h="3694176">
                <a:moveTo>
                  <a:pt x="7388352" y="0"/>
                </a:moveTo>
                <a:lnTo>
                  <a:pt x="3685032" y="3694176"/>
                </a:lnTo>
                <a:lnTo>
                  <a:pt x="0" y="9144"/>
                </a:lnTo>
                <a:lnTo>
                  <a:pt x="9144" y="0"/>
                </a:lnTo>
                <a:lnTo>
                  <a:pt x="7388352" y="0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20735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21324243" scaled="0"/>
          </a:gradFill>
          <a:ln w="25400">
            <a:noFill/>
          </a:ln>
          <a:effectLst/>
          <a:extLs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254000" dist="127000" dir="2700000" algn="tl" rotWithShape="0">
                    <a:prstClr val="black">
                      <a:alpha val="40000"/>
                    </a:prstClr>
                  </a:outerShdw>
                </a:effectLst>
              </a14:hiddenEffects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Rectangle 27_#color_$lt2_$lt2_#shadow_$dk2-2111&amp;1314"/>
          <p:cNvSpPr/>
          <p:nvPr userDrawn="1">
            <p:custDataLst>
              <p:tags r:id="rId4"/>
            </p:custDataLst>
          </p:nvPr>
        </p:nvSpPr>
        <p:spPr>
          <a:xfrm>
            <a:off x="0" y="0"/>
            <a:ext cx="9747504" cy="6858000"/>
          </a:xfrm>
          <a:custGeom>
            <a:rect l="l" t="t" r="r" b="b"/>
            <a:pathLst>
              <a:path w="9747504" h="6858000">
                <a:moveTo>
                  <a:pt x="5925312" y="0"/>
                </a:moveTo>
                <a:lnTo>
                  <a:pt x="9601200" y="3675888"/>
                </a:lnTo>
                <a:cubicBezTo>
                  <a:pt x="9793224" y="3877056"/>
                  <a:pt x="9793224" y="4197096"/>
                  <a:pt x="9601200" y="4398264"/>
                </a:cubicBezTo>
                <a:lnTo>
                  <a:pt x="7132320" y="6858000"/>
                </a:lnTo>
                <a:lnTo>
                  <a:pt x="0" y="6858000"/>
                </a:lnTo>
                <a:lnTo>
                  <a:pt x="0" y="0"/>
                </a:lnTo>
                <a:lnTo>
                  <a:pt x="5925312" y="0"/>
                </a:lnTo>
              </a:path>
            </a:pathLst>
          </a:custGeom>
          <a:solidFill>
            <a:schemeClr val="bg2"/>
          </a:solidFill>
          <a:ln w="25400">
            <a:noFill/>
          </a:ln>
          <a:effectLst>
            <a:outerShdw blurRad="254000" dist="101600" dir="5399998" algn="ctr" rotWithShape="0">
              <a:schemeClr val="tx2">
                <a:alpha val="8000"/>
              </a:schemeClr>
            </a:outerShdw>
          </a:effectLst>
          <a:extLs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</a14:hiddenLine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Rectangle 28_#color_$lt2_$lt2-2111&amp;1287"/>
          <p:cNvSpPr/>
          <p:nvPr userDrawn="1">
            <p:custDataLst>
              <p:tags r:id="rId5"/>
            </p:custDataLst>
          </p:nvPr>
        </p:nvSpPr>
        <p:spPr>
          <a:xfrm>
            <a:off x="6729984" y="0"/>
            <a:ext cx="5458968" cy="3419856"/>
          </a:xfrm>
          <a:custGeom>
            <a:rect l="l" t="t" r="r" b="b"/>
            <a:pathLst>
              <a:path w="5458968" h="3419855">
                <a:moveTo>
                  <a:pt x="5458968" y="1801368"/>
                </a:moveTo>
                <a:lnTo>
                  <a:pt x="3986784" y="3273552"/>
                </a:lnTo>
                <a:cubicBezTo>
                  <a:pt x="3794760" y="3474720"/>
                  <a:pt x="3474720" y="3474720"/>
                  <a:pt x="3273552" y="3273552"/>
                </a:cubicBezTo>
                <a:lnTo>
                  <a:pt x="0" y="0"/>
                </a:lnTo>
                <a:lnTo>
                  <a:pt x="5458968" y="0"/>
                </a:lnTo>
                <a:lnTo>
                  <a:pt x="5458968" y="1801368"/>
                </a:lnTo>
              </a:path>
            </a:pathLst>
          </a:custGeom>
          <a:gradFill>
            <a:gsLst>
              <a:gs pos="0">
                <a:schemeClr val="bg2"/>
              </a:gs>
              <a:gs pos="100000">
                <a:schemeClr val="bg2">
                  <a:alpha val="40000"/>
                </a:schemeClr>
              </a:gs>
            </a:gsLst>
            <a:lin ang="8400000" scaled="0"/>
          </a:gradFill>
          <a:ln w="25400">
            <a:noFill/>
          </a:ln>
          <a:effectLst/>
          <a:extLs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254000" dist="127000" dir="5400000" algn="ctr" rotWithShape="0">
                    <a:srgbClr val="000000">
                      <a:alpha val="40000"/>
                    </a:srgbClr>
                  </a:outerShdw>
                </a:effectLst>
              </a14:hiddenEffects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9"/>
            </p:custDataLst>
          </p:nvPr>
        </p:nvSpPr>
        <p:spPr>
          <a:xfrm>
            <a:off x="838200" y="1899891"/>
            <a:ext cx="7505700" cy="1800000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8000">
                <a:latin typeface="+mj-ea"/>
                <a:ea typeface="+mj-ea"/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24" name="署名占位符 10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838200" y="3952430"/>
            <a:ext cx="7505700" cy="1585855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/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1.xml" /><Relationship Id="rId13" Type="http://schemas.openxmlformats.org/officeDocument/2006/relationships/tags" Target="../tags/tag72.xml" /><Relationship Id="rId14" Type="http://schemas.openxmlformats.org/officeDocument/2006/relationships/tags" Target="../tags/tag73.xml" /><Relationship Id="rId15" Type="http://schemas.openxmlformats.org/officeDocument/2006/relationships/tags" Target="../tags/tag74.xml" /><Relationship Id="rId16" Type="http://schemas.openxmlformats.org/officeDocument/2006/relationships/tags" Target="../tags/tag75.xml" /><Relationship Id="rId17" Type="http://schemas.openxmlformats.org/officeDocument/2006/relationships/tags" Target="../tags/tag76.xml" /><Relationship Id="rId18" Type="http://schemas.openxmlformats.org/officeDocument/2006/relationships/tags" Target="../tags/tag77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696000" y="360000"/>
            <a:ext cx="10800000" cy="720000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696000" y="1364400"/>
            <a:ext cx="108000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6960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75411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8" name="Rectangle 29_#color_$accent1_$accent2-2111&amp;1305"/>
          <p:cNvSpPr/>
          <p:nvPr userDrawn="1">
            <p:custDataLst>
              <p:tags r:id="rId17"/>
            </p:custDataLst>
          </p:nvPr>
        </p:nvSpPr>
        <p:spPr>
          <a:xfrm>
            <a:off x="11213592" y="5879592"/>
            <a:ext cx="978408" cy="978408"/>
          </a:xfrm>
          <a:custGeom>
            <a:rect l="l" t="t" r="r" b="b"/>
            <a:pathLst>
              <a:path w="978408" h="978408">
                <a:moveTo>
                  <a:pt x="978408" y="0"/>
                </a:moveTo>
                <a:lnTo>
                  <a:pt x="978408" y="978408"/>
                </a:lnTo>
                <a:lnTo>
                  <a:pt x="0" y="978408"/>
                </a:lnTo>
                <a:lnTo>
                  <a:pt x="978408" y="0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10921821" scaled="0"/>
          </a:gradFill>
          <a:ln w="25400">
            <a:noFill/>
          </a:ln>
          <a:effectLst/>
          <a:extLs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254000" dist="127000" dir="5400000" algn="ctr" rotWithShape="0">
                    <a:srgbClr val="000000">
                      <a:alpha val="40000"/>
                    </a:srgbClr>
                  </a:outerShdw>
                </a:effectLst>
              </a14:hiddenEffects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ea"/>
          <a:ea typeface="+mj-ea"/>
          <a:cs typeface="+mj-ea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ea"/>
          <a:ea typeface="+mn-ea"/>
          <a:cs typeface="+mn-ea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9.xml" /><Relationship Id="rId11" Type="http://schemas.openxmlformats.org/officeDocument/2006/relationships/tags" Target="../tags/tag90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2" Type="http://schemas.openxmlformats.org/officeDocument/2006/relationships/tags" Target="../tags/tag81.xml" /><Relationship Id="rId3" Type="http://schemas.openxmlformats.org/officeDocument/2006/relationships/tags" Target="../tags/tag82.xml" /><Relationship Id="rId4" Type="http://schemas.openxmlformats.org/officeDocument/2006/relationships/tags" Target="../tags/tag83.xml" /><Relationship Id="rId5" Type="http://schemas.openxmlformats.org/officeDocument/2006/relationships/tags" Target="../tags/tag84.xml" /><Relationship Id="rId6" Type="http://schemas.openxmlformats.org/officeDocument/2006/relationships/tags" Target="../tags/tag85.xml" /><Relationship Id="rId7" Type="http://schemas.openxmlformats.org/officeDocument/2006/relationships/tags" Target="../tags/tag86.xml" /><Relationship Id="rId8" Type="http://schemas.openxmlformats.org/officeDocument/2006/relationships/tags" Target="../tags/tag87.xml" /><Relationship Id="rId9" Type="http://schemas.openxmlformats.org/officeDocument/2006/relationships/tags" Target="../tags/tag8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4.xml" /><Relationship Id="rId11" Type="http://schemas.openxmlformats.org/officeDocument/2006/relationships/tags" Target="../tags/tag105.xml" /><Relationship Id="rId12" Type="http://schemas.openxmlformats.org/officeDocument/2006/relationships/tags" Target="../tags/tag106.xml" /><Relationship Id="rId13" Type="http://schemas.openxmlformats.org/officeDocument/2006/relationships/tags" Target="../tags/tag107.xml" /><Relationship Id="rId14" Type="http://schemas.openxmlformats.org/officeDocument/2006/relationships/tags" Target="../tags/tag108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Relationship Id="rId7" Type="http://schemas.openxmlformats.org/officeDocument/2006/relationships/tags" Target="../tags/tag101.xml" /><Relationship Id="rId8" Type="http://schemas.openxmlformats.org/officeDocument/2006/relationships/tags" Target="../tags/tag102.xml" /><Relationship Id="rId9" Type="http://schemas.openxmlformats.org/officeDocument/2006/relationships/tags" Target="../tags/tag10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tags" Target="../tags/tag123.xml" /><Relationship Id="rId17" Type="http://schemas.openxmlformats.org/officeDocument/2006/relationships/tags" Target="../tags/tag124.xml" /><Relationship Id="rId18" Type="http://schemas.openxmlformats.org/officeDocument/2006/relationships/tags" Target="../tags/tag125.xml" /><Relationship Id="rId19" Type="http://schemas.openxmlformats.org/officeDocument/2006/relationships/tags" Target="../tags/tag126.xml" /><Relationship Id="rId2" Type="http://schemas.openxmlformats.org/officeDocument/2006/relationships/tags" Target="../tags/tag109.xml" /><Relationship Id="rId20" Type="http://schemas.openxmlformats.org/officeDocument/2006/relationships/tags" Target="../tags/tag127.xml" /><Relationship Id="rId21" Type="http://schemas.openxmlformats.org/officeDocument/2006/relationships/tags" Target="../tags/tag128.xml" /><Relationship Id="rId22" Type="http://schemas.openxmlformats.org/officeDocument/2006/relationships/tags" Target="../tags/tag129.xml" /><Relationship Id="rId23" Type="http://schemas.openxmlformats.org/officeDocument/2006/relationships/tags" Target="../tags/tag130.xml" /><Relationship Id="rId24" Type="http://schemas.openxmlformats.org/officeDocument/2006/relationships/tags" Target="../tags/tag131.xml" /><Relationship Id="rId25" Type="http://schemas.openxmlformats.org/officeDocument/2006/relationships/tags" Target="../tags/tag132.xml" /><Relationship Id="rId26" Type="http://schemas.openxmlformats.org/officeDocument/2006/relationships/tags" Target="../tags/tag133.xml" /><Relationship Id="rId27" Type="http://schemas.openxmlformats.org/officeDocument/2006/relationships/tags" Target="../tags/tag134.xml" /><Relationship Id="rId28" Type="http://schemas.openxmlformats.org/officeDocument/2006/relationships/tags" Target="../tags/tag135.xml" /><Relationship Id="rId29" Type="http://schemas.openxmlformats.org/officeDocument/2006/relationships/tags" Target="../tags/tag136.xml" /><Relationship Id="rId3" Type="http://schemas.openxmlformats.org/officeDocument/2006/relationships/tags" Target="../tags/tag110.xml" /><Relationship Id="rId30" Type="http://schemas.openxmlformats.org/officeDocument/2006/relationships/tags" Target="../tags/tag137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8.xml" /><Relationship Id="rId11" Type="http://schemas.openxmlformats.org/officeDocument/2006/relationships/tags" Target="../tags/tag159.xml" /><Relationship Id="rId12" Type="http://schemas.openxmlformats.org/officeDocument/2006/relationships/tags" Target="../tags/tag160.xml" /><Relationship Id="rId13" Type="http://schemas.openxmlformats.org/officeDocument/2006/relationships/tags" Target="../tags/tag161.xml" /><Relationship Id="rId14" Type="http://schemas.openxmlformats.org/officeDocument/2006/relationships/tags" Target="../tags/tag162.xml" /><Relationship Id="rId15" Type="http://schemas.openxmlformats.org/officeDocument/2006/relationships/tags" Target="../tags/tag163.xml" /><Relationship Id="rId16" Type="http://schemas.openxmlformats.org/officeDocument/2006/relationships/tags" Target="../tags/tag164.xml" /><Relationship Id="rId17" Type="http://schemas.openxmlformats.org/officeDocument/2006/relationships/tags" Target="../tags/tag165.xml" /><Relationship Id="rId18" Type="http://schemas.openxmlformats.org/officeDocument/2006/relationships/tags" Target="../tags/tag166.xml" /><Relationship Id="rId19" Type="http://schemas.openxmlformats.org/officeDocument/2006/relationships/tags" Target="../tags/tag167.xml" /><Relationship Id="rId2" Type="http://schemas.openxmlformats.org/officeDocument/2006/relationships/tags" Target="../tags/tag150.xml" /><Relationship Id="rId20" Type="http://schemas.openxmlformats.org/officeDocument/2006/relationships/tags" Target="../tags/tag168.xml" /><Relationship Id="rId21" Type="http://schemas.openxmlformats.org/officeDocument/2006/relationships/tags" Target="../tags/tag169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tags" Target="../tags/tag156.xml" /><Relationship Id="rId9" Type="http://schemas.openxmlformats.org/officeDocument/2006/relationships/tags" Target="../tags/tag15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1.xml" /><Relationship Id="rId11" Type="http://schemas.openxmlformats.org/officeDocument/2006/relationships/tags" Target="../tags/tag182.xml" /><Relationship Id="rId12" Type="http://schemas.openxmlformats.org/officeDocument/2006/relationships/tags" Target="../tags/tag183.xml" /><Relationship Id="rId13" Type="http://schemas.openxmlformats.org/officeDocument/2006/relationships/tags" Target="../tags/tag184.xml" /><Relationship Id="rId14" Type="http://schemas.openxmlformats.org/officeDocument/2006/relationships/tags" Target="../tags/tag185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Relationship Id="rId8" Type="http://schemas.openxmlformats.org/officeDocument/2006/relationships/tags" Target="../tags/tag192.xml" /><Relationship Id="rId9" Type="http://schemas.openxmlformats.org/officeDocument/2006/relationships/tags" Target="../tags/tag19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6.xml" /><Relationship Id="rId11" Type="http://schemas.openxmlformats.org/officeDocument/2006/relationships/tags" Target="../tags/tag207.xml" /><Relationship Id="rId12" Type="http://schemas.openxmlformats.org/officeDocument/2006/relationships/tags" Target="../tags/tag208.xml" /><Relationship Id="rId13" Type="http://schemas.openxmlformats.org/officeDocument/2006/relationships/tags" Target="../tags/tag209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8.xml" /><Relationship Id="rId11" Type="http://schemas.openxmlformats.org/officeDocument/2006/relationships/tags" Target="../tags/tag219.xml" /><Relationship Id="rId12" Type="http://schemas.openxmlformats.org/officeDocument/2006/relationships/tags" Target="../tags/tag220.xml" /><Relationship Id="rId13" Type="http://schemas.openxmlformats.org/officeDocument/2006/relationships/tags" Target="../tags/tag221.xml" /><Relationship Id="rId14" Type="http://schemas.openxmlformats.org/officeDocument/2006/relationships/tags" Target="../tags/tag222.xml" /><Relationship Id="rId15" Type="http://schemas.openxmlformats.org/officeDocument/2006/relationships/tags" Target="../tags/tag223.xml" /><Relationship Id="rId2" Type="http://schemas.openxmlformats.org/officeDocument/2006/relationships/tags" Target="../tags/tag210.xml" /><Relationship Id="rId3" Type="http://schemas.openxmlformats.org/officeDocument/2006/relationships/tags" Target="../tags/tag211.xml" /><Relationship Id="rId4" Type="http://schemas.openxmlformats.org/officeDocument/2006/relationships/tags" Target="../tags/tag212.xml" /><Relationship Id="rId5" Type="http://schemas.openxmlformats.org/officeDocument/2006/relationships/tags" Target="../tags/tag213.xml" /><Relationship Id="rId6" Type="http://schemas.openxmlformats.org/officeDocument/2006/relationships/tags" Target="../tags/tag214.xml" /><Relationship Id="rId7" Type="http://schemas.openxmlformats.org/officeDocument/2006/relationships/tags" Target="../tags/tag215.xml" /><Relationship Id="rId8" Type="http://schemas.openxmlformats.org/officeDocument/2006/relationships/tags" Target="../tags/tag216.xml" /><Relationship Id="rId9" Type="http://schemas.openxmlformats.org/officeDocument/2006/relationships/tags" Target="../tags/tag21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4.xml" /><Relationship Id="rId3" Type="http://schemas.openxmlformats.org/officeDocument/2006/relationships/tags" Target="../tags/tag225.xml" /><Relationship Id="rId4" Type="http://schemas.openxmlformats.org/officeDocument/2006/relationships/tags" Target="../tags/tag22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5.xml" /><Relationship Id="rId11" Type="http://schemas.openxmlformats.org/officeDocument/2006/relationships/tags" Target="../tags/tag236.xml" /><Relationship Id="rId12" Type="http://schemas.openxmlformats.org/officeDocument/2006/relationships/tags" Target="../tags/tag237.xml" /><Relationship Id="rId13" Type="http://schemas.openxmlformats.org/officeDocument/2006/relationships/tags" Target="../tags/tag238.xml" /><Relationship Id="rId14" Type="http://schemas.openxmlformats.org/officeDocument/2006/relationships/tags" Target="../tags/tag239.xml" /><Relationship Id="rId2" Type="http://schemas.openxmlformats.org/officeDocument/2006/relationships/tags" Target="../tags/tag227.xml" /><Relationship Id="rId3" Type="http://schemas.openxmlformats.org/officeDocument/2006/relationships/tags" Target="../tags/tag228.xml" /><Relationship Id="rId4" Type="http://schemas.openxmlformats.org/officeDocument/2006/relationships/tags" Target="../tags/tag229.xml" /><Relationship Id="rId5" Type="http://schemas.openxmlformats.org/officeDocument/2006/relationships/tags" Target="../tags/tag230.xml" /><Relationship Id="rId6" Type="http://schemas.openxmlformats.org/officeDocument/2006/relationships/tags" Target="../tags/tag231.xml" /><Relationship Id="rId7" Type="http://schemas.openxmlformats.org/officeDocument/2006/relationships/tags" Target="../tags/tag232.xml" /><Relationship Id="rId8" Type="http://schemas.openxmlformats.org/officeDocument/2006/relationships/tags" Target="../tags/tag233.xml" /><Relationship Id="rId9" Type="http://schemas.openxmlformats.org/officeDocument/2006/relationships/tags" Target="../tags/tag23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6200230243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94780" y="2226335"/>
            <a:ext cx="7263732" cy="2852605"/>
          </a:xfrm>
        </p:spPr>
        <p:txBody>
          <a:bodyPr wrap="square">
            <a:normAutofit fontScale="90000"/>
          </a:bodyPr>
          <a:lstStyle/>
          <a:p>
            <a:r>
              <a:rPr lang="zh-CN" altLang="en-US"/>
              <a:t>脊髓损伤患者的骨骼肌肉系统康复及训练</a:t>
            </a:r>
            <a:endParaRPr lang="zh-CN" altLang="en-US"/>
          </a:p>
        </p:txBody>
      </p:sp>
      <p:sp>
        <p:nvSpPr>
          <p:cNvPr id="10" name="署名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894780" y="5545432"/>
            <a:ext cx="7296720" cy="674393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汇报人：xxx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序号"/>
          <p:cNvSpPr txBox="1"/>
          <p:nvPr>
            <p:custDataLst>
              <p:tags r:id="rId2"/>
            </p:custDataLst>
          </p:nvPr>
        </p:nvSpPr>
        <p:spPr>
          <a:xfrm>
            <a:off x="5394325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n-ea"/>
              </a:rPr>
              <a:t>01</a:t>
            </a:r>
            <a:endParaRPr lang="en-US" sz="50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7" name="项标题"/>
          <p:cNvSpPr txBox="1"/>
          <p:nvPr>
            <p:custDataLst>
              <p:tags r:id="rId3"/>
            </p:custDataLst>
          </p:nvPr>
        </p:nvSpPr>
        <p:spPr>
          <a:xfrm>
            <a:off x="5468937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脊髓损伤对骨骼肌肉系统的影响</a:t>
            </a:r>
            <a:endParaRPr lang="zh-CN" altLang="en-US" sz="2800" b="1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9" name="序号"/>
          <p:cNvSpPr txBox="1"/>
          <p:nvPr>
            <p:custDataLst>
              <p:tags r:id="rId4"/>
            </p:custDataLst>
          </p:nvPr>
        </p:nvSpPr>
        <p:spPr>
          <a:xfrm>
            <a:off x="8984851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n-ea"/>
              </a:rPr>
              <a:t>04</a:t>
            </a:r>
            <a:endParaRPr lang="en-US" sz="50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20" name="项标题"/>
          <p:cNvSpPr txBox="1"/>
          <p:nvPr>
            <p:custDataLst>
              <p:tags r:id="rId5"/>
            </p:custDataLst>
          </p:nvPr>
        </p:nvSpPr>
        <p:spPr>
          <a:xfrm>
            <a:off x="9059463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训练计划和目标</a:t>
            </a:r>
            <a:endParaRPr lang="zh-CN" altLang="en-US" sz="2800" b="1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22" name="序号"/>
          <p:cNvSpPr txBox="1"/>
          <p:nvPr>
            <p:custDataLst>
              <p:tags r:id="rId6"/>
            </p:custDataLst>
          </p:nvPr>
        </p:nvSpPr>
        <p:spPr>
          <a:xfrm>
            <a:off x="6591167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n-ea"/>
              </a:rPr>
              <a:t>02</a:t>
            </a:r>
            <a:endParaRPr lang="en-US" sz="50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23" name="项标题"/>
          <p:cNvSpPr txBox="1"/>
          <p:nvPr>
            <p:custDataLst>
              <p:tags r:id="rId7"/>
            </p:custDataLst>
          </p:nvPr>
        </p:nvSpPr>
        <p:spPr>
          <a:xfrm>
            <a:off x="6665779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康复治疗的重要性</a:t>
            </a:r>
            <a:endParaRPr lang="zh-CN" altLang="en-US" sz="2800" b="1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25" name="序号"/>
          <p:cNvSpPr txBox="1"/>
          <p:nvPr>
            <p:custDataLst>
              <p:tags r:id="rId8"/>
            </p:custDataLst>
          </p:nvPr>
        </p:nvSpPr>
        <p:spPr>
          <a:xfrm>
            <a:off x="7788009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n-ea"/>
              </a:rPr>
              <a:t>03</a:t>
            </a:r>
            <a:endParaRPr lang="en-US" sz="50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26" name="项标题"/>
          <p:cNvSpPr txBox="1"/>
          <p:nvPr>
            <p:custDataLst>
              <p:tags r:id="rId9"/>
            </p:custDataLst>
          </p:nvPr>
        </p:nvSpPr>
        <p:spPr>
          <a:xfrm>
            <a:off x="7862621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康复治疗的方法</a:t>
            </a:r>
            <a:endParaRPr lang="zh-CN" altLang="en-US" sz="2800" b="1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3" name="序号"/>
          <p:cNvSpPr txBox="1"/>
          <p:nvPr>
            <p:custDataLst>
              <p:tags r:id="rId10"/>
            </p:custDataLst>
          </p:nvPr>
        </p:nvSpPr>
        <p:spPr>
          <a:xfrm>
            <a:off x="10181693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n-ea"/>
              </a:rPr>
              <a:t>05</a:t>
            </a:r>
            <a:endParaRPr lang="en-US" sz="50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8" name="项标题"/>
          <p:cNvSpPr txBox="1"/>
          <p:nvPr>
            <p:custDataLst>
              <p:tags r:id="rId11"/>
            </p:custDataLst>
          </p:nvPr>
        </p:nvSpPr>
        <p:spPr>
          <a:xfrm>
            <a:off x="10256305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患者的自我管理和家庭支持</a:t>
            </a:r>
            <a:endParaRPr lang="zh-CN" altLang="en-US" sz="2800" b="1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2" name="标题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1654078" y="488365"/>
            <a:ext cx="10085831" cy="1081088"/>
          </a:xfrm>
        </p:spPr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31993" y="3198412"/>
            <a:ext cx="6496474" cy="1988866"/>
          </a:xfrm>
        </p:spPr>
        <p:txBody>
          <a:bodyPr wrap="square">
            <a:normAutofit/>
          </a:bodyPr>
          <a:lstStyle/>
          <a:p>
            <a:r>
              <a:rPr lang="zh-CN" altLang="en-US"/>
              <a:t>脊髓损伤对骨骼肌肉系统的影响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31993" y="712258"/>
            <a:ext cx="6496474" cy="2242867"/>
          </a:xfrm>
        </p:spPr>
        <p:txBody>
          <a:bodyPr wrap="square">
            <a:normAutofit/>
          </a:bodyPr>
          <a:lstStyle/>
          <a:p>
            <a:r>
              <a:rPr lang="en-US" altLang="zh-CN"/>
              <a:t>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肌肉萎缩和无力</a:t>
            </a:r>
            <a:endParaRPr lang="zh-CN" altLang="en-US"/>
          </a:p>
        </p:txBody>
      </p:sp>
      <p:sp>
        <p:nvSpPr>
          <p:cNvPr id="39" name="矩形 38"/>
          <p:cNvSpPr/>
          <p:nvPr>
            <p:custDataLst>
              <p:tags r:id="rId2"/>
            </p:custDataLst>
          </p:nvPr>
        </p:nvSpPr>
        <p:spPr>
          <a:xfrm rot="204112">
            <a:off x="1478505" y="1364400"/>
            <a:ext cx="4095276" cy="2137548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0" name="矩形 39"/>
          <p:cNvSpPr/>
          <p:nvPr>
            <p:custDataLst>
              <p:tags r:id="rId3"/>
            </p:custDataLst>
          </p:nvPr>
        </p:nvSpPr>
        <p:spPr>
          <a:xfrm>
            <a:off x="1483237" y="1365076"/>
            <a:ext cx="4095276" cy="21375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9" name="TextBox 2"/>
          <p:cNvSpPr txBox="1"/>
          <p:nvPr>
            <p:custDataLst>
              <p:tags r:id="rId4"/>
            </p:custDataLst>
          </p:nvPr>
        </p:nvSpPr>
        <p:spPr>
          <a:xfrm>
            <a:off x="1720517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脊髓损伤导致肌肉萎缩：由于神经信号传递受阻，肌肉得不到足够的刺激，导致肌肉萎缩。</a:t>
            </a:r>
            <a:endParaRPr lang="zh-CN" altLang="en-US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1" name="矩形 100"/>
          <p:cNvSpPr/>
          <p:nvPr>
            <p:custDataLst>
              <p:tags r:id="rId5"/>
            </p:custDataLst>
          </p:nvPr>
        </p:nvSpPr>
        <p:spPr>
          <a:xfrm rot="204112">
            <a:off x="6612810" y="1364400"/>
            <a:ext cx="4095276" cy="2137548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2" name="矩形 101"/>
          <p:cNvSpPr/>
          <p:nvPr>
            <p:custDataLst>
              <p:tags r:id="rId6"/>
            </p:custDataLst>
          </p:nvPr>
        </p:nvSpPr>
        <p:spPr>
          <a:xfrm>
            <a:off x="6618219" y="1365076"/>
            <a:ext cx="4095276" cy="213754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9" name="TextBox 2"/>
          <p:cNvSpPr txBox="1"/>
          <p:nvPr>
            <p:custDataLst>
              <p:tags r:id="rId7"/>
            </p:custDataLst>
          </p:nvPr>
        </p:nvSpPr>
        <p:spPr>
          <a:xfrm>
            <a:off x="6856174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肌肉无力：脊髓损伤导致肌肉无力，因为神经信号传递受阻，肌肉无法正常收缩。</a:t>
            </a:r>
            <a:endParaRPr lang="zh-CN" altLang="en-US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23" name="矩形 122"/>
          <p:cNvSpPr/>
          <p:nvPr>
            <p:custDataLst>
              <p:tags r:id="rId8"/>
            </p:custDataLst>
          </p:nvPr>
        </p:nvSpPr>
        <p:spPr>
          <a:xfrm rot="204112">
            <a:off x="1478505" y="4039376"/>
            <a:ext cx="4095276" cy="2137548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4" name="矩形 123"/>
          <p:cNvSpPr/>
          <p:nvPr>
            <p:custDataLst>
              <p:tags r:id="rId9"/>
            </p:custDataLst>
          </p:nvPr>
        </p:nvSpPr>
        <p:spPr>
          <a:xfrm>
            <a:off x="1483237" y="4040052"/>
            <a:ext cx="4095276" cy="21375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1" name="TextBox 2"/>
          <p:cNvSpPr txBox="1"/>
          <p:nvPr>
            <p:custDataLst>
              <p:tags r:id="rId10"/>
            </p:custDataLst>
          </p:nvPr>
        </p:nvSpPr>
        <p:spPr>
          <a:xfrm>
            <a:off x="1719841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肌肉萎缩和无力的原因：脊髓损伤导致神经信号传递受阻，肌肉得不到足够的刺激，导致肌肉萎缩；同时，肌肉无法正常收缩，导致肌肉无力。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90" name="矩形 89"/>
          <p:cNvSpPr/>
          <p:nvPr>
            <p:custDataLst>
              <p:tags r:id="rId11"/>
            </p:custDataLst>
          </p:nvPr>
        </p:nvSpPr>
        <p:spPr>
          <a:xfrm rot="204112">
            <a:off x="6612810" y="4039376"/>
            <a:ext cx="4095276" cy="2137548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1" name="矩形 90"/>
          <p:cNvSpPr/>
          <p:nvPr>
            <p:custDataLst>
              <p:tags r:id="rId12"/>
            </p:custDataLst>
          </p:nvPr>
        </p:nvSpPr>
        <p:spPr>
          <a:xfrm>
            <a:off x="6618219" y="4040052"/>
            <a:ext cx="4095276" cy="21375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8" name="TextBox 2"/>
          <p:cNvSpPr txBox="1"/>
          <p:nvPr>
            <p:custDataLst>
              <p:tags r:id="rId13"/>
            </p:custDataLst>
          </p:nvPr>
        </p:nvSpPr>
        <p:spPr>
          <a:xfrm>
            <a:off x="6854822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肌肉萎缩和无力的影响：肌肉萎缩和无力会影响患者的日常生活和工作，导致行动不便，甚至无法自理。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骨骼密度变化</a:t>
            </a:r>
            <a:endParaRPr lang="zh-CN" altLang="en-US"/>
          </a:p>
        </p:txBody>
      </p:sp>
      <p:sp>
        <p:nvSpPr>
          <p:cNvPr id="263" name="椭圆 262"/>
          <p:cNvSpPr/>
          <p:nvPr>
            <p:custDataLst>
              <p:tags r:id="rId2"/>
            </p:custDataLst>
          </p:nvPr>
        </p:nvSpPr>
        <p:spPr>
          <a:xfrm>
            <a:off x="2473907" y="4019379"/>
            <a:ext cx="7243683" cy="1895112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4" name="椭圆 263"/>
          <p:cNvSpPr/>
          <p:nvPr>
            <p:custDataLst>
              <p:tags r:id="rId3"/>
            </p:custDataLst>
          </p:nvPr>
        </p:nvSpPr>
        <p:spPr>
          <a:xfrm>
            <a:off x="3312992" y="4098526"/>
            <a:ext cx="5492051" cy="1627456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5" name="椭圆 264"/>
          <p:cNvSpPr/>
          <p:nvPr>
            <p:custDataLst>
              <p:tags r:id="rId4"/>
            </p:custDataLst>
          </p:nvPr>
        </p:nvSpPr>
        <p:spPr>
          <a:xfrm>
            <a:off x="4098669" y="4331462"/>
            <a:ext cx="3919811" cy="1161555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6" name="椭圆 265"/>
          <p:cNvSpPr/>
          <p:nvPr>
            <p:custDataLst>
              <p:tags r:id="rId5"/>
            </p:custDataLst>
          </p:nvPr>
        </p:nvSpPr>
        <p:spPr>
          <a:xfrm>
            <a:off x="4762730" y="4528364"/>
            <a:ext cx="2591443" cy="767921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7" name="椭圆 266"/>
          <p:cNvSpPr/>
          <p:nvPr>
            <p:custDataLst>
              <p:tags r:id="rId6"/>
            </p:custDataLst>
          </p:nvPr>
        </p:nvSpPr>
        <p:spPr>
          <a:xfrm>
            <a:off x="5443521" y="4729770"/>
            <a:ext cx="1490611" cy="44171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68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2406" y="4656415"/>
            <a:ext cx="0" cy="83439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69" name="椭圆 268"/>
          <p:cNvSpPr/>
          <p:nvPr>
            <p:custDataLst>
              <p:tags r:id="rId8"/>
            </p:custDataLst>
          </p:nvPr>
        </p:nvSpPr>
        <p:spPr>
          <a:xfrm flipV="1">
            <a:off x="2832320" y="4473026"/>
            <a:ext cx="172178" cy="17217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0" name="椭圆 269"/>
          <p:cNvSpPr/>
          <p:nvPr>
            <p:custDataLst>
              <p:tags r:id="rId9"/>
            </p:custDataLst>
          </p:nvPr>
        </p:nvSpPr>
        <p:spPr>
          <a:xfrm flipV="1">
            <a:off x="2873502" y="4514851"/>
            <a:ext cx="89211" cy="8920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1" name="椭圆 270"/>
          <p:cNvSpPr/>
          <p:nvPr>
            <p:custDataLst>
              <p:tags r:id="rId10"/>
            </p:custDataLst>
          </p:nvPr>
        </p:nvSpPr>
        <p:spPr>
          <a:xfrm flipV="1">
            <a:off x="7763874" y="3671262"/>
            <a:ext cx="103649" cy="103646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2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5995" y="3784513"/>
            <a:ext cx="0" cy="189511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3" name="椭圆 272"/>
          <p:cNvSpPr/>
          <p:nvPr>
            <p:custDataLst>
              <p:tags r:id="rId12"/>
            </p:custDataLst>
          </p:nvPr>
        </p:nvSpPr>
        <p:spPr>
          <a:xfrm flipV="1">
            <a:off x="4045261" y="3547716"/>
            <a:ext cx="381649" cy="381637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4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5085" y="3960824"/>
            <a:ext cx="0" cy="100137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27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7830" y="3653245"/>
            <a:ext cx="0" cy="83439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6" name="椭圆 275"/>
          <p:cNvSpPr/>
          <p:nvPr>
            <p:custDataLst>
              <p:tags r:id="rId15"/>
            </p:custDataLst>
          </p:nvPr>
        </p:nvSpPr>
        <p:spPr>
          <a:xfrm flipV="1">
            <a:off x="7027744" y="3469856"/>
            <a:ext cx="172178" cy="17217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7" name="椭圆 276"/>
          <p:cNvSpPr/>
          <p:nvPr>
            <p:custDataLst>
              <p:tags r:id="rId16"/>
            </p:custDataLst>
          </p:nvPr>
        </p:nvSpPr>
        <p:spPr>
          <a:xfrm flipV="1">
            <a:off x="7068926" y="3511682"/>
            <a:ext cx="89211" cy="8920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8" name="椭圆 277"/>
          <p:cNvSpPr/>
          <p:nvPr>
            <p:custDataLst>
              <p:tags r:id="rId17"/>
            </p:custDataLst>
          </p:nvPr>
        </p:nvSpPr>
        <p:spPr>
          <a:xfrm flipV="1">
            <a:off x="3797525" y="4317306"/>
            <a:ext cx="103649" cy="103646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9646" y="4430557"/>
            <a:ext cx="0" cy="109579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0" name="椭圆 279"/>
          <p:cNvSpPr/>
          <p:nvPr>
            <p:custDataLst>
              <p:tags r:id="rId19"/>
            </p:custDataLst>
          </p:nvPr>
        </p:nvSpPr>
        <p:spPr>
          <a:xfrm flipV="1">
            <a:off x="8494856" y="4549599"/>
            <a:ext cx="259967" cy="25995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23550" y="4837873"/>
            <a:ext cx="0" cy="40653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2" name="椭圆 281"/>
          <p:cNvSpPr/>
          <p:nvPr>
            <p:custDataLst>
              <p:tags r:id="rId21"/>
            </p:custDataLst>
          </p:nvPr>
        </p:nvSpPr>
        <p:spPr>
          <a:xfrm flipV="1">
            <a:off x="4969927" y="4856534"/>
            <a:ext cx="322017" cy="32200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8221" y="5229746"/>
            <a:ext cx="0" cy="71135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4" name="图形 15"/>
          <p:cNvSpPr/>
          <p:nvPr>
            <p:custDataLst>
              <p:tags r:id="rId23"/>
            </p:custDataLst>
          </p:nvPr>
        </p:nvSpPr>
        <p:spPr>
          <a:xfrm>
            <a:off x="5036205" y="4925385"/>
            <a:ext cx="184130" cy="17941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5" name="图形 19"/>
          <p:cNvSpPr/>
          <p:nvPr>
            <p:custDataLst>
              <p:tags r:id="rId24"/>
            </p:custDataLst>
          </p:nvPr>
        </p:nvSpPr>
        <p:spPr>
          <a:xfrm>
            <a:off x="8561777" y="4622311"/>
            <a:ext cx="126102" cy="113556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6" name="图形 27"/>
          <p:cNvSpPr/>
          <p:nvPr>
            <p:custDataLst>
              <p:tags r:id="rId25"/>
            </p:custDataLst>
          </p:nvPr>
        </p:nvSpPr>
        <p:spPr>
          <a:xfrm>
            <a:off x="4146929" y="3669975"/>
            <a:ext cx="178327" cy="137153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7" name="任意多边形: 形状 286"/>
          <p:cNvSpPr/>
          <p:nvPr>
            <p:custDataLst>
              <p:tags r:id="rId26"/>
            </p:custDataLst>
          </p:nvPr>
        </p:nvSpPr>
        <p:spPr>
          <a:xfrm>
            <a:off x="5434513" y="3619785"/>
            <a:ext cx="1322436" cy="1322442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92000">
                <a:schemeClr val="accent1">
                  <a:lumMod val="75000"/>
                </a:schemeClr>
              </a:gs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0" name="正文"/>
          <p:cNvSpPr txBox="1"/>
          <p:nvPr>
            <p:custDataLst>
              <p:tags r:id="rId27"/>
            </p:custDataLst>
          </p:nvPr>
        </p:nvSpPr>
        <p:spPr>
          <a:xfrm>
            <a:off x="696000" y="3691210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脊髓损伤导致骨骼密度降低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28"/>
            </p:custDataLst>
          </p:nvPr>
        </p:nvSpPr>
        <p:spPr>
          <a:xfrm>
            <a:off x="9371262" y="3691210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康复训练有助于提高骨骼密度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29"/>
            </p:custDataLst>
          </p:nvPr>
        </p:nvSpPr>
        <p:spPr>
          <a:xfrm>
            <a:off x="7051553" y="1600576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缺乏运动导致骨骼密度下降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正文"/>
          <p:cNvSpPr txBox="1"/>
          <p:nvPr>
            <p:custDataLst>
              <p:tags r:id="rId30"/>
            </p:custDataLst>
          </p:nvPr>
        </p:nvSpPr>
        <p:spPr>
          <a:xfrm>
            <a:off x="3015709" y="1600576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长期卧床导致骨质疏松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关节僵硬和畸形</a:t>
            </a:r>
            <a:endParaRPr lang="zh-CN" altLang="en-US"/>
          </a:p>
        </p:txBody>
      </p:sp>
      <p:sp>
        <p:nvSpPr>
          <p:cNvPr id="27" name="圆角矩形 26"/>
          <p:cNvSpPr/>
          <p:nvPr>
            <p:custDataLst>
              <p:tags r:id="rId2"/>
            </p:custDataLst>
          </p:nvPr>
        </p:nvSpPr>
        <p:spPr>
          <a:xfrm>
            <a:off x="696000" y="1801110"/>
            <a:ext cx="2552749" cy="393964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29" name="圆角矩形 28"/>
          <p:cNvSpPr/>
          <p:nvPr>
            <p:custDataLst>
              <p:tags r:id="rId3"/>
            </p:custDataLst>
          </p:nvPr>
        </p:nvSpPr>
        <p:spPr>
          <a:xfrm>
            <a:off x="698501" y="1801110"/>
            <a:ext cx="2547928" cy="2093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32" name="文本框 31"/>
          <p:cNvSpPr txBox="1"/>
          <p:nvPr>
            <p:custDataLst>
              <p:tags r:id="rId4"/>
            </p:custDataLst>
          </p:nvPr>
        </p:nvSpPr>
        <p:spPr>
          <a:xfrm>
            <a:off x="848588" y="2215725"/>
            <a:ext cx="2247687" cy="335265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脊髓损伤后，肌肉张力增加，导致关节僵硬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30" name="圆角矩形 29"/>
          <p:cNvSpPr/>
          <p:nvPr>
            <p:custDataLst>
              <p:tags r:id="rId5"/>
            </p:custDataLst>
          </p:nvPr>
        </p:nvSpPr>
        <p:spPr>
          <a:xfrm>
            <a:off x="3445091" y="1801110"/>
            <a:ext cx="2552749" cy="393964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33" name="圆角矩形 32"/>
          <p:cNvSpPr/>
          <p:nvPr>
            <p:custDataLst>
              <p:tags r:id="rId6"/>
            </p:custDataLst>
          </p:nvPr>
        </p:nvSpPr>
        <p:spPr>
          <a:xfrm>
            <a:off x="3447592" y="1801110"/>
            <a:ext cx="2547928" cy="2093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35" name="文本框 34"/>
          <p:cNvSpPr txBox="1"/>
          <p:nvPr>
            <p:custDataLst>
              <p:tags r:id="rId7"/>
            </p:custDataLst>
          </p:nvPr>
        </p:nvSpPr>
        <p:spPr>
          <a:xfrm>
            <a:off x="3600181" y="2215725"/>
            <a:ext cx="2244932" cy="335397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长期卧床或缺乏运动，导致关节畸形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4" name="圆角矩形 3"/>
          <p:cNvSpPr/>
          <p:nvPr>
            <p:custDataLst>
              <p:tags r:id="rId8"/>
            </p:custDataLst>
          </p:nvPr>
        </p:nvSpPr>
        <p:spPr>
          <a:xfrm>
            <a:off x="6194182" y="1801110"/>
            <a:ext cx="2552749" cy="393964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9"/>
            </p:custDataLst>
          </p:nvPr>
        </p:nvSpPr>
        <p:spPr>
          <a:xfrm>
            <a:off x="6196683" y="1801110"/>
            <a:ext cx="2547928" cy="2093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0"/>
            </p:custDataLst>
          </p:nvPr>
        </p:nvSpPr>
        <p:spPr>
          <a:xfrm>
            <a:off x="6348646" y="2215725"/>
            <a:ext cx="2244932" cy="335397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关节僵硬和畸形会影响患者的日常生活和康复训练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1"/>
            </p:custDataLst>
          </p:nvPr>
        </p:nvSpPr>
        <p:spPr>
          <a:xfrm>
            <a:off x="8943273" y="1801110"/>
            <a:ext cx="2552749" cy="393964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12"/>
            </p:custDataLst>
          </p:nvPr>
        </p:nvSpPr>
        <p:spPr>
          <a:xfrm>
            <a:off x="8945774" y="1801110"/>
            <a:ext cx="2547928" cy="2093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3"/>
            </p:custDataLst>
          </p:nvPr>
        </p:nvSpPr>
        <p:spPr>
          <a:xfrm>
            <a:off x="9097737" y="2215725"/>
            <a:ext cx="2244932" cy="335397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康复训练可以帮助缓解关节僵硬和畸形，提高生活质量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疼痛和不适感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15933" y="1551627"/>
            <a:ext cx="842420" cy="2451261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36755" y="4282386"/>
            <a:ext cx="800837" cy="219961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437029" y="2352936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311470" y="1723246"/>
            <a:ext cx="2451261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99832" y="1552258"/>
            <a:ext cx="842420" cy="2449827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521916" y="4282386"/>
            <a:ext cx="800837" cy="219961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822190" y="2352936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696000" y="1723246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822190" y="3051400"/>
            <a:ext cx="2199611" cy="19818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脊髓损伤后，骨骼肌肉系统可能出现疼痛和不适感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7029" y="3051400"/>
            <a:ext cx="2199611" cy="19818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疼痛和不适感可能会影响患者的日常生活和康复训练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80127" y="1564877"/>
            <a:ext cx="842420" cy="2449827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01579" y="4295005"/>
            <a:ext cx="800837" cy="219961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3701854" y="2364924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3576294" y="1736496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50478" y="1589485"/>
            <a:ext cx="842420" cy="2449827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1930" y="4318351"/>
            <a:ext cx="800837" cy="2201045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9171574" y="2389531"/>
            <a:ext cx="2201045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9046645" y="1761103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172205" y="3087995"/>
            <a:ext cx="2199611" cy="19818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治疗疼痛和不适感的方法包括药物治疗、物理治疗、心理治疗等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01854" y="3063388"/>
            <a:ext cx="2199611" cy="19818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疼痛和不适感的原因可能是肌肉紧张、关节僵硬、神经压迫等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31993" y="3198412"/>
            <a:ext cx="6496474" cy="1988866"/>
          </a:xfrm>
        </p:spPr>
        <p:txBody>
          <a:bodyPr wrap="square">
            <a:normAutofit/>
          </a:bodyPr>
          <a:lstStyle/>
          <a:p>
            <a:r>
              <a:rPr lang="zh-CN" altLang="en-US"/>
              <a:t>康复治疗的重要性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31993" y="712258"/>
            <a:ext cx="6496474" cy="2242867"/>
          </a:xfrm>
        </p:spPr>
        <p:txBody>
          <a:bodyPr wrap="square">
            <a:normAutofit/>
          </a:bodyPr>
          <a:lstStyle/>
          <a:p>
            <a:r>
              <a:rPr lang="en-US" altLang="zh-CN"/>
              <a:t>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恢复肌肉功能</a:t>
            </a:r>
            <a:endParaRPr lang="zh-CN" altLang="en-US"/>
          </a:p>
        </p:txBody>
      </p:sp>
      <p:sp>
        <p:nvSpPr>
          <p:cNvPr id="39" name="矩形 38"/>
          <p:cNvSpPr/>
          <p:nvPr>
            <p:custDataLst>
              <p:tags r:id="rId2"/>
            </p:custDataLst>
          </p:nvPr>
        </p:nvSpPr>
        <p:spPr>
          <a:xfrm rot="204112">
            <a:off x="1478505" y="1364400"/>
            <a:ext cx="4095276" cy="2137548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0" name="矩形 39"/>
          <p:cNvSpPr/>
          <p:nvPr>
            <p:custDataLst>
              <p:tags r:id="rId3"/>
            </p:custDataLst>
          </p:nvPr>
        </p:nvSpPr>
        <p:spPr>
          <a:xfrm>
            <a:off x="1483237" y="1365076"/>
            <a:ext cx="4095276" cy="21375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9" name="TextBox 2"/>
          <p:cNvSpPr txBox="1"/>
          <p:nvPr>
            <p:custDataLst>
              <p:tags r:id="rId4"/>
            </p:custDataLst>
          </p:nvPr>
        </p:nvSpPr>
        <p:spPr>
          <a:xfrm>
            <a:off x="1720517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脊髓损伤后，肌肉功能受损，需要进行康复治疗以恢复其功能</a:t>
            </a:r>
            <a:endParaRPr lang="zh-CN" altLang="en-US" sz="22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1" name="矩形 100"/>
          <p:cNvSpPr/>
          <p:nvPr>
            <p:custDataLst>
              <p:tags r:id="rId5"/>
            </p:custDataLst>
          </p:nvPr>
        </p:nvSpPr>
        <p:spPr>
          <a:xfrm rot="204112">
            <a:off x="6612810" y="1364400"/>
            <a:ext cx="4095276" cy="2137548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2" name="矩形 101"/>
          <p:cNvSpPr/>
          <p:nvPr>
            <p:custDataLst>
              <p:tags r:id="rId6"/>
            </p:custDataLst>
          </p:nvPr>
        </p:nvSpPr>
        <p:spPr>
          <a:xfrm>
            <a:off x="6618219" y="1365076"/>
            <a:ext cx="4095276" cy="213754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9" name="TextBox 2"/>
          <p:cNvSpPr txBox="1"/>
          <p:nvPr>
            <p:custDataLst>
              <p:tags r:id="rId7"/>
            </p:custDataLst>
          </p:nvPr>
        </p:nvSpPr>
        <p:spPr>
          <a:xfrm>
            <a:off x="6856174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康复治疗可以帮助患者重新获得行走、站立等基本活动能力</a:t>
            </a:r>
            <a:endParaRPr lang="zh-CN" altLang="en-US" sz="22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23" name="矩形 122"/>
          <p:cNvSpPr/>
          <p:nvPr>
            <p:custDataLst>
              <p:tags r:id="rId8"/>
            </p:custDataLst>
          </p:nvPr>
        </p:nvSpPr>
        <p:spPr>
          <a:xfrm rot="204112">
            <a:off x="1478505" y="4039376"/>
            <a:ext cx="4095276" cy="2137548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4" name="矩形 123"/>
          <p:cNvSpPr/>
          <p:nvPr>
            <p:custDataLst>
              <p:tags r:id="rId9"/>
            </p:custDataLst>
          </p:nvPr>
        </p:nvSpPr>
        <p:spPr>
          <a:xfrm>
            <a:off x="1483237" y="4040052"/>
            <a:ext cx="4095276" cy="21375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1" name="TextBox 2"/>
          <p:cNvSpPr txBox="1"/>
          <p:nvPr>
            <p:custDataLst>
              <p:tags r:id="rId10"/>
            </p:custDataLst>
          </p:nvPr>
        </p:nvSpPr>
        <p:spPr>
          <a:xfrm>
            <a:off x="1719841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康复治疗还可以预防肌肉萎缩、关节僵硬等并发症</a:t>
            </a:r>
            <a:endParaRPr lang="zh-CN" altLang="en-US" sz="22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90" name="矩形 89"/>
          <p:cNvSpPr/>
          <p:nvPr>
            <p:custDataLst>
              <p:tags r:id="rId11"/>
            </p:custDataLst>
          </p:nvPr>
        </p:nvSpPr>
        <p:spPr>
          <a:xfrm rot="204112">
            <a:off x="6612810" y="4039376"/>
            <a:ext cx="4095276" cy="2137548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1" name="矩形 90"/>
          <p:cNvSpPr/>
          <p:nvPr>
            <p:custDataLst>
              <p:tags r:id="rId12"/>
            </p:custDataLst>
          </p:nvPr>
        </p:nvSpPr>
        <p:spPr>
          <a:xfrm>
            <a:off x="6618219" y="4040052"/>
            <a:ext cx="4095276" cy="21375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8" name="TextBox 2"/>
          <p:cNvSpPr txBox="1"/>
          <p:nvPr>
            <p:custDataLst>
              <p:tags r:id="rId13"/>
            </p:custDataLst>
          </p:nvPr>
        </p:nvSpPr>
        <p:spPr>
          <a:xfrm>
            <a:off x="6854822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康复治疗需要根据患者的具体情况制定个性化的治疗方案，包括物理治疗、作业治疗、言语治疗等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改善骨骼健康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029811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康复治疗对脊髓损伤患者的重要性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029811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康复治疗可以改善骨骼健康，增强骨骼强度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029811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康复治疗可以预防骨折、骨质疏松等骨骼疾病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029811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康复治疗可以促进骨骼生长，提高生活质量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减轻疼痛和不适感</a:t>
            </a:r>
            <a:endParaRPr lang="zh-CN" altLang="en-US"/>
          </a:p>
        </p:txBody>
      </p:sp>
      <p:sp>
        <p:nvSpPr>
          <p:cNvPr id="27" name="圆角矩形 26"/>
          <p:cNvSpPr/>
          <p:nvPr>
            <p:custDataLst>
              <p:tags r:id="rId2"/>
            </p:custDataLst>
          </p:nvPr>
        </p:nvSpPr>
        <p:spPr>
          <a:xfrm>
            <a:off x="696000" y="1801110"/>
            <a:ext cx="2552749" cy="393964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29" name="圆角矩形 28"/>
          <p:cNvSpPr/>
          <p:nvPr>
            <p:custDataLst>
              <p:tags r:id="rId3"/>
            </p:custDataLst>
          </p:nvPr>
        </p:nvSpPr>
        <p:spPr>
          <a:xfrm>
            <a:off x="698501" y="1801110"/>
            <a:ext cx="2547928" cy="2093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32" name="文本框 31"/>
          <p:cNvSpPr txBox="1"/>
          <p:nvPr>
            <p:custDataLst>
              <p:tags r:id="rId4"/>
            </p:custDataLst>
          </p:nvPr>
        </p:nvSpPr>
        <p:spPr>
          <a:xfrm>
            <a:off x="848588" y="2215725"/>
            <a:ext cx="2247687" cy="335265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康复治疗可以帮助脊髓损伤患者减轻疼痛和不适感，提高生活质量。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30" name="圆角矩形 29"/>
          <p:cNvSpPr/>
          <p:nvPr>
            <p:custDataLst>
              <p:tags r:id="rId5"/>
            </p:custDataLst>
          </p:nvPr>
        </p:nvSpPr>
        <p:spPr>
          <a:xfrm>
            <a:off x="3445091" y="1801110"/>
            <a:ext cx="2552749" cy="393964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33" name="圆角矩形 32"/>
          <p:cNvSpPr/>
          <p:nvPr>
            <p:custDataLst>
              <p:tags r:id="rId6"/>
            </p:custDataLst>
          </p:nvPr>
        </p:nvSpPr>
        <p:spPr>
          <a:xfrm>
            <a:off x="3447592" y="1801110"/>
            <a:ext cx="2547928" cy="2093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35" name="文本框 34"/>
          <p:cNvSpPr txBox="1"/>
          <p:nvPr>
            <p:custDataLst>
              <p:tags r:id="rId7"/>
            </p:custDataLst>
          </p:nvPr>
        </p:nvSpPr>
        <p:spPr>
          <a:xfrm>
            <a:off x="3600181" y="2215725"/>
            <a:ext cx="2244932" cy="335397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康复治疗可以促进血液循环，减轻肌肉紧张和痉挛，从而减轻疼痛。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4" name="圆角矩形 3"/>
          <p:cNvSpPr/>
          <p:nvPr>
            <p:custDataLst>
              <p:tags r:id="rId8"/>
            </p:custDataLst>
          </p:nvPr>
        </p:nvSpPr>
        <p:spPr>
          <a:xfrm>
            <a:off x="6194182" y="1801110"/>
            <a:ext cx="2552749" cy="393964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9"/>
            </p:custDataLst>
          </p:nvPr>
        </p:nvSpPr>
        <p:spPr>
          <a:xfrm>
            <a:off x="6196683" y="1801110"/>
            <a:ext cx="2547928" cy="2093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0"/>
            </p:custDataLst>
          </p:nvPr>
        </p:nvSpPr>
        <p:spPr>
          <a:xfrm>
            <a:off x="6348646" y="2215725"/>
            <a:ext cx="2244932" cy="335397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康复治疗可以改善关节活动度，减轻关节僵硬和疼痛。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1"/>
            </p:custDataLst>
          </p:nvPr>
        </p:nvSpPr>
        <p:spPr>
          <a:xfrm>
            <a:off x="8943273" y="1801110"/>
            <a:ext cx="2552749" cy="393964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12"/>
            </p:custDataLst>
          </p:nvPr>
        </p:nvSpPr>
        <p:spPr>
          <a:xfrm>
            <a:off x="8945774" y="1801110"/>
            <a:ext cx="2547928" cy="2093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3"/>
            </p:custDataLst>
          </p:nvPr>
        </p:nvSpPr>
        <p:spPr>
          <a:xfrm>
            <a:off x="9097737" y="2215725"/>
            <a:ext cx="2244932" cy="335397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康复治疗可以增强肌肉力量，减轻肌肉萎缩和疼痛。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提高生活质量</a:t>
            </a:r>
            <a:endParaRPr lang="zh-CN" altLang="en-US"/>
          </a:p>
        </p:txBody>
      </p:sp>
      <p:sp>
        <p:nvSpPr>
          <p:cNvPr id="59" name="弧形 58"/>
          <p:cNvSpPr/>
          <p:nvPr>
            <p:custDataLst>
              <p:tags r:id="rId2"/>
            </p:custDataLst>
          </p:nvPr>
        </p:nvSpPr>
        <p:spPr>
          <a:xfrm>
            <a:off x="8079645" y="2062823"/>
            <a:ext cx="3417145" cy="3417145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8" name="弧形 57"/>
          <p:cNvSpPr/>
          <p:nvPr>
            <p:custDataLst>
              <p:tags r:id="rId3"/>
            </p:custDataLst>
          </p:nvPr>
        </p:nvSpPr>
        <p:spPr>
          <a:xfrm>
            <a:off x="696000" y="2062823"/>
            <a:ext cx="3417145" cy="3417145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" name="椭圆 22"/>
          <p:cNvSpPr/>
          <p:nvPr>
            <p:custDataLst>
              <p:tags r:id="rId4"/>
            </p:custDataLst>
          </p:nvPr>
        </p:nvSpPr>
        <p:spPr>
          <a:xfrm>
            <a:off x="8415559" y="2334138"/>
            <a:ext cx="2873725" cy="2873725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94000">
                <a:schemeClr val="accent1">
                  <a:lumMod val="75000"/>
                </a:schemeClr>
              </a:gs>
              <a:gs pos="7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" name="椭圆 23"/>
          <p:cNvSpPr/>
          <p:nvPr>
            <p:custDataLst>
              <p:tags r:id="rId5"/>
            </p:custDataLst>
          </p:nvPr>
        </p:nvSpPr>
        <p:spPr>
          <a:xfrm>
            <a:off x="8795769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正文"/>
          <p:cNvSpPr txBox="1"/>
          <p:nvPr>
            <p:custDataLst>
              <p:tags r:id="rId6"/>
            </p:custDataLst>
          </p:nvPr>
        </p:nvSpPr>
        <p:spPr>
          <a:xfrm>
            <a:off x="8861291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康复治疗可以促进患者参与社会活动，提高生活质量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25" name="椭圆 24"/>
          <p:cNvSpPr/>
          <p:nvPr>
            <p:custDataLst>
              <p:tags r:id="rId7"/>
            </p:custDataLst>
          </p:nvPr>
        </p:nvSpPr>
        <p:spPr>
          <a:xfrm>
            <a:off x="6020788" y="2334138"/>
            <a:ext cx="2873725" cy="2873725"/>
          </a:xfrm>
          <a:prstGeom prst="ellipse">
            <a:avLst/>
          </a:prstGeom>
          <a:gradFill flip="none" rotWithShape="1">
            <a:gsLst>
              <a:gs pos="75000">
                <a:schemeClr val="accent1">
                  <a:lumMod val="20000"/>
                  <a:lumOff val="80000"/>
                </a:schemeClr>
              </a:gs>
              <a:gs pos="48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椭圆 25"/>
          <p:cNvSpPr/>
          <p:nvPr>
            <p:custDataLst>
              <p:tags r:id="rId8"/>
            </p:custDataLst>
          </p:nvPr>
        </p:nvSpPr>
        <p:spPr>
          <a:xfrm>
            <a:off x="6400076" y="2391354"/>
            <a:ext cx="387946" cy="387946"/>
          </a:xfrm>
          <a:prstGeom prst="ellipse">
            <a:avLst/>
          </a:prstGeom>
          <a:gradFill flip="none" rotWithShape="1">
            <a:gsLst>
              <a:gs pos="82000">
                <a:schemeClr val="accent1">
                  <a:lumMod val="75000"/>
                </a:schemeClr>
              </a:gs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正文"/>
          <p:cNvSpPr txBox="1"/>
          <p:nvPr>
            <p:custDataLst>
              <p:tags r:id="rId9"/>
            </p:custDataLst>
          </p:nvPr>
        </p:nvSpPr>
        <p:spPr>
          <a:xfrm>
            <a:off x="6466520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康复治疗可以增强患者的自信心和自尊心，提高生活质量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椭圆 7"/>
          <p:cNvSpPr/>
          <p:nvPr>
            <p:custDataLst>
              <p:tags r:id="rId10"/>
            </p:custDataLst>
          </p:nvPr>
        </p:nvSpPr>
        <p:spPr>
          <a:xfrm>
            <a:off x="3626018" y="2334138"/>
            <a:ext cx="2873725" cy="2873725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94000">
                <a:schemeClr val="accent1">
                  <a:lumMod val="75000"/>
                </a:schemeClr>
              </a:gs>
              <a:gs pos="7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11"/>
            </p:custDataLst>
          </p:nvPr>
        </p:nvSpPr>
        <p:spPr>
          <a:xfrm>
            <a:off x="4005305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正文"/>
          <p:cNvSpPr txBox="1"/>
          <p:nvPr>
            <p:custDataLst>
              <p:tags r:id="rId12"/>
            </p:custDataLst>
          </p:nvPr>
        </p:nvSpPr>
        <p:spPr>
          <a:xfrm>
            <a:off x="4071750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康复治疗可以减轻疼痛和疲劳，提高患者的舒适度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6" name="椭圆 5"/>
          <p:cNvSpPr/>
          <p:nvPr>
            <p:custDataLst>
              <p:tags r:id="rId13"/>
            </p:custDataLst>
          </p:nvPr>
        </p:nvSpPr>
        <p:spPr>
          <a:xfrm>
            <a:off x="959009" y="2334138"/>
            <a:ext cx="2873725" cy="2873725"/>
          </a:xfrm>
          <a:prstGeom prst="ellipse">
            <a:avLst/>
          </a:prstGeom>
          <a:gradFill flip="none" rotWithShape="1">
            <a:gsLst>
              <a:gs pos="75000">
                <a:schemeClr val="accent1">
                  <a:lumMod val="20000"/>
                  <a:lumOff val="80000"/>
                </a:schemeClr>
              </a:gs>
              <a:gs pos="48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椭圆 4"/>
          <p:cNvSpPr/>
          <p:nvPr>
            <p:custDataLst>
              <p:tags r:id="rId14"/>
            </p:custDataLst>
          </p:nvPr>
        </p:nvSpPr>
        <p:spPr>
          <a:xfrm>
            <a:off x="1338297" y="2391354"/>
            <a:ext cx="387946" cy="387946"/>
          </a:xfrm>
          <a:prstGeom prst="ellipse">
            <a:avLst/>
          </a:prstGeom>
          <a:gradFill flip="none" rotWithShape="1">
            <a:gsLst>
              <a:gs pos="82000">
                <a:schemeClr val="accent1">
                  <a:lumMod val="75000"/>
                </a:schemeClr>
              </a:gs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正文"/>
          <p:cNvSpPr txBox="1"/>
          <p:nvPr>
            <p:custDataLst>
              <p:tags r:id="rId15"/>
            </p:custDataLst>
          </p:nvPr>
        </p:nvSpPr>
        <p:spPr>
          <a:xfrm>
            <a:off x="1404741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康复治疗可以帮助脊髓损伤患者恢复部分功能，提高生活质量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31993" y="3198412"/>
            <a:ext cx="6496474" cy="1988866"/>
          </a:xfrm>
        </p:spPr>
        <p:txBody>
          <a:bodyPr wrap="square">
            <a:normAutofit/>
          </a:bodyPr>
          <a:lstStyle/>
          <a:p>
            <a:r>
              <a:rPr lang="zh-CN" altLang="en-US"/>
              <a:t>康复治疗的方法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31993" y="712258"/>
            <a:ext cx="6496474" cy="2242867"/>
          </a:xfrm>
        </p:spPr>
        <p:txBody>
          <a:bodyPr wrap="square">
            <a:normAutofit/>
          </a:bodyPr>
          <a:lstStyle/>
          <a:p>
            <a:r>
              <a:rPr lang="en-US" altLang="zh-CN"/>
              <a:t>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物理疗法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电刺激疗法：通过电流刺激肌肉，促进肌肉收缩和恢复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6"/>
            </p:custDataLst>
          </p:nvPr>
        </p:nvSpPr>
        <p:spPr>
          <a:xfrm>
            <a:off x="6398149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7"/>
            </p:custDataLst>
          </p:nvPr>
        </p:nvSpPr>
        <p:spPr>
          <a:xfrm>
            <a:off x="6780893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热疗法：通过热敷、热水浴等方式，缓解肌肉紧张和疼痛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光疗法：利用激光、红外线等光源，促进血液循环和组织修复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超声波疗法：利用超声波振动，促进组织修复和软化瘢痕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https://d.book118.com/506200230243010045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30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96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  <p:tag name="KSO_WM_TEMPLATE_THUMBS_INDEX" val="1、9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内容"/>
  <p:tag name="KSO_WM_UNIT_TYPE" val="a"/>
  <p:tag name="KSO_WM_UNIT_VALUE" val="3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80.xml><?xml version="1.0" encoding="utf-8"?>
<p:tagLst xmlns:p="http://schemas.openxmlformats.org/presentationml/2006/main">
  <p:tag name="KSO_WM_BEAUTIFY_FLAG" val="#wm#"/>
  <p:tag name="KSO_WM_SLIDE_ID" val="custom20233297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  <p:tag name="KSO_WM_TEMPLATE_THUMBS_INDEX" val="1、9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5*l_h_i*1_1_1"/>
  <p:tag name="KSO_WM_UNIT_INDEX" val="1_1_1"/>
  <p:tag name="KSO_WM_UNIT_LAYERLEVEL" val="1_1_1"/>
  <p:tag name="KSO_WM_UNIT_PRESET_TEXT" val="0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5*l_h_i*1_4_1"/>
  <p:tag name="KSO_WM_UNIT_INDEX" val="1_4_1"/>
  <p:tag name="KSO_WM_UNIT_LAYERLEVEL" val="1_1_1"/>
  <p:tag name="KSO_WM_UNIT_PRESET_TEXT" val="04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5*l_h_i*1_2_1"/>
  <p:tag name="KSO_WM_UNIT_INDEX" val="1_2_1"/>
  <p:tag name="KSO_WM_UNIT_LAYERLEVEL" val="1_1_1"/>
  <p:tag name="KSO_WM_UNIT_PRESET_TEXT" val="02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5*l_h_i*1_3_1"/>
  <p:tag name="KSO_WM_UNIT_INDEX" val="1_3_1"/>
  <p:tag name="KSO_WM_UNIT_LAYERLEVEL" val="1_1_1"/>
  <p:tag name="KSO_WM_UNIT_PRESET_TEXT" val="03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5*l_h_i*1_5_1"/>
  <p:tag name="KSO_WM_UNIT_INDEX" val="1_5_1"/>
  <p:tag name="KSO_WM_UNIT_LAYERLEVEL" val="1_1_1"/>
  <p:tag name="KSO_WM_UNIT_PRESET_TEXT" val="05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3"/>
  <p:tag name="KSO_WM_UNIT_TEXT_FILL_TYPE" val="1"/>
  <p:tag name="KSO_WM_UNIT_TYPE" val="a"/>
  <p:tag name="KSO_WM_UNIT_USESOURCEFORMAT_APPLY" val="0"/>
  <p:tag name="KSO_WM_UNIT_VALUE" val="3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297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&#10;标题内容"/>
  <p:tag name="KSO_WM_UNIT_TYPE" val="a"/>
  <p:tag name="KSO_WM_UNIT_VALUE" val="14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1"/>
  <p:tag name="KSO_WM_UNIT_DIAGRAM_ISNUMVISUAL" val="0"/>
  <p:tag name="KSO_WM_UNIT_DIAGRAM_ISREFERUNIT" val="0"/>
  <p:tag name="KSO_WM_UNIT_HIGHLIGHT" val="0"/>
  <p:tag name="KSO_WM_UNIT_ID" val="custom202332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5.xml><?xml version="1.0" encoding="utf-8"?>
<p:tagLst xmlns:p="http://schemas.openxmlformats.org/presentationml/2006/main">
  <p:tag name="KSO_WM_BEAUTIFY_FLAG" val="#wm#"/>
  <p:tag name="KSO_WM_SLIDE_ID" val="custom202332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66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66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USESOURCEFORMAT_APPLY" val="0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66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66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USESOURCEFORMAT_APPLY" val="0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66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66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USESOURCEFORMAT_APPLY" val="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66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66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USESOURCEFORMAT_APPLY" val="0"/>
</p:tagLst>
</file>

<file path=ppt/tags/tag108.xml><?xml version="1.0" encoding="utf-8"?>
<p:tagLst xmlns:p="http://schemas.openxmlformats.org/presentationml/2006/main">
  <p:tag name="KSO_WM_TEMPLATE_CATEGORY" val="custom"/>
  <p:tag name="KSO_WM_TEMPLATE_INDEX" val="20233297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  <p:tag name="KSO_WM_UNIT_USESOURCEFORMAT_APPLY" val="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5"/>
  <p:tag name="KSO_WM_UNIT_INDEX" val="1_5"/>
  <p:tag name="KSO_WM_UNIT_LAYERLEVEL" val="1_1"/>
  <p:tag name="KSO_WM_UNIT_TYPE" val="l_i"/>
  <p:tag name="KSO_WM_UNIT_USESOURCEFORMAT_APPLY" val="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LINE_FORE_SCHEMECOLOR_INDEX" val="5"/>
  <p:tag name="KSO_WM_UNIT_TYPE" val="l_i"/>
  <p:tag name="KSO_WM_UNIT_USESOURCEFORMAT_APPLY" val="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8"/>
  <p:tag name="KSO_WM_UNIT_INDEX" val="1_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LINE_FORE_SCHEMECOLOR_INDEX" val="5"/>
  <p:tag name="KSO_WM_UNIT_TYPE" val="l_i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1"/>
  <p:tag name="KSO_WM_UNIT_INDEX" val="1_1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LINE_FORE_SCHEMECOLOR_INDEX" val="5"/>
  <p:tag name="KSO_WM_UNIT_TYPE" val="l_i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LINE_FORE_SCHEMECOLOR_INDEX" val="5"/>
  <p:tag name="KSO_WM_UNIT_TYPE" val="l_i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5"/>
  <p:tag name="KSO_WM_UNIT_INDEX" val="1_15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LINE_FORE_SCHEMECOLOR_INDEX" val="5"/>
  <p:tag name="KSO_WM_UNIT_TYPE" val="l_i"/>
  <p:tag name="KSO_WM_UNIT_USESOURCEFORMAT_APPLY" val="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8"/>
  <p:tag name="KSO_WM_UNIT_INDEX" val="1_1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LINE_FORE_SCHEMECOLOR_INDEX" val="5"/>
  <p:tag name="KSO_WM_UNIT_TYPE" val="l_i"/>
  <p:tag name="KSO_WM_UNIT_USESOURCEFORMAT_APPLY" val="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0"/>
  <p:tag name="KSO_WM_UNIT_INDEX" val="1_2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LINE_FORE_SCHEMECOLOR_INDEX" val="5"/>
  <p:tag name="KSO_WM_UNIT_TYPE" val="l_i"/>
  <p:tag name="KSO_WM_UNIT_USESOURCEFORMAT_APPLY" val="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1_1"/>
  <p:tag name="KSO_WM_UNIT_INDEX" val="1_1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2_1"/>
  <p:tag name="KSO_WM_UNIT_INDEX" val="1_2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3_1"/>
  <p:tag name="KSO_WM_UNIT_INDEX" val="1_3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4_1"/>
  <p:tag name="KSO_WM_UNIT_INDEX" val="1_4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&#10;标题内容"/>
  <p:tag name="KSO_WM_UNIT_TYPE" val="a"/>
  <p:tag name="KSO_WM_UNIT_VALUE" val="14"/>
</p:tagLst>
</file>

<file path=ppt/tags/tag17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1"/>
  <p:tag name="KSO_WM_UNIT_DIAGRAM_ISNUMVISUAL" val="0"/>
  <p:tag name="KSO_WM_UNIT_DIAGRAM_ISREFERUNIT" val="0"/>
  <p:tag name="KSO_WM_UNIT_HIGHLIGHT" val="0"/>
  <p:tag name="KSO_WM_UNIT_ID" val="custom202332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72.xml><?xml version="1.0" encoding="utf-8"?>
<p:tagLst xmlns:p="http://schemas.openxmlformats.org/presentationml/2006/main">
  <p:tag name="KSO_WM_BEAUTIFY_FLAG" val="#wm#"/>
  <p:tag name="KSO_WM_SLIDE_ID" val="custom202332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66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66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66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66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66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66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66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66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USESOURCEFORMAT_APPLY" val="0"/>
</p:tagLst>
</file>

<file path=ppt/tags/tag185.xml><?xml version="1.0" encoding="utf-8"?>
<p:tagLst xmlns:p="http://schemas.openxmlformats.org/presentationml/2006/main">
  <p:tag name="KSO_WM_TEMPLATE_CATEGORY" val="custom"/>
  <p:tag name="KSO_WM_TEMPLATE_INDEX" val="20233297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1_1"/>
  <p:tag name="KSO_WM_UNIT_INDEX" val="1_1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2_1"/>
  <p:tag name="KSO_WM_UNIT_INDEX" val="1_2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3_1"/>
  <p:tag name="KSO_WM_UNIT_INDEX" val="1_3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4_1"/>
  <p:tag name="KSO_WM_UNIT_INDEX" val="1_4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14"/>
  <p:tag name="KSO_WM_UNIT_HIGHLIGHT" val="0"/>
  <p:tag name="KSO_WM_UNIT_ID" val="diagram20231447_3*l_h_i*1_3_1"/>
  <p:tag name="KSO_WM_UNIT_INDEX" val="1_3_1"/>
  <p:tag name="KSO_WM_UNIT_LAYERLEVEL" val="1_1_1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14"/>
  <p:tag name="KSO_WM_UNIT_HIGHLIGHT" val="0"/>
  <p:tag name="KSO_WM_UNIT_ID" val="diagram20231447_3*l_h_i*1_1_1"/>
  <p:tag name="KSO_WM_UNIT_INDEX" val="1_1_1"/>
  <p:tag name="KSO_WM_UNIT_LAYERLEVEL" val="1_1_1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2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&#10;标题内容"/>
  <p:tag name="KSO_WM_UNIT_TYPE" val="a"/>
  <p:tag name="KSO_WM_UNIT_VALUE" val="14"/>
</p:tagLst>
</file>

<file path=ppt/tags/tag22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1"/>
  <p:tag name="KSO_WM_UNIT_DIAGRAM_ISNUMVISUAL" val="0"/>
  <p:tag name="KSO_WM_UNIT_DIAGRAM_ISREFERUNIT" val="0"/>
  <p:tag name="KSO_WM_UNIT_HIGHLIGHT" val="0"/>
  <p:tag name="KSO_WM_UNIT_ID" val="custom202332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226.xml><?xml version="1.0" encoding="utf-8"?>
<p:tagLst xmlns:p="http://schemas.openxmlformats.org/presentationml/2006/main">
  <p:tag name="KSO_WM_BEAUTIFY_FLAG" val="#wm#"/>
  <p:tag name="KSO_WM_SLIDE_ID" val="custom202332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239.xml><?xml version="1.0" encoding="utf-8"?>
<p:tagLst xmlns:p="http://schemas.openxmlformats.org/presentationml/2006/main">
  <p:tag name="KSO_WM_TEMPLATE_CATEGORY" val="custom"/>
  <p:tag name="KSO_WM_TEMPLATE_INDEX" val="20233297"/>
</p:tagLst>
</file>

<file path=ppt/tags/tag24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02">
      <a:dk1>
        <a:srgbClr val="000000"/>
      </a:dk1>
      <a:lt1>
        <a:srgbClr val="FFFFFF"/>
      </a:lt1>
      <a:dk2>
        <a:srgbClr val="141414"/>
      </a:dk2>
      <a:lt2>
        <a:srgbClr val="FFFFFF"/>
      </a:lt2>
      <a:accent1>
        <a:srgbClr val="FF6A0E"/>
      </a:accent1>
      <a:accent2>
        <a:srgbClr val="FFAB4F"/>
      </a:accent2>
      <a:accent3>
        <a:srgbClr val="92CF4E"/>
      </a:accent3>
      <a:accent4>
        <a:srgbClr val="17D594"/>
      </a:accent4>
      <a:accent5>
        <a:srgbClr val="F84949"/>
      </a:accent5>
      <a:accent6>
        <a:srgbClr val="00B2FF"/>
      </a:accent6>
      <a:hlink>
        <a:srgbClr val="658BD5"/>
      </a:hlink>
      <a:folHlink>
        <a:srgbClr val="A16AA5"/>
      </a:folHlink>
    </a:clrScheme>
    <a:fontScheme name="自定义 41">
      <a:majorFont>
        <a:latin typeface="MiSans"/>
        <a:ea typeface="MiSans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MiSans</vt:lpstr>
      <vt:lpstr>Calibri Light</vt:lpstr>
      <vt:lpstr>微软雅黑</vt:lpstr>
      <vt:lpstr>宋体</vt:lpstr>
      <vt:lpstr>Office Theme</vt:lpstr>
      <vt:lpstr>脊髓损伤患者的骨骼肌肉系统康复及训练</vt:lpstr>
      <vt:lpstr>目录</vt:lpstr>
      <vt:lpstr>脊髓损伤对骨骼肌肉系统的影响</vt:lpstr>
      <vt:lpstr>肌肉萎缩和无力</vt:lpstr>
      <vt:lpstr>骨骼密度变化</vt:lpstr>
      <vt:lpstr>关节僵硬和畸形</vt:lpstr>
      <vt:lpstr>疼痛和不适感</vt:lpstr>
      <vt:lpstr>康复治疗的重要性</vt:lpstr>
      <vt:lpstr>恢复肌肉功能</vt:lpstr>
      <vt:lpstr>改善骨骼健康</vt:lpstr>
      <vt:lpstr>减轻疼痛和不适感</vt:lpstr>
      <vt:lpstr>提高生活质量</vt:lpstr>
      <vt:lpstr>康复治疗的方法</vt:lpstr>
      <vt:lpstr>物理疗法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2024-09-15T00:14:19.851</cp:lastPrinted>
  <dcterms:created xsi:type="dcterms:W3CDTF">2024-09-14T16:14:19Z</dcterms:created>
  <dcterms:modified xsi:type="dcterms:W3CDTF">2024-09-14T16:14:22Z</dcterms:modified>
</cp:coreProperties>
</file>