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BFF3F32-4BDE-47F5-B2E5-A4DBE85337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CE1128-1CA0-4837-9AC7-277333F19F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FF036F9-5E66-4AA6-BAB9-07936419C1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7AC6405-50C2-43A6-A613-A3AC81819E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6AAEF50-3EA6-4DDF-AA80-9839D4CAD8F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422A177-5447-434A-A700-34C8ED738D0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6027055-5F4B-4DC4-BD2A-9682CA72650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01578D-3600-433F-9F1C-894BE33755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1B3553-54AE-45A5-9468-D533DAD47B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15B9FE-0556-42B9-8F59-C12806CBB5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83BC7A-8A46-4118-8446-A4A32F871F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19.jpeg" /><Relationship Id="rId6"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6211224203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solidFill>
                <a:latin typeface="Microsoft Yahei"/>
                <a:ea typeface="Microsoft Yahei"/>
                <a:cs typeface="Microsoft Yahei"/>
              </a:rPr>
              <a:t>营销常用理论知识点总结</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solidFill>
                <a:latin typeface="Microsoft Yahei"/>
                <a:ea typeface="Microsoft Yahei"/>
                <a:cs typeface="Microsoft Yahei"/>
              </a:rPr>
              <a:t>汇报人：XXX</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solidFill>
                <a:latin typeface="Microsoft Yahei"/>
                <a:ea typeface="Microsoft Yahei"/>
                <a:cs typeface="Microsoft Yahe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消费者行为理论</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营销策略理论</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营销传播理论</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数字营销理论</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营销案例分析</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营销概述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营销的定义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营销是关于企业如何创造、沟通、交付和获取价值以满足消费者和其他利益相关者的需求和期望的过程。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营销的重要性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营销是企业获取竞争优势、实现盈利和可持续发展的关键因素，它有助于企业了解市场需求、建立品牌形象、促进产品销售和建立良好的客户关系。</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720" r="1272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营销的定义与重要性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企业应关注产品的功能、品质、设计、品牌和包装等方面，以满足消费者的需求和期望。</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产品（Product）</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企业应根据市场需求、竞争状况和成本等因素制定合理的价格策略，以吸引目标客户并实现盈利。</a:t>
            </a:r>
          </a:p>
        </p:txBody>
      </p:sp>
      <p:sp>
        <p:nvSpPr>
          <p:cNvPr id="9" name="AutoShape 9"/>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价格（Price）</a:t>
            </a:r>
          </a:p>
        </p:txBody>
      </p:sp>
      <p:sp>
        <p:nvSpPr>
          <p:cNvPr id="13" name="AutoShape 13"/>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企业应选择合适的销售渠道，如直销、经销商、电商平台等，以确保产品能够覆盖目标市场并方便客户购买。</a:t>
            </a:r>
          </a:p>
        </p:txBody>
      </p:sp>
      <p:sp>
        <p:nvSpPr>
          <p:cNvPr id="16" name="AutoShape 16"/>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渠道（Place）</a:t>
            </a:r>
          </a:p>
        </p:txBody>
      </p:sp>
      <p:sp>
        <p:nvSpPr>
          <p:cNvPr id="18" name="AutoShape 18"/>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企业应通过广告、促销活动、公关关系和销售促进等手段，提高品牌知名度和吸引潜在客户，促进产品销售。</a:t>
            </a:r>
          </a:p>
        </p:txBody>
      </p:sp>
      <p:sp>
        <p:nvSpPr>
          <p:cNvPr id="21" name="AutoShape 21"/>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推广（Promotion）</a:t>
            </a:r>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营销组合（4P理论）</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5273" r="3527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将一个大市场划分为若干个具有共同特征的小市场，以便企业更好地了解客户需求和制定针对性的营销策略。</a:t>
            </a:r>
            <a:endParaRPr lang="en-US" sz="1100"/>
          </a:p>
        </p:txBody>
      </p:sp>
      <p:sp>
        <p:nvSpPr>
          <p:cNvPr id="8" name="AutoShape 8"/>
          <p:cNvSpPr/>
          <p:nvPr/>
        </p:nvSpPr>
        <p:spPr>
          <a:xfrm>
            <a:off x="8901714" y="1901965"/>
            <a:ext cx="2084387" cy="46037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市场细分</a:t>
            </a:r>
            <a:endParaRPr lang="en-US" sz="1100"/>
          </a:p>
        </p:txBody>
      </p:sp>
      <p:sp>
        <p:nvSpPr>
          <p:cNvPr id="9" name="AutoShape 9"/>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根据企业自身特点和市场竞争状况，选择一个或多个细分市场作为目标市场，并确定企业在目标市场中的竞争地位。</a:t>
            </a:r>
            <a:endParaRPr lang="en-US" sz="1100"/>
          </a:p>
        </p:txBody>
      </p:sp>
      <p:sp>
        <p:nvSpPr>
          <p:cNvPr id="10" name="AutoShape 10"/>
          <p:cNvSpPr/>
          <p:nvPr/>
        </p:nvSpPr>
        <p:spPr>
          <a:xfrm>
            <a:off x="8901714" y="4005263"/>
            <a:ext cx="2084387"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市场定位</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市场细分与定位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消费者行为理论</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405020"/>
            <a:ext cx="460057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消费者决策过程</a:t>
            </a:r>
          </a:p>
        </p:txBody>
      </p:sp>
      <p:sp>
        <p:nvSpPr>
          <p:cNvPr id="9" name="TextBox 9"/>
          <p:cNvSpPr txBox="1"/>
          <p:nvPr/>
        </p:nvSpPr>
        <p:spPr>
          <a:xfrm>
            <a:off x="1596603" y="1890788"/>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消费者在购买产品或服务时，会经历一系列的决策过程，包括需求认知、信息搜索、产品评估、购买决策和购后评价等阶段。</a:t>
            </a:r>
          </a:p>
        </p:txBody>
      </p:sp>
      <p:sp>
        <p:nvSpPr>
          <p:cNvPr id="10" name="TextBox 10"/>
          <p:cNvSpPr txBox="1"/>
          <p:nvPr/>
        </p:nvSpPr>
        <p:spPr>
          <a:xfrm>
            <a:off x="7246698" y="1405020"/>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产品评估</a:t>
            </a:r>
          </a:p>
        </p:txBody>
      </p:sp>
      <p:sp>
        <p:nvSpPr>
          <p:cNvPr id="11" name="TextBox 11"/>
          <p:cNvSpPr txBox="1"/>
          <p:nvPr/>
        </p:nvSpPr>
        <p:spPr>
          <a:xfrm>
            <a:off x="7246698" y="1866404"/>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消费者对收集到的信息进行比较和分析，评估不同产品或服务的优缺点。</a:t>
            </a:r>
          </a:p>
        </p:txBody>
      </p:sp>
      <p:sp>
        <p:nvSpPr>
          <p:cNvPr id="12" name="TextBox 12"/>
          <p:cNvSpPr txBox="1"/>
          <p:nvPr/>
        </p:nvSpPr>
        <p:spPr>
          <a:xfrm>
            <a:off x="1596603" y="3037215"/>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需求认知</a:t>
            </a:r>
          </a:p>
        </p:txBody>
      </p:sp>
      <p:sp>
        <p:nvSpPr>
          <p:cNvPr id="13" name="TextBox 13"/>
          <p:cNvSpPr txBox="1"/>
          <p:nvPr/>
        </p:nvSpPr>
        <p:spPr>
          <a:xfrm>
            <a:off x="1596603" y="3547367"/>
            <a:ext cx="44196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消费者意识到自己的需求或愿望，并开始寻找满足这些需求的产品或服务。</a:t>
            </a:r>
          </a:p>
        </p:txBody>
      </p:sp>
      <p:sp>
        <p:nvSpPr>
          <p:cNvPr id="14" name="TextBox 14"/>
          <p:cNvSpPr txBox="1"/>
          <p:nvPr/>
        </p:nvSpPr>
        <p:spPr>
          <a:xfrm>
            <a:off x="7246698" y="3037215"/>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购买决策</a:t>
            </a:r>
          </a:p>
        </p:txBody>
      </p:sp>
      <p:sp>
        <p:nvSpPr>
          <p:cNvPr id="15" name="TextBox 15"/>
          <p:cNvSpPr txBox="1"/>
          <p:nvPr/>
        </p:nvSpPr>
        <p:spPr>
          <a:xfrm>
            <a:off x="7246698" y="3547367"/>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消费者基于评估结果做出购买决策，选择最符合自己需求和期望的产品或服务。</a:t>
            </a:r>
          </a:p>
        </p:txBody>
      </p:sp>
      <p:sp>
        <p:nvSpPr>
          <p:cNvPr id="16" name="TextBox 16"/>
          <p:cNvSpPr txBox="1"/>
          <p:nvPr/>
        </p:nvSpPr>
        <p:spPr>
          <a:xfrm>
            <a:off x="1596603" y="4632977"/>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信息搜索</a:t>
            </a:r>
          </a:p>
        </p:txBody>
      </p:sp>
      <p:sp>
        <p:nvSpPr>
          <p:cNvPr id="17" name="TextBox 17"/>
          <p:cNvSpPr txBox="1"/>
          <p:nvPr/>
        </p:nvSpPr>
        <p:spPr>
          <a:xfrm>
            <a:off x="1596603" y="5155321"/>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消费者通过各种渠道获取有关产品或服务的信息，如互联网搜索、阅读评论、询问亲友等。</a:t>
            </a:r>
          </a:p>
        </p:txBody>
      </p:sp>
      <p:sp>
        <p:nvSpPr>
          <p:cNvPr id="18" name="TextBox 18"/>
          <p:cNvSpPr txBox="1"/>
          <p:nvPr/>
        </p:nvSpPr>
        <p:spPr>
          <a:xfrm>
            <a:off x="7246698" y="4632977"/>
            <a:ext cx="473392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购后评价</a:t>
            </a:r>
          </a:p>
        </p:txBody>
      </p:sp>
      <p:sp>
        <p:nvSpPr>
          <p:cNvPr id="19" name="TextBox 19"/>
          <p:cNvSpPr txBox="1"/>
          <p:nvPr/>
        </p:nvSpPr>
        <p:spPr>
          <a:xfrm>
            <a:off x="7246698" y="5155321"/>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消费者在使用产品或服务后，会对其满意度、性能和价值等方面进行评价，这将影响未来的购买决策。</a:t>
            </a:r>
          </a:p>
        </p:txBody>
      </p:sp>
      <p:sp>
        <p:nvSpPr>
          <p:cNvPr id="20" name="Freeform 20"/>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消费者决策过程</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875" r="14875"/>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0428" r="10428"/>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5727" r="15727"/>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消费者心理与行为</a:t>
            </a:r>
          </a:p>
        </p:txBody>
      </p:sp>
      <p:sp>
        <p:nvSpPr>
          <p:cNvPr id="35" name="TextBox 35"/>
          <p:cNvSpPr txBox="1"/>
          <p:nvPr/>
        </p:nvSpPr>
        <p:spPr>
          <a:xfrm>
            <a:off x="756455"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消费者的购买行为受到心理因素的影响，如认知、情感和行为等。</a:t>
            </a:r>
          </a:p>
        </p:txBody>
      </p:sp>
      <p:sp>
        <p:nvSpPr>
          <p:cNvPr id="36" name="TextBox 36"/>
          <p:cNvSpPr txBox="1"/>
          <p:nvPr/>
        </p:nvSpPr>
        <p:spPr>
          <a:xfrm>
            <a:off x="3628568"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消费者通过感知、记忆、思维等活动获取、处理和储存信息，以指导购买决策。</a:t>
            </a:r>
          </a:p>
        </p:txBody>
      </p:sp>
      <p:sp>
        <p:nvSpPr>
          <p:cNvPr id="37" name="TextBox 37"/>
          <p:cNvSpPr txBox="1"/>
          <p:nvPr/>
        </p:nvSpPr>
        <p:spPr>
          <a:xfrm>
            <a:off x="6466794"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消费者的情绪和情感体验对购买决策产生影响，如品牌忠诚度、情感诉求等。</a:t>
            </a:r>
          </a:p>
        </p:txBody>
      </p:sp>
      <p:sp>
        <p:nvSpPr>
          <p:cNvPr id="38" name="TextBox 38"/>
          <p:cNvSpPr txBox="1"/>
          <p:nvPr/>
        </p:nvSpPr>
        <p:spPr>
          <a:xfrm>
            <a:off x="9318371"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消费者的购买行为受到个人特征和环境因素的影响，如个性、群体压力等。</a:t>
            </a:r>
          </a:p>
        </p:txBody>
      </p:sp>
      <p:sp>
        <p:nvSpPr>
          <p:cNvPr id="39" name="TextBox 39"/>
          <p:cNvSpPr txBox="1"/>
          <p:nvPr/>
        </p:nvSpPr>
        <p:spPr>
          <a:xfrm>
            <a:off x="7054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消费者心理</a:t>
            </a:r>
          </a:p>
        </p:txBody>
      </p:sp>
      <p:sp>
        <p:nvSpPr>
          <p:cNvPr id="40" name="TextBox 40"/>
          <p:cNvSpPr txBox="1"/>
          <p:nvPr/>
        </p:nvSpPr>
        <p:spPr>
          <a:xfrm>
            <a:off x="362856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认知过程</a:t>
            </a:r>
          </a:p>
        </p:txBody>
      </p:sp>
      <p:sp>
        <p:nvSpPr>
          <p:cNvPr id="41" name="TextBox 41"/>
          <p:cNvSpPr txBox="1"/>
          <p:nvPr/>
        </p:nvSpPr>
        <p:spPr>
          <a:xfrm>
            <a:off x="643359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情感过程</a:t>
            </a:r>
          </a:p>
        </p:txBody>
      </p:sp>
      <p:sp>
        <p:nvSpPr>
          <p:cNvPr id="42" name="TextBox 42"/>
          <p:cNvSpPr txBox="1"/>
          <p:nvPr/>
        </p:nvSpPr>
        <p:spPr>
          <a:xfrm>
            <a:off x="92652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行为过程</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消费者需求与动机</a:t>
            </a:r>
          </a:p>
        </p:txBody>
      </p:sp>
      <p:sp>
        <p:nvSpPr>
          <p:cNvPr id="34" name="AutoShape 34"/>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4594260" y="1108803"/>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消费者需求</a:t>
            </a:r>
          </a:p>
        </p:txBody>
      </p:sp>
      <p:sp>
        <p:nvSpPr>
          <p:cNvPr id="37" name="TextBox 37"/>
          <p:cNvSpPr txBox="1"/>
          <p:nvPr/>
        </p:nvSpPr>
        <p:spPr>
          <a:xfrm>
            <a:off x="4594260" y="1548259"/>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消费者在特定时期内和特定情境下产生的对某种产品或服务的需求。</a:t>
            </a:r>
          </a:p>
        </p:txBody>
      </p:sp>
      <p:sp>
        <p:nvSpPr>
          <p:cNvPr id="38" name="AutoShape 38"/>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2476892"/>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消费者动机</a:t>
            </a:r>
          </a:p>
        </p:txBody>
      </p:sp>
      <p:sp>
        <p:nvSpPr>
          <p:cNvPr id="41" name="TextBox 41"/>
          <p:cNvSpPr txBox="1"/>
          <p:nvPr/>
        </p:nvSpPr>
        <p:spPr>
          <a:xfrm>
            <a:off x="4594260" y="2916347"/>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驱动消费者产生购买行为的内在动力，是消费者需求的心理表现形式。</a:t>
            </a:r>
          </a:p>
        </p:txBody>
      </p:sp>
      <p:sp>
        <p:nvSpPr>
          <p:cNvPr id="42" name="AutoShape 42"/>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3844980"/>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需求层次理论</a:t>
            </a:r>
          </a:p>
        </p:txBody>
      </p:sp>
      <p:sp>
        <p:nvSpPr>
          <p:cNvPr id="45" name="TextBox 45"/>
          <p:cNvSpPr txBox="1"/>
          <p:nvPr/>
        </p:nvSpPr>
        <p:spPr>
          <a:xfrm>
            <a:off x="4594260" y="4284435"/>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马斯洛提出的需求层次理论将人的需求分为五个层次，即生理需求、安全需求、社交需求、尊重需求和自我实现需求。</a:t>
            </a:r>
          </a:p>
        </p:txBody>
      </p:sp>
      <p:sp>
        <p:nvSpPr>
          <p:cNvPr id="46" name="AutoShape 46"/>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5213068"/>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动机双因素理论</a:t>
            </a:r>
          </a:p>
        </p:txBody>
      </p:sp>
      <p:sp>
        <p:nvSpPr>
          <p:cNvPr id="49" name="TextBox 49"/>
          <p:cNvSpPr txBox="1"/>
          <p:nvPr/>
        </p:nvSpPr>
        <p:spPr>
          <a:xfrm>
            <a:off x="4594260" y="5652523"/>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赫茨伯格提出的双因素理论认为，人的工作动机由激励因素和保健因素两部分组成。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消费者对某一产品或服务的评价和倾向性反应，包括认知成分、情感成分和行为成分。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消费者态度</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感知风险</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1875" r="21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感知价值</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消费者在购买产品或服务时面临的不确定性和可能产生负面后果的风险。</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消费者对产品或服务的价值的主观评价，包括功能价值、情感价值和社会价值等方面。</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消费者态度与感知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营销策略理论</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887197" y="368596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973117" y="294616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64389" y="229322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7175869" y="157514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689807" y="4081438"/>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solidFill>
                <a:latin typeface="Microsoft Yahei"/>
                <a:ea typeface="Microsoft Yahei"/>
                <a:cs typeface="Microsoft Yahei"/>
              </a:rPr>
              <a:t>A</a:t>
            </a:r>
          </a:p>
        </p:txBody>
      </p:sp>
      <p:sp>
        <p:nvSpPr>
          <p:cNvPr id="7" name="TextBox 7"/>
          <p:cNvSpPr txBox="1"/>
          <p:nvPr/>
        </p:nvSpPr>
        <p:spPr>
          <a:xfrm>
            <a:off x="4844656" y="336153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solidFill>
                <a:latin typeface="Microsoft Yahei"/>
                <a:ea typeface="Microsoft Yahei"/>
                <a:cs typeface="Microsoft Yahei"/>
              </a:rPr>
              <a:t>B</a:t>
            </a:r>
          </a:p>
        </p:txBody>
      </p:sp>
      <p:sp>
        <p:nvSpPr>
          <p:cNvPr id="8" name="TextBox 8"/>
          <p:cNvSpPr txBox="1"/>
          <p:nvPr/>
        </p:nvSpPr>
        <p:spPr>
          <a:xfrm>
            <a:off x="5930576" y="268869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solidFill>
                <a:latin typeface="Microsoft Yahei"/>
                <a:ea typeface="Microsoft Yahei"/>
                <a:cs typeface="Microsoft Yahei"/>
              </a:rPr>
              <a:t>C</a:t>
            </a:r>
          </a:p>
        </p:txBody>
      </p:sp>
      <p:sp>
        <p:nvSpPr>
          <p:cNvPr id="9" name="TextBox 9"/>
          <p:cNvSpPr txBox="1"/>
          <p:nvPr/>
        </p:nvSpPr>
        <p:spPr>
          <a:xfrm>
            <a:off x="7021848" y="1970621"/>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solidFill>
                <a:latin typeface="Microsoft Yahei"/>
                <a:ea typeface="Microsoft Yahei"/>
                <a:cs typeface="Microsoft Yahei"/>
              </a:rPr>
              <a:t>D</a:t>
            </a:r>
          </a:p>
        </p:txBody>
      </p:sp>
      <p:sp>
        <p:nvSpPr>
          <p:cNvPr id="10" name="TextBox 10"/>
          <p:cNvSpPr txBox="1"/>
          <p:nvPr/>
        </p:nvSpPr>
        <p:spPr>
          <a:xfrm>
            <a:off x="264117" y="3897206"/>
            <a:ext cx="347445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solidFill>
                <a:latin typeface="Microsoft Yahei"/>
                <a:ea typeface="Microsoft Yahei"/>
                <a:cs typeface="Microsoft Yahei"/>
              </a:rPr>
              <a:t>产品定位</a:t>
            </a:r>
          </a:p>
        </p:txBody>
      </p:sp>
      <p:sp>
        <p:nvSpPr>
          <p:cNvPr id="11" name="TextBox 11"/>
          <p:cNvSpPr txBox="1"/>
          <p:nvPr/>
        </p:nvSpPr>
        <p:spPr>
          <a:xfrm>
            <a:off x="343183" y="4453085"/>
            <a:ext cx="324734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明确产品的目标市场和消费者群体，根据消费者需求和偏好进行产品设计和功能优化。</a:t>
            </a:r>
          </a:p>
        </p:txBody>
      </p:sp>
      <p:sp>
        <p:nvSpPr>
          <p:cNvPr id="12" name="TextBox 12"/>
          <p:cNvSpPr txBox="1"/>
          <p:nvPr/>
        </p:nvSpPr>
        <p:spPr>
          <a:xfrm>
            <a:off x="7021848" y="3829597"/>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产品组合</a:t>
            </a:r>
          </a:p>
        </p:txBody>
      </p:sp>
      <p:sp>
        <p:nvSpPr>
          <p:cNvPr id="13" name="TextBox 13"/>
          <p:cNvSpPr txBox="1"/>
          <p:nvPr/>
        </p:nvSpPr>
        <p:spPr>
          <a:xfrm>
            <a:off x="7021848" y="4385476"/>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根据市场需求和产品特点，合理规划产品线长度、宽度和深度，以满足不同消费者需求和提高市场份额。</a:t>
            </a:r>
          </a:p>
        </p:txBody>
      </p:sp>
      <p:sp>
        <p:nvSpPr>
          <p:cNvPr id="14" name="TextBox 14"/>
          <p:cNvSpPr txBox="1"/>
          <p:nvPr/>
        </p:nvSpPr>
        <p:spPr>
          <a:xfrm>
            <a:off x="8276238" y="1408158"/>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新产品开发</a:t>
            </a:r>
          </a:p>
        </p:txBody>
      </p:sp>
      <p:sp>
        <p:nvSpPr>
          <p:cNvPr id="15" name="TextBox 15"/>
          <p:cNvSpPr txBox="1"/>
          <p:nvPr/>
        </p:nvSpPr>
        <p:spPr>
          <a:xfrm>
            <a:off x="8276238" y="1964037"/>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持续关注市场动态和消费者需求变化，进行新产品研发和创新，以保持竞争优势。</a:t>
            </a:r>
          </a:p>
        </p:txBody>
      </p:sp>
      <p:sp>
        <p:nvSpPr>
          <p:cNvPr id="16" name="TextBox 16"/>
          <p:cNvSpPr txBox="1"/>
          <p:nvPr/>
        </p:nvSpPr>
        <p:spPr>
          <a:xfrm>
            <a:off x="1309174" y="1453224"/>
            <a:ext cx="3461281"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solidFill>
                <a:latin typeface="Microsoft Yahei"/>
                <a:ea typeface="Microsoft Yahei"/>
                <a:cs typeface="Microsoft Yahei"/>
              </a:rPr>
              <a:t>品牌建设</a:t>
            </a:r>
          </a:p>
        </p:txBody>
      </p:sp>
      <p:sp>
        <p:nvSpPr>
          <p:cNvPr id="17" name="TextBox 17"/>
          <p:cNvSpPr txBox="1"/>
          <p:nvPr/>
        </p:nvSpPr>
        <p:spPr>
          <a:xfrm>
            <a:off x="1043424" y="2035855"/>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通过品牌形象、品牌价值和品牌传播等方面的建设，提升品牌知名度和美誉度，增强消费者忠诚度。</a:t>
            </a:r>
          </a:p>
        </p:txBody>
      </p: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产品策略</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成本导向定价</a:t>
            </a:r>
            <a:endParaRPr lang="en-US" sz="1100"/>
          </a:p>
        </p:txBody>
      </p:sp>
      <p:sp>
        <p:nvSpPr>
          <p:cNvPr id="3" name="AutoShape 3"/>
          <p:cNvSpPr/>
          <p:nvPr/>
        </p:nvSpPr>
        <p:spPr>
          <a:xfrm>
            <a:off x="3575643"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竞争导向定价</a:t>
            </a:r>
            <a:endParaRPr lang="en-US" sz="1100"/>
          </a:p>
        </p:txBody>
      </p:sp>
      <p:sp>
        <p:nvSpPr>
          <p:cNvPr id="4" name="AutoShape 4"/>
          <p:cNvSpPr/>
          <p:nvPr/>
        </p:nvSpPr>
        <p:spPr>
          <a:xfrm>
            <a:off x="6220535"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价值导向定价</a:t>
            </a:r>
            <a:endParaRPr lang="en-US" sz="1100"/>
          </a:p>
        </p:txBody>
      </p:sp>
      <p:sp>
        <p:nvSpPr>
          <p:cNvPr id="5" name="AutoShape 5"/>
          <p:cNvSpPr/>
          <p:nvPr/>
        </p:nvSpPr>
        <p:spPr>
          <a:xfrm>
            <a:off x="8927174"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心理定价</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定价策略</a:t>
            </a:r>
          </a:p>
        </p:txBody>
      </p:sp>
      <p:pic>
        <p:nvPicPr>
          <p:cNvPr id="27" name="Picture 27"/>
          <p:cNvPicPr>
            <a:picLocks noChangeAspect="1"/>
          </p:cNvPicPr>
          <p:nvPr/>
        </p:nvPicPr>
        <p:blipFill>
          <a:blip r:embed="rId2"/>
          <a:srcRect l="12413" r="12413"/>
          <a:stretch>
            <a:fillRect/>
          </a:stretch>
        </p:blipFill>
        <p:spPr>
          <a:xfrm>
            <a:off x="892584" y="1337857"/>
            <a:ext cx="2465519" cy="2459823"/>
          </a:xfrm>
          <a:prstGeom prst="rect">
            <a:avLst/>
          </a:prstGeom>
        </p:spPr>
      </p:pic>
      <p:pic>
        <p:nvPicPr>
          <p:cNvPr id="28" name="Picture 28"/>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29" name="Picture 29"/>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0" name="Picture 30"/>
          <p:cNvPicPr>
            <a:picLocks noChangeAspect="1"/>
          </p:cNvPicPr>
          <p:nvPr/>
        </p:nvPicPr>
        <p:blipFill>
          <a:blip r:embed="rId5"/>
          <a:srcRect l="21810" r="21810"/>
          <a:stretch>
            <a:fillRect/>
          </a:stretch>
        </p:blipFill>
        <p:spPr>
          <a:xfrm>
            <a:off x="8927174" y="1337857"/>
            <a:ext cx="2465519" cy="2459823"/>
          </a:xfrm>
          <a:prstGeom prst="rect">
            <a:avLst/>
          </a:prstGeom>
        </p:spPr>
      </p:pic>
      <p:sp>
        <p:nvSpPr>
          <p:cNvPr id="31" name="AutoShape 31"/>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36" name="TextBox 36"/>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37" name="TextBox 37"/>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38" name="TextBox 38"/>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sp>
        <p:nvSpPr>
          <p:cNvPr id="39" name="AutoShape 39"/>
          <p:cNvSpPr/>
          <p:nvPr/>
        </p:nvSpPr>
        <p:spPr>
          <a:xfrm>
            <a:off x="917707"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根据产品成本和预期利润制定价格，以确保盈利和竞争优势。</a:t>
            </a:r>
            <a:endParaRPr lang="en-US" sz="1100"/>
          </a:p>
        </p:txBody>
      </p:sp>
      <p:sp>
        <p:nvSpPr>
          <p:cNvPr id="40" name="AutoShape 40"/>
          <p:cNvSpPr/>
          <p:nvPr/>
        </p:nvSpPr>
        <p:spPr>
          <a:xfrm>
            <a:off x="3595904"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根据竞争对手的产品价格和市场供需关系制定价格，以提高市场份额和盈利能力。</a:t>
            </a:r>
            <a:endParaRPr lang="en-US" sz="1100"/>
          </a:p>
        </p:txBody>
      </p:sp>
      <p:sp>
        <p:nvSpPr>
          <p:cNvPr id="41" name="AutoShape 41"/>
          <p:cNvSpPr/>
          <p:nvPr/>
        </p:nvSpPr>
        <p:spPr>
          <a:xfrm>
            <a:off x="6274100"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根据消费者对产品价值的认知和需求弹性制定价格，以提高消费者满意度和忠诚度。</a:t>
            </a:r>
            <a:endParaRPr lang="en-US" sz="1100"/>
          </a:p>
        </p:txBody>
      </p:sp>
      <p:sp>
        <p:nvSpPr>
          <p:cNvPr id="42" name="AutoShape 42"/>
          <p:cNvSpPr/>
          <p:nvPr/>
        </p:nvSpPr>
        <p:spPr>
          <a:xfrm>
            <a:off x="8952297"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运用消费者心理因素，如价格敏感度、购买决策过程等，制定具有吸引力的价格。</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t="12500" b="1250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直接渠道</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间接渠道</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渠道选择</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渠道管理</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渠道策略</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通过自己的销售团队或在线平台直接面向消费者销售产品。</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根据产品特点、市场需求和竞争状况选择合适的销售渠道，提高销售效率和市场份额。</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通过经销商、代理商等中间商销售产品，扩大市场覆盖面。</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对销售渠道进行合理规划、协调和控制，确保渠道顺畅和高效运营。</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https://d.book118.com/506211224203010050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2024-09-16T04:19:58.397</cp:lastPrinted>
  <dcterms:created xsi:type="dcterms:W3CDTF">2024-09-15T20:19:58Z</dcterms:created>
  <dcterms:modified xsi:type="dcterms:W3CDTF">2024-09-15T20:20:00Z</dcterms:modified>
</cp:coreProperties>
</file>