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5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6AAFD-9F03-4038-B972-7156314D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37168-E45D-4BFC-AAFF-6F4F7F0C7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539A-F425-4F73-89DA-1671A8CA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00D1B-75C1-4571-A6CC-558E8758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5CA0C-803A-464A-9C92-93C2C593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6885F-98DD-4B2B-8C46-A9698530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F99AF-505A-4129-8D4F-76730D66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B252D-0315-462E-8993-F26C6E776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699CC-6AA9-4A57-8763-36CA1FA64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363D0-41B2-4380-96EE-816A3DDFC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4861F-FEF8-48E5-9189-08AA1213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38" r:id="rId2"/>
    <p:sldLayoutId id="2147486839" r:id="rId3"/>
    <p:sldLayoutId id="2147486840" r:id="rId4"/>
    <p:sldLayoutId id="2147486841" r:id="rId5"/>
    <p:sldLayoutId id="2147486842" r:id="rId6"/>
    <p:sldLayoutId id="2147486843" r:id="rId7"/>
    <p:sldLayoutId id="2147486844" r:id="rId8"/>
    <p:sldLayoutId id="2147486845" r:id="rId9"/>
    <p:sldLayoutId id="2147486846" r:id="rId10"/>
    <p:sldLayoutId id="21474868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14" Type="http://schemas.openxmlformats.org/officeDocument/2006/relationships/tags" Target="../tags/tag426.xml" /><Relationship Id="rId15" Type="http://schemas.openxmlformats.org/officeDocument/2006/relationships/tags" Target="../tags/tag427.xml" /><Relationship Id="rId16" Type="http://schemas.openxmlformats.org/officeDocument/2006/relationships/tags" Target="../tags/tag428.xml" /><Relationship Id="rId17" Type="http://schemas.openxmlformats.org/officeDocument/2006/relationships/tags" Target="../tags/tag429.xml" /><Relationship Id="rId18" Type="http://schemas.openxmlformats.org/officeDocument/2006/relationships/tags" Target="../tags/tag430.xml" /><Relationship Id="rId19" Type="http://schemas.openxmlformats.org/officeDocument/2006/relationships/tags" Target="../tags/tag431.xml" /><Relationship Id="rId2" Type="http://schemas.openxmlformats.org/officeDocument/2006/relationships/tags" Target="../tags/tag414.xml" /><Relationship Id="rId20" Type="http://schemas.openxmlformats.org/officeDocument/2006/relationships/tags" Target="../tags/tag432.xml" /><Relationship Id="rId21" Type="http://schemas.openxmlformats.org/officeDocument/2006/relationships/tags" Target="../tags/tag433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2.xml" /><Relationship Id="rId11" Type="http://schemas.openxmlformats.org/officeDocument/2006/relationships/tags" Target="../tags/tag443.xml" /><Relationship Id="rId12" Type="http://schemas.openxmlformats.org/officeDocument/2006/relationships/tags" Target="../tags/tag444.xml" /><Relationship Id="rId13" Type="http://schemas.openxmlformats.org/officeDocument/2006/relationships/tags" Target="../tags/tag445.xml" /><Relationship Id="rId14" Type="http://schemas.openxmlformats.org/officeDocument/2006/relationships/tags" Target="../tags/tag446.xml" /><Relationship Id="rId15" Type="http://schemas.openxmlformats.org/officeDocument/2006/relationships/tags" Target="../tags/tag447.xml" /><Relationship Id="rId16" Type="http://schemas.openxmlformats.org/officeDocument/2006/relationships/tags" Target="../tags/tag448.xml" /><Relationship Id="rId17" Type="http://schemas.openxmlformats.org/officeDocument/2006/relationships/tags" Target="../tags/tag449.xml" /><Relationship Id="rId18" Type="http://schemas.openxmlformats.org/officeDocument/2006/relationships/tags" Target="../tags/tag450.xml" /><Relationship Id="rId19" Type="http://schemas.openxmlformats.org/officeDocument/2006/relationships/tags" Target="../tags/tag451.xml" /><Relationship Id="rId2" Type="http://schemas.openxmlformats.org/officeDocument/2006/relationships/tags" Target="../tags/tag434.xml" /><Relationship Id="rId20" Type="http://schemas.openxmlformats.org/officeDocument/2006/relationships/tags" Target="../tags/tag452.xml" /><Relationship Id="rId21" Type="http://schemas.openxmlformats.org/officeDocument/2006/relationships/tags" Target="../tags/tag453.xml" /><Relationship Id="rId22" Type="http://schemas.openxmlformats.org/officeDocument/2006/relationships/tags" Target="../tags/tag454.xml" /><Relationship Id="rId23" Type="http://schemas.openxmlformats.org/officeDocument/2006/relationships/tags" Target="../tags/tag455.xml" /><Relationship Id="rId24" Type="http://schemas.openxmlformats.org/officeDocument/2006/relationships/tags" Target="../tags/tag456.xml" /><Relationship Id="rId25" Type="http://schemas.openxmlformats.org/officeDocument/2006/relationships/tags" Target="../tags/tag457.xml" /><Relationship Id="rId26" Type="http://schemas.openxmlformats.org/officeDocument/2006/relationships/tags" Target="../tags/tag458.xml" /><Relationship Id="rId27" Type="http://schemas.openxmlformats.org/officeDocument/2006/relationships/tags" Target="../tags/tag459.xml" /><Relationship Id="rId28" Type="http://schemas.openxmlformats.org/officeDocument/2006/relationships/tags" Target="../tags/tag460.xml" /><Relationship Id="rId29" Type="http://schemas.openxmlformats.org/officeDocument/2006/relationships/tags" Target="../tags/tag461.xml" /><Relationship Id="rId3" Type="http://schemas.openxmlformats.org/officeDocument/2006/relationships/tags" Target="../tags/tag435.xml" /><Relationship Id="rId30" Type="http://schemas.openxmlformats.org/officeDocument/2006/relationships/tags" Target="../tags/tag462.xml" /><Relationship Id="rId4" Type="http://schemas.openxmlformats.org/officeDocument/2006/relationships/tags" Target="../tags/tag436.xml" /><Relationship Id="rId5" Type="http://schemas.openxmlformats.org/officeDocument/2006/relationships/tags" Target="../tags/tag437.xml" /><Relationship Id="rId6" Type="http://schemas.openxmlformats.org/officeDocument/2006/relationships/tags" Target="../tags/tag438.xml" /><Relationship Id="rId7" Type="http://schemas.openxmlformats.org/officeDocument/2006/relationships/tags" Target="../tags/tag439.xml" /><Relationship Id="rId8" Type="http://schemas.openxmlformats.org/officeDocument/2006/relationships/tags" Target="../tags/tag440.xml" /><Relationship Id="rId9" Type="http://schemas.openxmlformats.org/officeDocument/2006/relationships/tags" Target="../tags/tag4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1.xml" /><Relationship Id="rId11" Type="http://schemas.openxmlformats.org/officeDocument/2006/relationships/tags" Target="../tags/tag472.xml" /><Relationship Id="rId12" Type="http://schemas.openxmlformats.org/officeDocument/2006/relationships/tags" Target="../tags/tag473.xml" /><Relationship Id="rId13" Type="http://schemas.openxmlformats.org/officeDocument/2006/relationships/tags" Target="../tags/tag474.xml" /><Relationship Id="rId14" Type="http://schemas.openxmlformats.org/officeDocument/2006/relationships/tags" Target="../tags/tag475.xml" /><Relationship Id="rId15" Type="http://schemas.openxmlformats.org/officeDocument/2006/relationships/tags" Target="../tags/tag476.xml" /><Relationship Id="rId16" Type="http://schemas.openxmlformats.org/officeDocument/2006/relationships/tags" Target="../tags/tag477.xml" /><Relationship Id="rId2" Type="http://schemas.openxmlformats.org/officeDocument/2006/relationships/tags" Target="../tags/tag463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tags" Target="../tags/tag468.xml" /><Relationship Id="rId8" Type="http://schemas.openxmlformats.org/officeDocument/2006/relationships/tags" Target="../tags/tag469.xml" /><Relationship Id="rId9" Type="http://schemas.openxmlformats.org/officeDocument/2006/relationships/tags" Target="../tags/tag4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tags" Target="../tags/tag488.xml" /><Relationship Id="rId13" Type="http://schemas.openxmlformats.org/officeDocument/2006/relationships/tags" Target="../tags/tag489.xml" /><Relationship Id="rId2" Type="http://schemas.openxmlformats.org/officeDocument/2006/relationships/tags" Target="../tags/tag47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Relationship Id="rId7" Type="http://schemas.openxmlformats.org/officeDocument/2006/relationships/tags" Target="../tags/tag483.xml" /><Relationship Id="rId8" Type="http://schemas.openxmlformats.org/officeDocument/2006/relationships/tags" Target="../tags/tag484.xml" /><Relationship Id="rId9" Type="http://schemas.openxmlformats.org/officeDocument/2006/relationships/tags" Target="../tags/tag4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93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7.xml" /><Relationship Id="rId11" Type="http://schemas.openxmlformats.org/officeDocument/2006/relationships/tags" Target="../tags/tag518.xml" /><Relationship Id="rId12" Type="http://schemas.openxmlformats.org/officeDocument/2006/relationships/tags" Target="../tags/tag519.xml" /><Relationship Id="rId13" Type="http://schemas.openxmlformats.org/officeDocument/2006/relationships/tags" Target="../tags/tag520.xml" /><Relationship Id="rId14" Type="http://schemas.openxmlformats.org/officeDocument/2006/relationships/tags" Target="../tags/tag521.xml" /><Relationship Id="rId15" Type="http://schemas.openxmlformats.org/officeDocument/2006/relationships/tags" Target="../tags/tag522.xml" /><Relationship Id="rId16" Type="http://schemas.openxmlformats.org/officeDocument/2006/relationships/tags" Target="../tags/tag523.xml" /><Relationship Id="rId17" Type="http://schemas.openxmlformats.org/officeDocument/2006/relationships/tags" Target="../tags/tag524.xml" /><Relationship Id="rId2" Type="http://schemas.openxmlformats.org/officeDocument/2006/relationships/tags" Target="../tags/tag509.xml" /><Relationship Id="rId3" Type="http://schemas.openxmlformats.org/officeDocument/2006/relationships/tags" Target="../tags/tag510.xml" /><Relationship Id="rId4" Type="http://schemas.openxmlformats.org/officeDocument/2006/relationships/tags" Target="../tags/tag511.xml" /><Relationship Id="rId5" Type="http://schemas.openxmlformats.org/officeDocument/2006/relationships/tags" Target="../tags/tag512.xml" /><Relationship Id="rId6" Type="http://schemas.openxmlformats.org/officeDocument/2006/relationships/tags" Target="../tags/tag513.xml" /><Relationship Id="rId7" Type="http://schemas.openxmlformats.org/officeDocument/2006/relationships/tags" Target="../tags/tag514.xml" /><Relationship Id="rId8" Type="http://schemas.openxmlformats.org/officeDocument/2006/relationships/tags" Target="../tags/tag515.xml" /><Relationship Id="rId9" Type="http://schemas.openxmlformats.org/officeDocument/2006/relationships/tags" Target="../tags/tag5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25.xml" /><Relationship Id="rId3" Type="http://schemas.openxmlformats.org/officeDocument/2006/relationships/tags" Target="../tags/tag526.xml" /><Relationship Id="rId4" Type="http://schemas.openxmlformats.org/officeDocument/2006/relationships/tags" Target="../tags/tag527.xml" /><Relationship Id="rId5" Type="http://schemas.openxmlformats.org/officeDocument/2006/relationships/tags" Target="../tags/tag5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0.xml" /><Relationship Id="rId11" Type="http://schemas.openxmlformats.org/officeDocument/2006/relationships/tags" Target="../tags/tag541.xml" /><Relationship Id="rId12" Type="http://schemas.openxmlformats.org/officeDocument/2006/relationships/tags" Target="../tags/tag542.xml" /><Relationship Id="rId13" Type="http://schemas.openxmlformats.org/officeDocument/2006/relationships/tags" Target="../tags/tag543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Relationship Id="rId5" Type="http://schemas.openxmlformats.org/officeDocument/2006/relationships/tags" Target="../tags/tag535.xml" /><Relationship Id="rId6" Type="http://schemas.openxmlformats.org/officeDocument/2006/relationships/tags" Target="../tags/tag536.xml" /><Relationship Id="rId7" Type="http://schemas.openxmlformats.org/officeDocument/2006/relationships/tags" Target="../tags/tag537.xml" /><Relationship Id="rId8" Type="http://schemas.openxmlformats.org/officeDocument/2006/relationships/tags" Target="../tags/tag538.xml" /><Relationship Id="rId9" Type="http://schemas.openxmlformats.org/officeDocument/2006/relationships/tags" Target="../tags/tag5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44.xml" /><Relationship Id="rId3" Type="http://schemas.openxmlformats.org/officeDocument/2006/relationships/tags" Target="../tags/tag545.xml" /><Relationship Id="rId4" Type="http://schemas.openxmlformats.org/officeDocument/2006/relationships/tags" Target="../tags/tag546.xml" /><Relationship Id="rId5" Type="http://schemas.openxmlformats.org/officeDocument/2006/relationships/tags" Target="../tags/tag547.xml" /><Relationship Id="rId6" Type="http://schemas.openxmlformats.org/officeDocument/2006/relationships/tags" Target="../tags/tag548.xml" /><Relationship Id="rId7" Type="http://schemas.openxmlformats.org/officeDocument/2006/relationships/tags" Target="../tags/tag549.xml" /><Relationship Id="rId8" Type="http://schemas.openxmlformats.org/officeDocument/2006/relationships/tags" Target="../tags/tag550.xml" /><Relationship Id="rId9" Type="http://schemas.openxmlformats.org/officeDocument/2006/relationships/tags" Target="../tags/tag5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301451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2024年医养结合的新模式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医养结合模式的背景和意义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2024年医养结合新模式的特点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医养结合新模式的实践案例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医养结合新模式面临的挑战与问题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推进医养结合新模式的建议与对策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医养结合模式的背景和意义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人口老龄化趋势</a:t>
            </a:r>
            <a:endParaRPr lang="zh-CN" altLang="en-US"/>
          </a:p>
        </p:txBody>
      </p:sp>
      <p:sp>
        <p:nvSpPr>
          <p:cNvPr id="10504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10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18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全球老龄化趋势：人口老龄化是全球性的趋势，许多国家都面临着人口老龄化的挑战。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老龄化带来的问题：老龄化带来了一系列的社会问题，如医疗、养老、就业等。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30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38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医养结合模式的意义：医养结合模式可以有效地解决老龄化带来的医疗和养老问题，提高老年人的生活质量。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中国老龄化现状：中国是世界上人口老龄化最严重的国家之一，老年人口数量庞大，老龄化速度加快。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医疗资源紧张</a:t>
            </a:r>
            <a:endParaRPr lang="zh-CN" altLang="en-US"/>
          </a:p>
        </p:txBody>
      </p:sp>
      <p:sp>
        <p:nvSpPr>
          <p:cNvPr id="105049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老龄化社会：老年人口增多，医疗需求增加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医疗人才短缺：医生、护士等医疗人才短缺，影响医疗服务质量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医疗费用上涨：医疗费用逐年上涨，患者负担加重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医疗资源分配不均：城市与农村、发达地区与欠发达地区医疗资源分配不均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养老服务需求增长</a:t>
            </a:r>
            <a:endParaRPr lang="zh-CN" altLang="en-US"/>
          </a:p>
        </p:txBody>
      </p:sp>
      <p:sp>
        <p:nvSpPr>
          <p:cNvPr id="1050578" name="矩形 5"/>
          <p:cNvSpPr/>
          <p:nvPr>
            <p:custDataLst>
              <p:tags r:id="rId2"/>
            </p:custDataLst>
          </p:nvPr>
        </p:nvSpPr>
        <p:spPr>
          <a:xfrm>
            <a:off x="838200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0" name="矩形 10"/>
          <p:cNvSpPr/>
          <p:nvPr>
            <p:custDataLst>
              <p:tags r:id="rId3"/>
            </p:custDataLst>
          </p:nvPr>
        </p:nvSpPr>
        <p:spPr>
          <a:xfrm>
            <a:off x="1190700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2" name="TextBox 2"/>
          <p:cNvSpPr txBox="1"/>
          <p:nvPr>
            <p:custDataLst>
              <p:tags r:id="rId4"/>
            </p:custDataLst>
          </p:nvPr>
        </p:nvSpPr>
        <p:spPr>
          <a:xfrm>
            <a:off x="992256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人口老龄化趋势加剧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84" name="矩形 6"/>
          <p:cNvSpPr/>
          <p:nvPr>
            <p:custDataLst>
              <p:tags r:id="rId5"/>
            </p:custDataLst>
          </p:nvPr>
        </p:nvSpPr>
        <p:spPr>
          <a:xfrm>
            <a:off x="4465034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6" name="矩形 11"/>
          <p:cNvSpPr/>
          <p:nvPr>
            <p:custDataLst>
              <p:tags r:id="rId6"/>
            </p:custDataLst>
          </p:nvPr>
        </p:nvSpPr>
        <p:spPr>
          <a:xfrm>
            <a:off x="4837118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8" name="TextBox 2"/>
          <p:cNvSpPr txBox="1"/>
          <p:nvPr>
            <p:custDataLst>
              <p:tags r:id="rId7"/>
            </p:custDataLst>
          </p:nvPr>
        </p:nvSpPr>
        <p:spPr>
          <a:xfrm>
            <a:off x="4619090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老年人口数量逐年增加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90" name="矩形 7"/>
          <p:cNvSpPr/>
          <p:nvPr>
            <p:custDataLst>
              <p:tags r:id="rId8"/>
            </p:custDataLst>
          </p:nvPr>
        </p:nvSpPr>
        <p:spPr>
          <a:xfrm>
            <a:off x="8091216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2" name="矩形 12"/>
          <p:cNvSpPr/>
          <p:nvPr>
            <p:custDataLst>
              <p:tags r:id="rId9"/>
            </p:custDataLst>
          </p:nvPr>
        </p:nvSpPr>
        <p:spPr>
          <a:xfrm>
            <a:off x="8482883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4" name="TextBox 2"/>
          <p:cNvSpPr txBox="1"/>
          <p:nvPr>
            <p:custDataLst>
              <p:tags r:id="rId10"/>
            </p:custDataLst>
          </p:nvPr>
        </p:nvSpPr>
        <p:spPr>
          <a:xfrm>
            <a:off x="8245271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老年人对医疗和养老服务的需求日益增长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96" name="矩形 33"/>
          <p:cNvSpPr/>
          <p:nvPr>
            <p:custDataLst>
              <p:tags r:id="rId11"/>
            </p:custDataLst>
          </p:nvPr>
        </p:nvSpPr>
        <p:spPr>
          <a:xfrm>
            <a:off x="2656187" y="3816331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8" name="矩形 37"/>
          <p:cNvSpPr/>
          <p:nvPr>
            <p:custDataLst>
              <p:tags r:id="rId12"/>
            </p:custDataLst>
          </p:nvPr>
        </p:nvSpPr>
        <p:spPr>
          <a:xfrm>
            <a:off x="3008687" y="3811108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00" name="TextBox 2"/>
          <p:cNvSpPr txBox="1"/>
          <p:nvPr>
            <p:custDataLst>
              <p:tags r:id="rId13"/>
            </p:custDataLst>
          </p:nvPr>
        </p:nvSpPr>
        <p:spPr>
          <a:xfrm>
            <a:off x="2810242" y="4581386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家庭结构变化，子女照顾老人的压力增大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602" name="矩形 34"/>
          <p:cNvSpPr/>
          <p:nvPr>
            <p:custDataLst>
              <p:tags r:id="rId14"/>
            </p:custDataLst>
          </p:nvPr>
        </p:nvSpPr>
        <p:spPr>
          <a:xfrm>
            <a:off x="6283021" y="3816331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04" name="矩形 38"/>
          <p:cNvSpPr/>
          <p:nvPr>
            <p:custDataLst>
              <p:tags r:id="rId15"/>
            </p:custDataLst>
          </p:nvPr>
        </p:nvSpPr>
        <p:spPr>
          <a:xfrm>
            <a:off x="6655104" y="3811108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06" name="TextBox 2"/>
          <p:cNvSpPr txBox="1"/>
          <p:nvPr>
            <p:custDataLst>
              <p:tags r:id="rId16"/>
            </p:custDataLst>
          </p:nvPr>
        </p:nvSpPr>
        <p:spPr>
          <a:xfrm>
            <a:off x="6437076" y="4581386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社会对老年人的关注和关爱程度提高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医养结合模式的优势</a:t>
            </a:r>
            <a:endParaRPr lang="zh-CN" altLang="en-US"/>
          </a:p>
        </p:txBody>
      </p:sp>
      <p:sp>
        <p:nvSpPr>
          <p:cNvPr id="10506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6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6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提高医疗资源利用效率：将医疗和养老相结合，可以更好地利用医疗资源，提高医疗服务的效率和质量。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促进社会和谐发展：医养结合模式可以减轻家庭和社会的养老负担，促进社会和谐发展。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提高老年人生活质量：通过医疗和养老相结合，提供全方位的护理和服务，满足老年人的生理和心理需求。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降低医疗费用：通过预防和健康管理，减少老年人的医疗费用支出。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2024年医养结合新模式的特点</a:t>
            </a:r>
            <a:endParaRPr lang="zh-CN" altLang="en-US"/>
          </a:p>
        </p:txBody>
      </p:sp>
      <p:sp>
        <p:nvSpPr>
          <p:cNvPr id="105072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互联网+医疗养老</a:t>
            </a:r>
            <a:endParaRPr lang="zh-CN" altLang="en-US"/>
          </a:p>
        </p:txBody>
      </p:sp>
      <p:sp>
        <p:nvSpPr>
          <p:cNvPr id="1051042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远程医疗：通过互联网进行在线问诊、诊断和治疗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4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智能养老：利用智能设备实时监测老年人的健康状况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6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线上预约：通过互联网平台预约医生和养老服务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8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健康大数据：收集和分析老年人的健康数据，提供个性化医疗服务和养老方案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社区养老与医疗资源整合</a:t>
            </a:r>
            <a:endParaRPr lang="zh-CN" altLang="en-US"/>
          </a:p>
        </p:txBody>
      </p:sp>
      <p:sp>
        <p:nvSpPr>
          <p:cNvPr id="1051094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社区养老：提供老年人日间照料、康复训练等服务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96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98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0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医疗资源整合：将医疗资源与养老服务相结合，提供全方位的医疗和养老服务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02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4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6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优势：提高老年人生活质量，减轻家庭负担，降低医疗费用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08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10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12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挑战：如何平衡医疗和养老服务的需求，如何保证服务质量和可持续性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4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16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养老机构与医疗机构合作</a:t>
            </a:r>
            <a:endParaRPr lang="zh-CN" altLang="en-US"/>
          </a:p>
        </p:txBody>
      </p:sp>
      <p:sp>
        <p:nvSpPr>
          <p:cNvPr id="105116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6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6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6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优势：提高服务质量，降低成本，提高效率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7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7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7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7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合作模式：共同投资、共建共享、资源整合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7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服务内容：医疗保健、康复护理、生活照料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8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9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9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挑战：政策法规、利益分配、服务质量控制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家庭医生签约服务</a:t>
            </a:r>
            <a:endParaRPr lang="zh-CN" altLang="en-US"/>
          </a:p>
        </p:txBody>
      </p:sp>
      <p:sp>
        <p:nvSpPr>
          <p:cNvPr id="1051238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家庭医生签约服务的概念：居民与家庭医生签订服务协议，获得持续的医疗和健康管理服务。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40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家庭医生签约服务的优势：方便居民就医，提高医疗服务质量，降低医疗费用。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42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家庭医生签约服务的内容：包括基本医疗服务、公共卫生服务、健康管理服务等。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44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家庭医生签约服务的实施：政府推动，医疗机构参与，居民自愿参与。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28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医养结合新模式的实践案例</a:t>
            </a:r>
            <a:endParaRPr lang="zh-CN" altLang="en-US"/>
          </a:p>
        </p:txBody>
      </p:sp>
      <p:sp>
        <p:nvSpPr>
          <p:cNvPr id="105129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成功案例介绍</a:t>
            </a:r>
            <a:endParaRPr lang="zh-CN" altLang="en-US"/>
          </a:p>
        </p:txBody>
      </p:sp>
      <p:sp>
        <p:nvSpPr>
          <p:cNvPr id="10516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案例名称：北京某医养结合机构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成功原因：提供全方位的医疗和养老服务，满足老年人的需求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特色服务：提供个性化医疗方案，注重老年人的心理健康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社会影响：提高了老年人的生活质量，减轻了家庭和社会的负担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</a:t>
            </a:r>
            <a:endParaRPr lang="zh-CN" altLang="en-US"/>
          </a:p>
        </p:txBody>
      </p:sp>
      <p:sp>
        <p:nvSpPr>
          <p:cNvPr id="1051680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2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4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6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实践措施：提供医疗、养老、康复等一站式服务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90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案例背景：某地政府与医疗机构合作，建立医养结合新模式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9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效果评估：提高了老年人生活质量，减轻了家庭负担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9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挑战与建议：需要加强政策支持，提高服务水平，加强监管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https://d.book118.com/506230145110010035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9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3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思源黑体 CN Normal</vt:lpstr>
      <vt:lpstr>Calibri Light</vt:lpstr>
      <vt:lpstr>宋体</vt:lpstr>
      <vt:lpstr>Wingdings</vt:lpstr>
      <vt:lpstr>Office Theme</vt:lpstr>
      <vt:lpstr>2024年医养结合的新模式</vt:lpstr>
      <vt:lpstr>目录</vt:lpstr>
      <vt:lpstr>医养结合模式的背景和意义</vt:lpstr>
      <vt:lpstr>人口老龄化趋势</vt:lpstr>
      <vt:lpstr>医疗资源紧张</vt:lpstr>
      <vt:lpstr>养老服务需求增长</vt:lpstr>
      <vt:lpstr>医养结合模式的优势</vt:lpstr>
      <vt:lpstr>2024年医养结合新模式的特点</vt:lpstr>
      <vt:lpstr>互联网+医疗养老</vt:lpstr>
      <vt:lpstr>社区养老与医疗资源整合</vt:lpstr>
      <vt:lpstr>养老机构与医疗机构合作</vt:lpstr>
      <vt:lpstr>家庭医生签约服务</vt:lpstr>
      <vt:lpstr>医养结合新模式的实践案例</vt:lpstr>
      <vt:lpstr>成功案例介绍</vt:lpstr>
      <vt:lpstr>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2024-09-05T05:52:10.171</cp:lastPrinted>
  <dcterms:created xsi:type="dcterms:W3CDTF">2024-09-04T21:52:10Z</dcterms:created>
  <dcterms:modified xsi:type="dcterms:W3CDTF">2024-09-04T21:52:13Z</dcterms:modified>
</cp:coreProperties>
</file>