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CMOHL+MS-UIGothic"/>
      <p:regular r:id="rId15"/>
    </p:embeddedFont>
    <p:embeddedFont>
      <p:font typeface="TUQUQU+SLQLVB+ArialMT"/>
      <p:regular r:id="rId16"/>
    </p:embeddedFont>
    <p:embeddedFont>
      <p:font typeface="ABLOUI+FVQEHO+Arial-BoldMT"/>
      <p:regular r:id="rId17"/>
    </p:embeddedFont>
    <p:embeddedFont>
      <p:font typeface="RJWBID+LKDRCD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072D8-A0D6-4476-81BB-80B9C33C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31481-04E0-4523-A08B-6559A4542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A8792-748A-4DC6-B079-5FEB3C412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3AEBE-8F20-4878-9B41-BC6B13C42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53903-1A45-466B-A799-90B490723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F0CBAB-D23A-40F2-83B0-E3E1841FE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3C228-33F9-4EA1-A3B5-CE79ACC3D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2A6FC-B4B5-441A-8215-607A910A0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D32B2-5F19-4767-AA34-08B14F6A6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796CF-F114-45DC-A759-F1BB97614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3B6CB-F6F0-4A1C-A0B2-C758B4BAE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32022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2295028"/>
            <a:ext cx="40862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 spc="-1248">
                <a:solidFill>
                  <a:srgbClr val="5E5E5E"/>
                </a:solidFill>
                <a:latin typeface="KCMOHL+MS-UIGothic"/>
                <a:cs typeface="KCMOHL+MS-UIGothic"/>
              </a:rPr>
              <a:t>外有价券</a:t>
            </a:r>
            <a:r>
              <a:rPr sz="4950" spc="-1238">
                <a:solidFill>
                  <a:srgbClr val="5E5E5E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5E5E5E"/>
                </a:solidFill>
                <a:latin typeface="KCMOHL+MS-UIGothic"/>
                <a:cs typeface="KCMOHL+MS-UIGothic"/>
              </a:rPr>
              <a:t>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3542220"/>
            <a:ext cx="969911" cy="7874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TUQUQU+SLQLVB+ArialMT"/>
                <a:cs typeface="TUQUQU+SLQLVB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KCMOHL+MS-UIGothic"/>
                <a:cs typeface="KCMOHL+MS-UIGothic"/>
              </a:rPr>
              <a:t>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4101655"/>
            <a:ext cx="2795337" cy="13434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TUQUQU+SLQLVB+ArialMT"/>
                <a:cs typeface="TUQUQU+SLQLVB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KCMOHL+MS-UIGothic"/>
                <a:cs typeface="KCMOHL+MS-UIGothic"/>
              </a:rPr>
              <a:t>投案例分析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TUQUQU+SLQLVB+ArialMT"/>
                <a:cs typeface="TUQUQU+SLQLVB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KCMOHL+MS-UIGothic"/>
                <a:cs typeface="KCMOHL+MS-UIGothic"/>
              </a:rPr>
              <a:t>未来市展望与投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ABLOUI+FVQEHO+Arial-BoldMT"/>
                <a:cs typeface="ABLOUI+FVQEHO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50870" y="3762097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 spc="-1132">
                <a:solidFill>
                  <a:srgbClr val="5E5E5E"/>
                </a:solidFill>
                <a:latin typeface="KCMOHL+MS-UIGothic"/>
                <a:cs typeface="KCMOHL+MS-UIGothic"/>
              </a:rPr>
              <a:t>外有价券</a:t>
            </a:r>
            <a:r>
              <a:rPr sz="4500" spc="-1125">
                <a:solidFill>
                  <a:srgbClr val="5E5E5E"/>
                </a:solidFill>
                <a:latin typeface="Times New Roman"/>
                <a:cs typeface="Times New Roman"/>
              </a:rPr>
              <a:t> </a:t>
            </a:r>
            <a:r>
              <a:rPr sz="4500">
                <a:solidFill>
                  <a:srgbClr val="5E5E5E"/>
                </a:solidFill>
                <a:latin typeface="KCMOHL+MS-UIGothic"/>
                <a:cs typeface="KCMOHL+MS-UIGothic"/>
              </a:rPr>
              <a:t>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CMOHL+MS-UIGothic"/>
                <a:cs typeface="KCMOHL+MS-UIGothic"/>
              </a:rPr>
              <a:t>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89E5F"/>
                </a:solidFill>
                <a:latin typeface="KCMOHL+MS-UIGothic"/>
                <a:cs typeface="KCMOHL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KCMOHL+MS-UIGothic"/>
                <a:cs typeface="KCMOHL+MS-UIGothic"/>
              </a:rPr>
              <a:t>定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外有价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券投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是指投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者在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股票、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债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券等有价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券市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上，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取收益而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行的投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KCMOHL+MS-UIGothic"/>
                <a:cs typeface="KCMOHL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外有价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券投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具有高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高收益的特点，同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也具有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的市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波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性和不确定性。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CMOHL+MS-UIGothic"/>
                <a:cs typeface="KCMOHL+MS-UIGothic"/>
              </a:rPr>
              <a:t>投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689E5F"/>
                </a:solidFill>
                <a:latin typeface="KCMOHL+MS-UIGothic"/>
                <a:cs typeface="KCMOHL+MS-UIGothic"/>
              </a:rPr>
              <a:t>目的与原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KCMOHL+MS-UIGothic"/>
                <a:cs typeface="KCMOHL+MS-UIGothic"/>
              </a:rPr>
              <a:t>投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689E5F"/>
                </a:solidFill>
                <a:latin typeface="KCMOHL+MS-UIGothic"/>
                <a:cs typeface="KCMOHL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外有价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券投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的主要目的是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更高的收益，同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分散投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资风险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高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资产</a:t>
            </a:r>
            <a:r>
              <a:rPr sz="1350">
                <a:solidFill>
                  <a:srgbClr val="282828"/>
                </a:solidFill>
                <a:latin typeface="KCMOHL+MS-UIGothic"/>
                <a:cs typeface="KCMOHL+MS-UIGothic"/>
              </a:rPr>
              <a:t>的整体收益和安全性。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KCMOHL+MS-UIGothic"/>
                <a:cs typeface="KCMOHL+MS-UIGothic"/>
              </a:rPr>
              <a:t>投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FFFFFF"/>
                </a:solidFill>
                <a:latin typeface="KCMOHL+MS-UIGothic"/>
                <a:cs typeface="KCMOHL+MS-UIGothic"/>
              </a:rPr>
              <a:t>原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外有价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券投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资应</a:t>
            </a: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遵循分散投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控制、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期投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等原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，以降低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资风险</a:t>
            </a: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和提高投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KCMOHL+MS-UIGothic"/>
                <a:cs typeface="KCMOHL+MS-UIGothic"/>
              </a:rPr>
              <a:t>收益。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CMOHL+MS-UIGothic"/>
                <a:cs typeface="KCMOHL+MS-UIGothic"/>
              </a:rPr>
              <a:t>投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689E5F"/>
                </a:solidFill>
                <a:latin typeface="KCMOHL+MS-UIGothic"/>
                <a:cs typeface="KCMOHL+MS-UIGothic"/>
              </a:rPr>
              <a:t>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689E5F"/>
                </a:solidFill>
                <a:latin typeface="KCMOHL+MS-UIGothic"/>
                <a:cs typeface="KCMOHL+MS-UIGothic"/>
              </a:rPr>
              <a:t>与收益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外有价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券投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场风险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、信用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、流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性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等多种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，投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需要充分了解和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估各种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，制定合理的投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策略。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KCMOHL+MS-UIGothic"/>
                <a:cs typeface="KCMOHL+MS-UIGothic"/>
              </a:rPr>
              <a:t>收益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7395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外有价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券投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的收益主要来源于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券价格的上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涨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和股息、利息等分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收入，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者需要根据自身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承受能力和投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适合自己的投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品种和策略。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ABLOUI+FVQEHO+Arial-BoldMT"/>
                <a:cs typeface="ABLOUI+FVQEHO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51579" y="3762097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KCMOHL+MS-UIGothic"/>
                <a:cs typeface="KCMOHL+MS-UIGothic"/>
              </a:rPr>
              <a:t>有价券投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CMOHL+MS-UIGothic"/>
                <a:cs typeface="KCMOHL+MS-UIGothic"/>
              </a:rPr>
              <a:t>股票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JWBID+LKDRCD+MicrosoftYaHei-Bold"/>
                <a:cs typeface="RJWBID+LKDRC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JWBID+LKDRCD+MicrosoftYaHei-Bold"/>
                <a:cs typeface="RJWBID+LKDRC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JWBID+LKDRCD+MicrosoftYaHei-Bold"/>
                <a:cs typeface="RJWBID+LKDRC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KCMOHL+MS-UIGothic"/>
                <a:cs typeface="KCMOHL+MS-UIGothic"/>
              </a:rPr>
              <a:t>股票定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KCMOHL+MS-UIGothic"/>
                <a:cs typeface="KCMOHL+MS-UIGothic"/>
              </a:rPr>
              <a:t>股票种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KCMOHL+MS-UIGothic"/>
                <a:cs typeface="KCMOHL+MS-UIGothic"/>
              </a:rPr>
              <a:t>股票交易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股票是公司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行的一种所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，代表股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东对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公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司的所有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股票分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普通股和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先股，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普通股享有公司决策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红权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先股享有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先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红权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股票可以在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券交易所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买卖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交易，投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者通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股票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收益。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债</a:t>
            </a:r>
            <a:r>
              <a:rPr sz="3000">
                <a:solidFill>
                  <a:srgbClr val="689E5F"/>
                </a:solidFill>
                <a:latin typeface="KCMOHL+MS-UIGothic"/>
                <a:cs typeface="KCMOHL+MS-UIGothic"/>
              </a:rPr>
              <a:t>券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债</a:t>
            </a:r>
            <a:r>
              <a:rPr sz="1600">
                <a:solidFill>
                  <a:srgbClr val="689E5F"/>
                </a:solidFill>
                <a:latin typeface="KCMOHL+MS-UIGothic"/>
                <a:cs typeface="KCMOHL+MS-UIGothic"/>
              </a:rPr>
              <a:t>券定</a:t>
            </a: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JWBID+LKDRCD+MicrosoftYaHei-Bold"/>
                <a:cs typeface="RJWBID+LKDRCD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JWBID+LKDRCD+MicrosoftYaHei-Bold"/>
                <a:cs typeface="RJWBID+LKDRCD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JWBID+LKDRCD+MicrosoftYaHei-Bold"/>
                <a:cs typeface="RJWBID+LKDRCD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债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券是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行人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行的一种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债务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，代表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行人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者的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关系。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债</a:t>
            </a:r>
            <a:r>
              <a:rPr sz="1600">
                <a:solidFill>
                  <a:srgbClr val="689E5F"/>
                </a:solidFill>
                <a:latin typeface="KCMOHL+MS-UIGothic"/>
                <a:cs typeface="KCMOHL+MS-UIGothic"/>
              </a:rPr>
              <a:t>券种</a:t>
            </a: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60587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债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券分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债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、企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业债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、地方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债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等，根据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行主体不同有所区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债</a:t>
            </a:r>
            <a:r>
              <a:rPr sz="1600">
                <a:solidFill>
                  <a:srgbClr val="689E5F"/>
                </a:solidFill>
                <a:latin typeface="KCMOHL+MS-UIGothic"/>
                <a:cs typeface="KCMOHL+MS-UIGothic"/>
              </a:rPr>
              <a:t>券收益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者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购买债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券可以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得利息收益，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债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券价格波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也会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90777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本利得。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KCMOHL+MS-UIGothic"/>
                <a:cs typeface="KCMOHL+MS-UIGothic"/>
              </a:rPr>
              <a:t>基金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KCMOHL+MS-UIGothic"/>
                <a:cs typeface="KCMOHL+MS-UIGothic"/>
              </a:rPr>
              <a:t>基金定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KCMOHL+MS-UIGothic"/>
                <a:cs typeface="KCMOHL+MS-UIGothic"/>
              </a:rPr>
              <a:t>基金种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KCMOHL+MS-UIGothic"/>
                <a:cs typeface="KCMOHL+MS-UIGothic"/>
              </a:rPr>
              <a:t>基金收益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基金是由基金管理人管理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的集合投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工具，投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过购买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基金份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额实现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基金分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股票型基金、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券型基金、混合型基金等，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根据投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资对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象不同有所区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者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基金的收益取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决于基金的投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，可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得高于直接投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KCMOHL+MS-UIGothic"/>
                <a:cs typeface="KCMOHL+MS-UIGothic"/>
              </a:rPr>
              <a:t>的收益。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https://d.book118.com/506232022034010102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KCMOHL+MS-UIGothic</vt:lpstr>
      <vt:lpstr>Times New Roman</vt:lpstr>
      <vt:lpstr>TUQUQU+SLQLVB+ArialMT</vt:lpstr>
      <vt:lpstr>ABLOUI+FVQEHO+Arial-BoldMT</vt:lpstr>
      <vt:lpstr>SimSun</vt:lpstr>
      <vt:lpstr>RJWBID+LKDRCD+MicrosoftYaHei-Bold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2024-09-26T23:52:02.161</cp:lastPrinted>
  <dcterms:created xsi:type="dcterms:W3CDTF">2024-09-26T15:52:02Z</dcterms:created>
  <dcterms:modified xsi:type="dcterms:W3CDTF">2024-09-26T15:52:03Z</dcterms:modified>
</cp:coreProperties>
</file>