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5062006-1404-48D6-8DCE-86828744EB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417955-EA91-4994-B857-019431D3F9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02FF087-7867-4478-8F58-3F61A972C7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0312BCC-CBA8-4330-AB9D-1C47321CB8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D84BBE3-EDCC-4009-A12A-7AB273B6FCD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0C982F2-E3EB-44FB-B9AA-508EEF946C3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7FEC0FB-F7B8-489C-9818-7DAD7DDE900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9694A67-AC3E-4A6A-93B0-C94A038D4D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247AB0E-9A6B-4313-AF6D-E45ACCE4FA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853F01-1123-4567-9F4B-C13FADBF5B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2D8EFD-8377-443F-BC97-2CFA01B382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3.jpeg" /><Relationship Id="rId6"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17.jpeg" /><Relationship Id="rId6"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06240133043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489687" y="2615175"/>
            <a:ext cx="98869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肾癌的护理ppt课件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27" y="0"/>
            <a:ext cx="12191747" cy="6858000"/>
          </a:xfrm>
          <a:prstGeom prst="rect">
            <a:avLst/>
          </a:prstGeom>
        </p:spPr>
      </p:pic>
      <p:sp>
        <p:nvSpPr>
          <p:cNvPr id="3" name="TextBox 3"/>
          <p:cNvSpPr txBox="1"/>
          <p:nvPr/>
        </p:nvSpPr>
        <p:spPr>
          <a:xfrm>
            <a:off x="1433708" y="1852562"/>
            <a:ext cx="6974588"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肾癌概述</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肾癌的护理</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肾癌的预防与控制</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肾癌的药物治疗与护理</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肾癌的手术治疗与护理</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肾癌的最新研究进展与展望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肾癌概述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肾癌是起源于肾脏实质的恶性肿瘤，也称为肾细胞癌。</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根据病理类型，肾癌可分为透明细胞癌、乳头状癌、嫌色细胞癌等。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病因</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肾癌的确切病因尚不明确，但与遗传、吸烟、肥胖、高血压等危险因素有关。</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发病机制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肾癌的发生与多种基因突变有关，如VHL、MET、FH等基因的突变或扩增。</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病因与发病机制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临床表现</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肾癌早期常无明显症状，晚期可能出现血尿、腰痛和腹部肿块等表现。</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诊断</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肾癌的诊断依赖于影像学检查和病理学诊断。常见的影像学检查包括超声、CT和MRI等，而病理学诊断则依赖于肾脏穿刺活检或手术切除后的组织病理学检查。</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肾癌的护理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875" r="14875"/>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6997" r="16997"/>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778" r="18778"/>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8790" r="18790"/>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心理护理</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与患者建立良好的信任关系，使其愿意接受护理和帮助。</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关注患者的情绪变化，提供心理支持和鼓励，帮助其保持积极心态。</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向患者及其家属提供关于肾癌的疾病知识和护理要点，以增强信心和配合度。</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指导患者采用积极的应对方式，如放松技巧、冥想等，以减轻焦虑和压力。</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建立信任关系</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情绪支持</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信息提供</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应对方式指导</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休息与活动</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疼痛管理</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预防感染</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病情监测</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日常护理</a:t>
              </a:r>
            </a:p>
          </p:txBody>
        </p:sp>
      </p:grpSp>
      <p:pic>
        <p:nvPicPr>
          <p:cNvPr id="28" name="Picture 28"/>
          <p:cNvPicPr>
            <a:picLocks noChangeAspect="1"/>
          </p:cNvPicPr>
          <p:nvPr/>
        </p:nvPicPr>
        <p:blipFill>
          <a:blip r:embed="rId2"/>
          <a:srcRect l="3212" r="3212"/>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8543" b="8543"/>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6744" b="16744"/>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根据患者的身体状况和医生建议，合理安排休息和活动时间，避免过度疲劳。</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关注患者的疼痛状况，采取适当的疼痛缓解措施，如药物治疗、物理治疗等。</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保持患者居住环境的清洁卫生，指导患者注意个人卫生，预防感染。</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定期监测患者的生命体征和病情变化，及时发现异常情况并处理。</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116" b="116"/>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67" r="126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根据患者的营养需求和医生的建议，制定合理的饮食计划，确保摄入足够的营养素。</a:t>
            </a:r>
            <a:endParaRPr lang="en-US" sz="1100"/>
          </a:p>
        </p:txBody>
      </p:sp>
      <p:sp>
        <p:nvSpPr>
          <p:cNvPr id="15" name="AutoShape 15"/>
          <p:cNvSpPr/>
          <p:nvPr/>
        </p:nvSpPr>
        <p:spPr>
          <a:xfrm>
            <a:off x="7473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营养均衡</a:t>
            </a:r>
            <a:endParaRPr lang="en-US" sz="1100"/>
          </a:p>
        </p:txBody>
      </p:sp>
      <p:sp>
        <p:nvSpPr>
          <p:cNvPr id="16" name="AutoShape 16"/>
          <p:cNvSpPr/>
          <p:nvPr/>
        </p:nvSpPr>
        <p:spPr>
          <a:xfrm>
            <a:off x="1940528" y="5092530"/>
            <a:ext cx="2552700" cy="89187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减少饮食中盐分的摄入，以减轻肾脏负担。</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控制盐分摄入</a:t>
            </a:r>
            <a:endParaRPr lang="en-US" sz="1100"/>
          </a:p>
        </p:txBody>
      </p:sp>
      <p:sp>
        <p:nvSpPr>
          <p:cNvPr id="18" name="AutoShape 18"/>
          <p:cNvSpPr/>
          <p:nvPr/>
        </p:nvSpPr>
        <p:spPr>
          <a:xfrm>
            <a:off x="8872233" y="2402205"/>
            <a:ext cx="2552700" cy="108278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避免食用辛辣、油腻等刺激性食物，以免加重病情。</a:t>
            </a:r>
            <a:endParaRPr lang="en-US" sz="1100"/>
          </a:p>
        </p:txBody>
      </p:sp>
      <p:sp>
        <p:nvSpPr>
          <p:cNvPr id="19" name="AutoShape 19"/>
          <p:cNvSpPr/>
          <p:nvPr/>
        </p:nvSpPr>
        <p:spPr>
          <a:xfrm>
            <a:off x="8872233"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避免刺激性食物</a:t>
            </a:r>
            <a:endParaRPr lang="en-US" sz="1100"/>
          </a:p>
        </p:txBody>
      </p:sp>
      <p:sp>
        <p:nvSpPr>
          <p:cNvPr id="20" name="AutoShape 20"/>
          <p:cNvSpPr/>
          <p:nvPr/>
        </p:nvSpPr>
        <p:spPr>
          <a:xfrm>
            <a:off x="7814024" y="5112856"/>
            <a:ext cx="2552700" cy="93397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指导患者合理饮水，保持水分平衡，预防脱水。</a:t>
            </a:r>
            <a:endParaRPr lang="en-US" sz="1100"/>
          </a:p>
        </p:txBody>
      </p:sp>
      <p:sp>
        <p:nvSpPr>
          <p:cNvPr id="21" name="AutoShape 21"/>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保持水分平衡</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饮食护理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96" r="25696"/>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根据患者的身体状况和医生建议，制定合适的康复锻炼计划，促进身体功能的恢复。</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康复锻炼</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指导患者定期到医院进行复查，以便及时了解病情变化和治疗效果。</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定期复查</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帮助患者调整生活方式，如戒烟、限酒、保持良好的作息习惯等，以促进康复。</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生活方式调整</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向患者及其家属介绍肾癌复发的症状和应对措施，以及转移的可能性和处理方法，以便及时发现和处理。</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应对复发和转移</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康复护理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肾癌的预防与控制</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00" r="12500"/>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保持低盐、低脂、低糖的饮食习惯，增加蔬菜、水果的摄入，减少红肉和加工肉类的摄入。</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健康饮食</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控制体重</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戒烟限酒</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规律作息</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保持健康的体重范围，避免肥胖和超重。</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戒烟和限制酒精摄入对预防肾癌具有积极作用。</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保持规律的作息时间，避免熬夜和过度劳累。</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预防措施</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https://d.book118.com/506240133043010045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E0E07"/>
      </a:dk1>
      <a:lt1>
        <a:srgbClr val="EFEED8"/>
      </a:lt1>
      <a:dk2>
        <a:srgbClr val="0E0E07"/>
      </a:dk2>
      <a:lt2>
        <a:srgbClr val="FFE5B9"/>
      </a:lt2>
      <a:accent1>
        <a:srgbClr val="00608A"/>
      </a:accent1>
      <a:accent2>
        <a:srgbClr val="0080B8"/>
      </a:accent2>
      <a:accent3>
        <a:srgbClr val="FFA89D"/>
      </a:accent3>
      <a:accent4>
        <a:srgbClr val="EFA572"/>
      </a:accent4>
      <a:accent5>
        <a:srgbClr val="2DA9AE"/>
      </a:accent5>
      <a:accent6>
        <a:srgbClr val="5BA2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2024-09-13T23:26:23.338</cp:lastPrinted>
  <dcterms:created xsi:type="dcterms:W3CDTF">2024-09-13T15:26:23Z</dcterms:created>
  <dcterms:modified xsi:type="dcterms:W3CDTF">2024-09-13T15:26:25Z</dcterms:modified>
</cp:coreProperties>
</file>