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08D182B4-3B85-4AD7-B813-42081D7D59FD}"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1" name="PlaceHolder 1"/>
          <p:cNvSpPr>
            <a:spLocks noGrp="1"/>
          </p:cNvSpPr>
          <p:nvPr>
            <p:ph type="sldImg"/>
          </p:nvPr>
        </p:nvSpPr>
        <p:spPr>
          <a:xfrm>
            <a:off x="685800" y="1143000"/>
            <a:ext cx="5486040" cy="3085920"/>
          </a:xfrm>
          <a:prstGeom prst="rect">
            <a:avLst/>
          </a:prstGeom>
          <a:ln w="0">
            <a:noFill/>
          </a:ln>
        </p:spPr>
      </p:sp>
      <p:sp>
        <p:nvSpPr>
          <p:cNvPr id="372"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3"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4" name="PlaceHolder 1"/>
          <p:cNvSpPr>
            <a:spLocks noGrp="1"/>
          </p:cNvSpPr>
          <p:nvPr>
            <p:ph type="sldImg"/>
          </p:nvPr>
        </p:nvSpPr>
        <p:spPr>
          <a:xfrm>
            <a:off x="685800" y="1143000"/>
            <a:ext cx="5486040" cy="3085920"/>
          </a:xfrm>
          <a:prstGeom prst="rect">
            <a:avLst/>
          </a:prstGeom>
          <a:ln w="0">
            <a:noFill/>
          </a:ln>
        </p:spPr>
      </p:sp>
      <p:sp>
        <p:nvSpPr>
          <p:cNvPr id="375"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6"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7" name="PlaceHolder 1"/>
          <p:cNvSpPr>
            <a:spLocks noGrp="1"/>
          </p:cNvSpPr>
          <p:nvPr>
            <p:ph type="sldImg"/>
          </p:nvPr>
        </p:nvSpPr>
        <p:spPr>
          <a:xfrm>
            <a:off x="685800" y="1143000"/>
            <a:ext cx="5486040" cy="3085920"/>
          </a:xfrm>
          <a:prstGeom prst="rect">
            <a:avLst/>
          </a:prstGeom>
          <a:ln w="0">
            <a:noFill/>
          </a:ln>
        </p:spPr>
      </p:sp>
      <p:sp>
        <p:nvSpPr>
          <p:cNvPr id="378"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9"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0" name="PlaceHolder 1"/>
          <p:cNvSpPr>
            <a:spLocks noGrp="1"/>
          </p:cNvSpPr>
          <p:nvPr>
            <p:ph type="sldImg"/>
          </p:nvPr>
        </p:nvSpPr>
        <p:spPr>
          <a:xfrm>
            <a:off x="685800" y="1143000"/>
            <a:ext cx="5486040" cy="3085920"/>
          </a:xfrm>
          <a:prstGeom prst="rect">
            <a:avLst/>
          </a:prstGeom>
          <a:ln w="0">
            <a:noFill/>
          </a:ln>
        </p:spPr>
      </p:sp>
      <p:sp>
        <p:nvSpPr>
          <p:cNvPr id="381"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2"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3" name="PlaceHolder 1"/>
          <p:cNvSpPr>
            <a:spLocks noGrp="1"/>
          </p:cNvSpPr>
          <p:nvPr>
            <p:ph type="sldImg"/>
          </p:nvPr>
        </p:nvSpPr>
        <p:spPr>
          <a:xfrm>
            <a:off x="685800" y="1143000"/>
            <a:ext cx="5486040" cy="3085920"/>
          </a:xfrm>
          <a:prstGeom prst="rect">
            <a:avLst/>
          </a:prstGeom>
          <a:ln w="0">
            <a:noFill/>
          </a:ln>
        </p:spPr>
      </p:sp>
      <p:sp>
        <p:nvSpPr>
          <p:cNvPr id="384"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5"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6" name="PlaceHolder 1"/>
          <p:cNvSpPr>
            <a:spLocks noGrp="1"/>
          </p:cNvSpPr>
          <p:nvPr>
            <p:ph type="sldImg"/>
          </p:nvPr>
        </p:nvSpPr>
        <p:spPr>
          <a:xfrm>
            <a:off x="685800" y="1143000"/>
            <a:ext cx="5486040" cy="3085920"/>
          </a:xfrm>
          <a:prstGeom prst="rect">
            <a:avLst/>
          </a:prstGeom>
          <a:ln w="0">
            <a:noFill/>
          </a:ln>
        </p:spPr>
      </p:sp>
      <p:sp>
        <p:nvSpPr>
          <p:cNvPr id="387"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8"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9" name="PlaceHolder 1"/>
          <p:cNvSpPr>
            <a:spLocks noGrp="1"/>
          </p:cNvSpPr>
          <p:nvPr>
            <p:ph type="sldImg"/>
          </p:nvPr>
        </p:nvSpPr>
        <p:spPr>
          <a:xfrm>
            <a:off x="685800" y="1143000"/>
            <a:ext cx="5486040" cy="3085920"/>
          </a:xfrm>
          <a:prstGeom prst="rect">
            <a:avLst/>
          </a:prstGeom>
          <a:ln w="0">
            <a:noFill/>
          </a:ln>
        </p:spPr>
      </p:sp>
      <p:sp>
        <p:nvSpPr>
          <p:cNvPr id="390"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91"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ED1EDE2-B3CA-4A34-BEB6-AD0B40C10D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D60389-BBA0-4359-8349-B517E9169E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F608901-7180-4D11-AE4E-20FD426979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9BB905B-F882-431B-AB9D-5FEE59B46B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41D8DB9-59F3-4ECF-AA2D-316C0D2A98A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27E50DF-45D7-4926-90FB-D73618AC3BF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44A7995-2AEB-4942-9545-F639CE393D4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8312047-0E7A-41C6-8908-F6D0E0F3AC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A7FC99-CD50-42F2-B313-E9D0F2521A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9B3D09-545E-4AC1-9D91-316BAC60FE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60AB4D-D315-4A52-AB3B-4B525CD587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E5ABA2E8-F566-483C-B835-A636FC38A41A}"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12D2057E-E92C-4F33-A99E-A30BBC612B71}"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7000002012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企业员工礼仪培训的关键因素</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企业员工礼仪培训的重要性</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企业员工礼仪培训的内容设计</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企业员工礼仪培训的实施方式</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企业员工礼仪培训的案例分析</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企业员工礼仪培训的成本与收益分析</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企业员工礼仪培训的重要性</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企业形象的重要性</a:t>
            </a:r>
            <a:endParaRPr lang="en-US" sz="3600" b="0" strike="noStrike" spc="-1">
              <a:solidFill>
                <a:schemeClr val="dk1"/>
              </a:solidFill>
              <a:latin typeface="Arial"/>
            </a:endParaRPr>
          </a:p>
        </p:txBody>
      </p:sp>
      <p:sp>
        <p:nvSpPr>
          <p:cNvPr id="81"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员工的礼仪举止不仅代表着个人素质，更直接影响着企业形象的塑造。优秀的员工礼仪可以提升企业形象，为企业赢得良好口碑。反之，礼仪不当则可能导致企业形象受损，对企业发展造成负面影响。</a:t>
            </a:r>
            <a:endParaRPr lang="en-US" sz="25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礼仪培训的益处</a:t>
            </a:r>
            <a:endParaRPr lang="en-US" sz="3600" b="0" strike="noStrike" spc="-1">
              <a:solidFill>
                <a:schemeClr val="dk1"/>
              </a:solidFill>
              <a:latin typeface="Arial"/>
            </a:endParaRPr>
          </a:p>
        </p:txBody>
      </p:sp>
      <p:sp>
        <p:nvSpPr>
          <p:cNvPr id="8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通过礼仪培训，员工的仪表举止得到提升，进而提高企业整体形象。</a:t>
            </a:r>
            <a:endParaRPr lang="en-US" sz="1500" b="0" strike="noStrike" spc="-1">
              <a:solidFill>
                <a:srgbClr val="000000"/>
              </a:solidFill>
              <a:latin typeface="Arial"/>
            </a:endParaRPr>
          </a:p>
        </p:txBody>
      </p:sp>
      <p:sp>
        <p:nvSpPr>
          <p:cNvPr id="8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提升形象</a:t>
            </a:r>
            <a:endParaRPr lang="en-US" sz="2200" b="0" strike="noStrike" spc="-1">
              <a:solidFill>
                <a:srgbClr val="000000"/>
              </a:solidFill>
              <a:latin typeface="Arial"/>
            </a:endParaRPr>
          </a:p>
        </p:txBody>
      </p:sp>
      <p:sp>
        <p:nvSpPr>
          <p:cNvPr id="8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良好的礼仪培训可以增强员工的沟通技巧，使其更好地与客户合作。</a:t>
            </a:r>
            <a:endParaRPr lang="en-US" sz="1500" b="0" strike="noStrike" spc="-1">
              <a:solidFill>
                <a:srgbClr val="000000"/>
              </a:solidFill>
              <a:latin typeface="Arial"/>
            </a:endParaRPr>
          </a:p>
        </p:txBody>
      </p:sp>
      <p:sp>
        <p:nvSpPr>
          <p:cNvPr id="8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沟通技巧</a:t>
            </a:r>
            <a:endParaRPr lang="en-US" sz="2200" b="0" strike="noStrike" spc="-1">
              <a:solidFill>
                <a:srgbClr val="000000"/>
              </a:solidFill>
              <a:latin typeface="Arial"/>
            </a:endParaRPr>
          </a:p>
        </p:txBody>
      </p:sp>
      <p:sp>
        <p:nvSpPr>
          <p:cNvPr id="8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良好的礼仪可以提升客户满意度和忠诚度，带来更多商机。</a:t>
            </a:r>
            <a:endParaRPr lang="en-US" sz="1500" b="0" strike="noStrike" spc="-1">
              <a:solidFill>
                <a:srgbClr val="000000"/>
              </a:solidFill>
              <a:latin typeface="Arial"/>
            </a:endParaRPr>
          </a:p>
        </p:txBody>
      </p:sp>
      <p:sp>
        <p:nvSpPr>
          <p:cNvPr id="8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客户满意度</a:t>
            </a:r>
            <a:endParaRPr lang="en-US" sz="2200" b="0" strike="noStrike" spc="-1">
              <a:solidFill>
                <a:srgbClr val="000000"/>
              </a:solidFill>
              <a:latin typeface="Arial"/>
            </a:endParaRPr>
          </a:p>
        </p:txBody>
      </p:sp>
      <p:sp>
        <p:nvSpPr>
          <p:cNvPr id="8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礼仪培训还能提升员工的职业素养，使其更加专业和可靠。</a:t>
            </a:r>
            <a:endParaRPr lang="en-US" sz="1500" b="0" strike="noStrike" spc="-1">
              <a:solidFill>
                <a:srgbClr val="000000"/>
              </a:solidFill>
              <a:latin typeface="Arial"/>
            </a:endParaRPr>
          </a:p>
        </p:txBody>
      </p:sp>
      <p:sp>
        <p:nvSpPr>
          <p:cNvPr id="9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职场素养</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礼仪培训的目标</a:t>
            </a:r>
            <a:endParaRPr lang="en-US" sz="3500" b="0" strike="noStrike" spc="-1">
              <a:solidFill>
                <a:srgbClr val="000000"/>
              </a:solidFill>
              <a:latin typeface="Arial"/>
            </a:endParaRPr>
          </a:p>
        </p:txBody>
      </p:sp>
      <p:sp>
        <p:nvSpPr>
          <p:cNvPr id="9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礼仪培训旨在培养员工良好的职业素养，提升其沟通技巧，塑造企业良好的形象。通过培训，员工将学会以正确的态度和举止代表企业，提高服务质量和职场竞争力。</a:t>
            </a:r>
            <a:endParaRPr lang="en-US" sz="2500" b="0" strike="noStrike" spc="-1">
              <a:solidFill>
                <a:srgbClr val="000000"/>
              </a:solidFill>
              <a:latin typeface="Arial"/>
            </a:endParaRPr>
          </a:p>
        </p:txBody>
      </p:sp>
      <p:sp>
        <p:nvSpPr>
          <p:cNvPr id="9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沟通技巧培训</a:t>
            </a:r>
            <a:endParaRPr lang="en-US" sz="2200" b="0" strike="noStrike" spc="-1">
              <a:solidFill>
                <a:srgbClr val="000000"/>
              </a:solidFill>
              <a:latin typeface="Arial"/>
            </a:endParaRPr>
          </a:p>
        </p:txBody>
      </p:sp>
      <p:sp>
        <p:nvSpPr>
          <p:cNvPr id="9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培养员工在不同场合下有效沟通的技巧，增强协调性。</a:t>
            </a:r>
            <a:endParaRPr lang="en-US" sz="1500" b="0" strike="noStrike" spc="-1">
              <a:solidFill>
                <a:srgbClr val="000000"/>
              </a:solidFill>
              <a:latin typeface="Arial"/>
            </a:endParaRPr>
          </a:p>
        </p:txBody>
      </p:sp>
      <p:sp>
        <p:nvSpPr>
          <p:cNvPr id="9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文化差异处理</a:t>
            </a:r>
            <a:endParaRPr lang="en-US" sz="2200" b="0" strike="noStrike" spc="-1">
              <a:solidFill>
                <a:srgbClr val="000000"/>
              </a:solidFill>
              <a:latin typeface="Arial"/>
            </a:endParaRPr>
          </a:p>
        </p:txBody>
      </p:sp>
      <p:sp>
        <p:nvSpPr>
          <p:cNvPr id="10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了解礼仪在不同文化背景下的差异，提升跨文化交流能力。</a:t>
            </a:r>
            <a:endParaRPr lang="en-US" sz="1500" b="0" strike="noStrike" spc="-1">
              <a:solidFill>
                <a:srgbClr val="000000"/>
              </a:solidFill>
              <a:latin typeface="Arial"/>
            </a:endParaRPr>
          </a:p>
        </p:txBody>
      </p:sp>
      <p:sp>
        <p:nvSpPr>
          <p:cNvPr id="10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0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礼仪培训的内容</a:t>
            </a:r>
            <a:endParaRPr lang="en-US" sz="3600" b="0" strike="noStrike" spc="-1">
              <a:solidFill>
                <a:schemeClr val="dk1"/>
              </a:solidFill>
              <a:latin typeface="Arial"/>
            </a:endParaRPr>
          </a:p>
        </p:txBody>
      </p:sp>
      <p:sp>
        <p:nvSpPr>
          <p:cNvPr id="10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礼仪基本概念</a:t>
            </a:r>
            <a:endParaRPr lang="en-US" sz="2200" b="0" strike="noStrike" spc="-1">
              <a:solidFill>
                <a:srgbClr val="000000"/>
              </a:solidFill>
              <a:latin typeface="Arial"/>
            </a:endParaRPr>
          </a:p>
        </p:txBody>
      </p:sp>
      <p:sp>
        <p:nvSpPr>
          <p:cNvPr id="10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包括仪表形象、言谈举止、待人接物等礼仪基本原则。</a:t>
            </a:r>
            <a:endParaRPr lang="en-US" sz="15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案例分析</a:t>
            </a:r>
            <a:endParaRPr lang="en-US" sz="3600" b="0" strike="noStrike" spc="-1">
              <a:solidFill>
                <a:schemeClr val="dk1"/>
              </a:solidFill>
              <a:latin typeface="Arial"/>
            </a:endParaRPr>
          </a:p>
        </p:txBody>
      </p:sp>
      <p:sp>
        <p:nvSpPr>
          <p:cNvPr id="10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员工礼仪不当导致客户投诉增多，形象受到严重损害。</a:t>
            </a:r>
            <a:endParaRPr lang="en-US" sz="2000" b="0" strike="noStrike" spc="-1">
              <a:solidFill>
                <a:srgbClr val="000000"/>
              </a:solidFill>
              <a:latin typeface="Arial"/>
            </a:endParaRPr>
          </a:p>
        </p:txBody>
      </p:sp>
      <p:sp>
        <p:nvSpPr>
          <p:cNvPr id="11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形象受损</a:t>
            </a:r>
            <a:endParaRPr lang="en-US" sz="3000" b="0" strike="noStrike" spc="-1">
              <a:solidFill>
                <a:srgbClr val="000000"/>
              </a:solidFill>
              <a:latin typeface="Arial"/>
            </a:endParaRPr>
          </a:p>
        </p:txBody>
      </p:sp>
      <p:sp>
        <p:nvSpPr>
          <p:cNvPr id="11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企业收入下降，市场份额减少，影响企业整体盈利能力。</a:t>
            </a:r>
            <a:endParaRPr lang="en-US" sz="2000" b="0" strike="noStrike" spc="-1">
              <a:solidFill>
                <a:srgbClr val="000000"/>
              </a:solidFill>
              <a:latin typeface="Arial"/>
            </a:endParaRPr>
          </a:p>
        </p:txBody>
      </p:sp>
      <p:sp>
        <p:nvSpPr>
          <p:cNvPr id="11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业绩受损</a:t>
            </a:r>
            <a:endParaRPr lang="en-US" sz="3000" b="0" strike="noStrike" spc="-1">
              <a:solidFill>
                <a:srgbClr val="000000"/>
              </a:solidFill>
              <a:latin typeface="Arial"/>
            </a:endParaRPr>
          </a:p>
        </p:txBody>
      </p:sp>
      <p:sp>
        <p:nvSpPr>
          <p:cNvPr id="11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1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企业形象下降，导致员工士气低落，客户信任度降低。</a:t>
            </a:r>
            <a:endParaRPr lang="en-US" sz="2000" b="0" strike="noStrike" spc="-1">
              <a:solidFill>
                <a:srgbClr val="000000"/>
              </a:solidFill>
              <a:latin typeface="Arial"/>
            </a:endParaRPr>
          </a:p>
        </p:txBody>
      </p:sp>
      <p:sp>
        <p:nvSpPr>
          <p:cNvPr id="11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口碑受损</a:t>
            </a:r>
            <a:endParaRPr lang="en-US" sz="3000" b="0" strike="noStrike" spc="-1">
              <a:solidFill>
                <a:srgbClr val="000000"/>
              </a:solidFill>
              <a:latin typeface="Arial"/>
            </a:endParaRPr>
          </a:p>
        </p:txBody>
      </p:sp>
      <p:sp>
        <p:nvSpPr>
          <p:cNvPr id="117"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企业员工礼仪培训的内容设计</a:t>
            </a:r>
            <a:endParaRPr lang="en-US" sz="3600" b="0" strike="noStrike" spc="-1">
              <a:solidFill>
                <a:schemeClr val="dk1"/>
              </a:solidFill>
              <a:latin typeface="Arial"/>
            </a:endParaRPr>
          </a:p>
        </p:txBody>
      </p:sp>
      <p:sp>
        <p:nvSpPr>
          <p:cNvPr id="12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基础礼仪培训</a:t>
            </a:r>
            <a:endParaRPr lang="en-US" sz="3500" b="0" strike="noStrike" spc="-1">
              <a:solidFill>
                <a:srgbClr val="000000"/>
              </a:solidFill>
              <a:latin typeface="Arial"/>
            </a:endParaRPr>
          </a:p>
        </p:txBody>
      </p:sp>
      <p:sp>
        <p:nvSpPr>
          <p:cNvPr id="12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基础礼仪培训是企业员工必须掌握的基本礼仪常识，包括穿着打扮礼仪、礼仪用语与礼貌用语以及礼仪姿势与仪态的讲解。这些内容对于建立良好的职场形象和提升个人修养都具有重要意义。</a:t>
            </a:r>
            <a:endParaRPr lang="en-US" sz="2500" b="0" strike="noStrike" spc="-1">
              <a:solidFill>
                <a:srgbClr val="000000"/>
              </a:solidFill>
              <a:latin typeface="Arial"/>
            </a:endParaRPr>
          </a:p>
        </p:txBody>
      </p:sp>
      <p:sp>
        <p:nvSpPr>
          <p:cNvPr id="12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5"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沟通技巧培训</a:t>
            </a:r>
            <a:endParaRPr lang="en-US" sz="3600" b="0" strike="noStrike" spc="-1">
              <a:solidFill>
                <a:schemeClr val="dk1"/>
              </a:solidFill>
              <a:latin typeface="Arial"/>
            </a:endParaRPr>
          </a:p>
        </p:txBody>
      </p:sp>
      <p:sp>
        <p:nvSpPr>
          <p:cNvPr id="126"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优秀的沟通技巧是有效沟通的基础</a:t>
            </a:r>
            <a:endParaRPr lang="en-US" sz="2000" b="0" strike="noStrike" spc="-1">
              <a:solidFill>
                <a:srgbClr val="000000"/>
              </a:solidFill>
              <a:latin typeface="Arial"/>
            </a:endParaRPr>
          </a:p>
        </p:txBody>
      </p:sp>
      <p:sp>
        <p:nvSpPr>
          <p:cNvPr id="127"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言语礼貌与表达</a:t>
            </a:r>
            <a:endParaRPr lang="en-US" sz="3000" b="0" strike="noStrike" spc="-1">
              <a:solidFill>
                <a:srgbClr val="000000"/>
              </a:solidFill>
              <a:latin typeface="Arial"/>
            </a:endParaRPr>
          </a:p>
        </p:txBody>
      </p:sp>
      <p:sp>
        <p:nvSpPr>
          <p:cNvPr id="128"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29"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表情和姿势传递信息，重要性不可忽视</a:t>
            </a:r>
            <a:endParaRPr lang="en-US" sz="2000" b="0" strike="noStrike" spc="-1">
              <a:solidFill>
                <a:srgbClr val="000000"/>
              </a:solidFill>
              <a:latin typeface="Arial"/>
            </a:endParaRPr>
          </a:p>
        </p:txBody>
      </p:sp>
      <p:sp>
        <p:nvSpPr>
          <p:cNvPr id="130"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面部表情与身体语言</a:t>
            </a:r>
            <a:endParaRPr lang="en-US" sz="3000" b="0" strike="noStrike" spc="-1">
              <a:solidFill>
                <a:srgbClr val="000000"/>
              </a:solidFill>
              <a:latin typeface="Arial"/>
            </a:endParaRPr>
          </a:p>
        </p:txBody>
      </p:sp>
      <p:sp>
        <p:nvSpPr>
          <p:cNvPr id="13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32"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倾听他人意见，及时给予回应</a:t>
            </a:r>
            <a:endParaRPr lang="en-US" sz="2000" b="0" strike="noStrike" spc="-1">
              <a:solidFill>
                <a:srgbClr val="000000"/>
              </a:solidFill>
              <a:latin typeface="Arial"/>
            </a:endParaRPr>
          </a:p>
        </p:txBody>
      </p:sp>
      <p:sp>
        <p:nvSpPr>
          <p:cNvPr id="133"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聆听技巧与反馈</a:t>
            </a:r>
            <a:endParaRPr lang="en-US" sz="3000" b="0" strike="noStrike" spc="-1">
              <a:solidFill>
                <a:srgbClr val="000000"/>
              </a:solidFill>
              <a:latin typeface="Arial"/>
            </a:endParaRPr>
          </a:p>
        </p:txBody>
      </p:sp>
      <p:sp>
        <p:nvSpPr>
          <p:cNvPr id="134"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沟通技巧与冲突解决</a:t>
            </a:r>
            <a:endParaRPr lang="en-US" sz="2200" b="0" strike="noStrike" spc="-1">
              <a:solidFill>
                <a:srgbClr val="000000"/>
              </a:solidFill>
              <a:latin typeface="Arial"/>
            </a:endParaRPr>
          </a:p>
        </p:txBody>
      </p:sp>
      <p:sp>
        <p:nvSpPr>
          <p:cNvPr id="13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掌握有效的沟通技巧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学习冲突的预防与解决</a:t>
            </a:r>
            <a:endParaRPr lang="en-US" sz="1500" b="0" strike="noStrike" spc="-1">
              <a:solidFill>
                <a:srgbClr val="000000"/>
              </a:solidFill>
              <a:latin typeface="Arial"/>
            </a:endParaRPr>
          </a:p>
        </p:txBody>
      </p:sp>
      <p:sp>
        <p:nvSpPr>
          <p:cNvPr id="13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团队协作与目标达成</a:t>
            </a:r>
            <a:endParaRPr lang="en-US" sz="2200" b="0" strike="noStrike" spc="-1">
              <a:solidFill>
                <a:srgbClr val="000000"/>
              </a:solidFill>
              <a:latin typeface="Arial"/>
            </a:endParaRPr>
          </a:p>
        </p:txBody>
      </p:sp>
      <p:sp>
        <p:nvSpPr>
          <p:cNvPr id="14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合作共赢，实现共同目标</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激励团队成员，提高绩效</a:t>
            </a:r>
            <a:endParaRPr lang="en-US" sz="1500" b="0" strike="noStrike" spc="-1">
              <a:solidFill>
                <a:srgbClr val="000000"/>
              </a:solidFill>
              <a:latin typeface="Arial"/>
            </a:endParaRPr>
          </a:p>
        </p:txBody>
      </p:sp>
      <p:sp>
        <p:nvSpPr>
          <p:cNvPr id="14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4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团队合作培训</a:t>
            </a:r>
            <a:endParaRPr lang="en-US" sz="3600" b="0" strike="noStrike" spc="-1">
              <a:solidFill>
                <a:schemeClr val="dk1"/>
              </a:solidFill>
              <a:latin typeface="Arial"/>
            </a:endParaRPr>
          </a:p>
        </p:txBody>
      </p:sp>
      <p:sp>
        <p:nvSpPr>
          <p:cNvPr id="14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团队建设与沟通</a:t>
            </a:r>
            <a:endParaRPr lang="en-US" sz="2200" b="0" strike="noStrike" spc="-1">
              <a:solidFill>
                <a:srgbClr val="000000"/>
              </a:solidFill>
              <a:latin typeface="Arial"/>
            </a:endParaRPr>
          </a:p>
        </p:txBody>
      </p:sp>
      <p:sp>
        <p:nvSpPr>
          <p:cNvPr id="14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加强团队协作，提升工作效率</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有效沟通减少团队内部冲突</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8"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企业文化培训</a:t>
            </a:r>
            <a:endParaRPr lang="en-US" sz="3600" b="0" strike="noStrike" spc="-1">
              <a:solidFill>
                <a:schemeClr val="dk1"/>
              </a:solidFill>
              <a:latin typeface="Arial"/>
            </a:endParaRPr>
          </a:p>
        </p:txBody>
      </p:sp>
      <p:sp>
        <p:nvSpPr>
          <p:cNvPr id="149"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理解企业核心价值观和文化精神</a:t>
            </a:r>
            <a:endParaRPr lang="en-US" sz="1500" b="0" strike="noStrike" spc="-1">
              <a:solidFill>
                <a:srgbClr val="000000"/>
              </a:solidFill>
              <a:latin typeface="Arial"/>
            </a:endParaRPr>
          </a:p>
        </p:txBody>
      </p:sp>
      <p:sp>
        <p:nvSpPr>
          <p:cNvPr id="150"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企业价值与文化</a:t>
            </a:r>
            <a:endParaRPr lang="en-US" sz="2200" b="0" strike="noStrike" spc="-1">
              <a:solidFill>
                <a:srgbClr val="000000"/>
              </a:solidFill>
              <a:latin typeface="Arial"/>
            </a:endParaRPr>
          </a:p>
        </p:txBody>
      </p:sp>
      <p:sp>
        <p:nvSpPr>
          <p:cNvPr id="151"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了解企业的发展历程与演变</a:t>
            </a:r>
            <a:endParaRPr lang="en-US" sz="1500" b="0" strike="noStrike" spc="-1">
              <a:solidFill>
                <a:srgbClr val="000000"/>
              </a:solidFill>
              <a:latin typeface="Arial"/>
            </a:endParaRPr>
          </a:p>
        </p:txBody>
      </p:sp>
      <p:sp>
        <p:nvSpPr>
          <p:cNvPr id="152"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企业历史与发展</a:t>
            </a:r>
            <a:endParaRPr lang="en-US" sz="2200" b="0" strike="noStrike" spc="-1">
              <a:solidFill>
                <a:srgbClr val="000000"/>
              </a:solidFill>
              <a:latin typeface="Arial"/>
            </a:endParaRPr>
          </a:p>
        </p:txBody>
      </p:sp>
      <p:sp>
        <p:nvSpPr>
          <p:cNvPr id="153"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明确员工在企业中的定位与责任</a:t>
            </a:r>
            <a:endParaRPr lang="en-US" sz="1500" b="0" strike="noStrike" spc="-1">
              <a:solidFill>
                <a:srgbClr val="000000"/>
              </a:solidFill>
              <a:latin typeface="Arial"/>
            </a:endParaRPr>
          </a:p>
        </p:txBody>
      </p:sp>
      <p:sp>
        <p:nvSpPr>
          <p:cNvPr id="154"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员工角色定位与使命感</a:t>
            </a:r>
            <a:endParaRPr lang="en-US" sz="2200" b="0" strike="noStrike" spc="-1">
              <a:solidFill>
                <a:srgbClr val="000000"/>
              </a:solidFill>
              <a:latin typeface="Arial"/>
            </a:endParaRPr>
          </a:p>
        </p:txBody>
      </p:sp>
      <p:sp>
        <p:nvSpPr>
          <p:cNvPr id="155"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6"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5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企业员工礼仪培训的实施方式</a:t>
            </a:r>
            <a:endParaRPr lang="en-US" sz="3600" b="0" strike="noStrike" spc="-1">
              <a:solidFill>
                <a:schemeClr val="dk1"/>
              </a:solidFill>
              <a:latin typeface="Arial"/>
            </a:endParaRPr>
          </a:p>
        </p:txBody>
      </p:sp>
      <p:sp>
        <p:nvSpPr>
          <p:cNvPr id="15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1"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外部专业机构培训</a:t>
            </a:r>
            <a:endParaRPr lang="en-US" sz="2200" b="0" strike="noStrike" spc="-1">
              <a:solidFill>
                <a:srgbClr val="000000"/>
              </a:solidFill>
              <a:latin typeface="Arial"/>
            </a:endParaRPr>
          </a:p>
        </p:txBody>
      </p:sp>
      <p:sp>
        <p:nvSpPr>
          <p:cNvPr id="162"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邀请专业礼仪培训机构进行培训，确保专业性和全面性。</a:t>
            </a:r>
            <a:endParaRPr lang="en-US" sz="1500" b="0" strike="noStrike" spc="-1">
              <a:solidFill>
                <a:srgbClr val="000000"/>
              </a:solidFill>
              <a:latin typeface="Arial"/>
            </a:endParaRPr>
          </a:p>
        </p:txBody>
      </p:sp>
      <p:sp>
        <p:nvSpPr>
          <p:cNvPr id="16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4"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线上远程培训</a:t>
            </a:r>
            <a:endParaRPr lang="en-US" sz="2200" b="0" strike="noStrike" spc="-1">
              <a:solidFill>
                <a:srgbClr val="000000"/>
              </a:solidFill>
              <a:latin typeface="Arial"/>
            </a:endParaRPr>
          </a:p>
        </p:txBody>
      </p:sp>
      <p:sp>
        <p:nvSpPr>
          <p:cNvPr id="165"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利用在线平台进行远程培训，灵活方便，适应员工异地情况。</a:t>
            </a:r>
            <a:endParaRPr lang="en-US" sz="1500" b="0" strike="noStrike" spc="-1">
              <a:solidFill>
                <a:srgbClr val="000000"/>
              </a:solidFill>
              <a:latin typeface="Arial"/>
            </a:endParaRPr>
          </a:p>
        </p:txBody>
      </p:sp>
      <p:sp>
        <p:nvSpPr>
          <p:cNvPr id="16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7"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68"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9"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培训形式</a:t>
            </a:r>
            <a:endParaRPr lang="en-US" sz="3600" b="0" strike="noStrike" spc="-1">
              <a:solidFill>
                <a:schemeClr val="dk1"/>
              </a:solidFill>
              <a:latin typeface="Arial"/>
            </a:endParaRPr>
          </a:p>
        </p:txBody>
      </p:sp>
      <p:sp>
        <p:nvSpPr>
          <p:cNvPr id="17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1"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内部员工培训</a:t>
            </a:r>
            <a:endParaRPr lang="en-US" sz="2200" b="0" strike="noStrike" spc="-1">
              <a:solidFill>
                <a:srgbClr val="000000"/>
              </a:solidFill>
              <a:latin typeface="Arial"/>
            </a:endParaRPr>
          </a:p>
        </p:txBody>
      </p:sp>
      <p:sp>
        <p:nvSpPr>
          <p:cNvPr id="172"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由公司内部员工担任讲师，传授礼仪知识和技巧。</a:t>
            </a:r>
            <a:endParaRPr lang="en-US" sz="15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培训周期</a:t>
            </a:r>
            <a:endParaRPr lang="en-US" sz="3600" b="0" strike="noStrike" spc="-1">
              <a:solidFill>
                <a:schemeClr val="dk1"/>
              </a:solidFill>
              <a:latin typeface="Arial"/>
            </a:endParaRPr>
          </a:p>
        </p:txBody>
      </p:sp>
      <p:sp>
        <p:nvSpPr>
          <p:cNvPr id="17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基础礼仪知识</a:t>
            </a:r>
            <a:endParaRPr lang="en-US" sz="1500" b="0" strike="noStrike" spc="-1">
              <a:solidFill>
                <a:srgbClr val="000000"/>
              </a:solidFill>
              <a:latin typeface="Arial"/>
            </a:endParaRPr>
          </a:p>
        </p:txBody>
      </p:sp>
      <p:sp>
        <p:nvSpPr>
          <p:cNvPr id="17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初级培训</a:t>
            </a:r>
            <a:endParaRPr lang="en-US" sz="2200" b="0" strike="noStrike" spc="-1">
              <a:solidFill>
                <a:srgbClr val="000000"/>
              </a:solidFill>
              <a:latin typeface="Arial"/>
            </a:endParaRPr>
          </a:p>
        </p:txBody>
      </p:sp>
      <p:sp>
        <p:nvSpPr>
          <p:cNvPr id="17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职场礼仪技巧</a:t>
            </a:r>
            <a:endParaRPr lang="en-US" sz="1500" b="0" strike="noStrike" spc="-1">
              <a:solidFill>
                <a:srgbClr val="000000"/>
              </a:solidFill>
              <a:latin typeface="Arial"/>
            </a:endParaRPr>
          </a:p>
        </p:txBody>
      </p:sp>
      <p:sp>
        <p:nvSpPr>
          <p:cNvPr id="17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中级培训</a:t>
            </a:r>
            <a:endParaRPr lang="en-US" sz="2200" b="0" strike="noStrike" spc="-1">
              <a:solidFill>
                <a:srgbClr val="000000"/>
              </a:solidFill>
              <a:latin typeface="Arial"/>
            </a:endParaRPr>
          </a:p>
        </p:txBody>
      </p:sp>
      <p:sp>
        <p:nvSpPr>
          <p:cNvPr id="17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高级商务礼仪</a:t>
            </a:r>
            <a:endParaRPr lang="en-US" sz="1500" b="0" strike="noStrike" spc="-1">
              <a:solidFill>
                <a:srgbClr val="000000"/>
              </a:solidFill>
              <a:latin typeface="Arial"/>
            </a:endParaRPr>
          </a:p>
        </p:txBody>
      </p:sp>
      <p:sp>
        <p:nvSpPr>
          <p:cNvPr id="17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高级进阶培训</a:t>
            </a:r>
            <a:endParaRPr lang="en-US" sz="2200" b="0" strike="noStrike" spc="-1">
              <a:solidFill>
                <a:srgbClr val="000000"/>
              </a:solidFill>
              <a:latin typeface="Arial"/>
            </a:endParaRPr>
          </a:p>
        </p:txBody>
      </p:sp>
      <p:sp>
        <p:nvSpPr>
          <p:cNvPr id="18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培训方法</a:t>
            </a:r>
            <a:endParaRPr lang="en-US" sz="3500" b="0" strike="noStrike" spc="-1">
              <a:solidFill>
                <a:srgbClr val="000000"/>
              </a:solidFill>
              <a:latin typeface="Arial"/>
            </a:endParaRPr>
          </a:p>
        </p:txBody>
      </p:sp>
      <p:sp>
        <p:nvSpPr>
          <p:cNvPr id="18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培训方法是企业员工礼仪培训中至关重要的一环。讲座演讲可以传达广泛的知识，角色扮演可以帮助员工实践礼仪技巧，小组讨论则是促进员工之间的交流和学习。综合运用不同的培训方法可以达到更好的培训效果。</a:t>
            </a:r>
            <a:endParaRPr lang="en-US" sz="2500" b="0" strike="noStrike" spc="-1">
              <a:solidFill>
                <a:srgbClr val="000000"/>
              </a:solidFill>
              <a:latin typeface="Arial"/>
            </a:endParaRPr>
          </a:p>
        </p:txBody>
      </p:sp>
      <p:sp>
        <p:nvSpPr>
          <p:cNvPr id="18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培训效果评估</a:t>
            </a:r>
            <a:endParaRPr lang="en-US" sz="3600" b="0" strike="noStrike" spc="-1">
              <a:solidFill>
                <a:schemeClr val="dk1"/>
              </a:solidFill>
              <a:latin typeface="Arial"/>
            </a:endParaRPr>
          </a:p>
        </p:txBody>
      </p:sp>
      <p:sp>
        <p:nvSpPr>
          <p:cNvPr id="18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收集员工对培训的反馈意见，了解培训效果和改进空间。</a:t>
            </a:r>
            <a:endParaRPr lang="en-US" sz="1500" b="0" strike="noStrike" spc="-1">
              <a:solidFill>
                <a:srgbClr val="000000"/>
              </a:solidFill>
              <a:latin typeface="Arial"/>
            </a:endParaRPr>
          </a:p>
        </p:txBody>
      </p:sp>
      <p:sp>
        <p:nvSpPr>
          <p:cNvPr id="18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问卷调查反馈</a:t>
            </a:r>
            <a:endParaRPr lang="en-US" sz="2200" b="0" strike="noStrike" spc="-1">
              <a:solidFill>
                <a:srgbClr val="000000"/>
              </a:solidFill>
              <a:latin typeface="Arial"/>
            </a:endParaRPr>
          </a:p>
        </p:txBody>
      </p:sp>
      <p:sp>
        <p:nvSpPr>
          <p:cNvPr id="18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通过考核成绩评估员工对礼仪培训的掌握程度和应用能力。</a:t>
            </a:r>
            <a:endParaRPr lang="en-US" sz="1500" b="0" strike="noStrike" spc="-1">
              <a:solidFill>
                <a:srgbClr val="000000"/>
              </a:solidFill>
              <a:latin typeface="Arial"/>
            </a:endParaRPr>
          </a:p>
        </p:txBody>
      </p:sp>
      <p:sp>
        <p:nvSpPr>
          <p:cNvPr id="19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培训成绩考核</a:t>
            </a:r>
            <a:endParaRPr lang="en-US" sz="2200" b="0" strike="noStrike" spc="-1">
              <a:solidFill>
                <a:srgbClr val="000000"/>
              </a:solidFill>
              <a:latin typeface="Arial"/>
            </a:endParaRPr>
          </a:p>
        </p:txBody>
      </p:sp>
      <p:sp>
        <p:nvSpPr>
          <p:cNvPr id="19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观察员工在实际工作中的礼仪表现，评估培训效果的实际影响。</a:t>
            </a:r>
            <a:endParaRPr lang="en-US" sz="1500" b="0" strike="noStrike" spc="-1">
              <a:solidFill>
                <a:srgbClr val="000000"/>
              </a:solidFill>
              <a:latin typeface="Arial"/>
            </a:endParaRPr>
          </a:p>
        </p:txBody>
      </p:sp>
      <p:sp>
        <p:nvSpPr>
          <p:cNvPr id="19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实际表现评估</a:t>
            </a:r>
            <a:endParaRPr lang="en-US" sz="2200" b="0" strike="noStrike" spc="-1">
              <a:solidFill>
                <a:srgbClr val="000000"/>
              </a:solidFill>
              <a:latin typeface="Arial"/>
            </a:endParaRPr>
          </a:p>
        </p:txBody>
      </p:sp>
      <p:sp>
        <p:nvSpPr>
          <p:cNvPr id="19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5"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培训方法</a:t>
            </a:r>
            <a:endParaRPr lang="en-US" sz="3600" b="0" strike="noStrike" spc="-1">
              <a:solidFill>
                <a:schemeClr val="dk1"/>
              </a:solidFill>
              <a:latin typeface="Arial"/>
            </a:endParaRPr>
          </a:p>
        </p:txBody>
      </p:sp>
      <p:sp>
        <p:nvSpPr>
          <p:cNvPr id="196"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传达广泛知识</a:t>
            </a:r>
            <a:endParaRPr lang="en-US" sz="2000" b="0" strike="noStrike" spc="-1">
              <a:solidFill>
                <a:srgbClr val="000000"/>
              </a:solidFill>
              <a:latin typeface="Arial"/>
            </a:endParaRPr>
          </a:p>
        </p:txBody>
      </p:sp>
      <p:sp>
        <p:nvSpPr>
          <p:cNvPr id="197"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讲座演讲</a:t>
            </a:r>
            <a:endParaRPr lang="en-US" sz="3000" b="0" strike="noStrike" spc="-1">
              <a:solidFill>
                <a:srgbClr val="000000"/>
              </a:solidFill>
              <a:latin typeface="Arial"/>
            </a:endParaRPr>
          </a:p>
        </p:txBody>
      </p:sp>
      <p:sp>
        <p:nvSpPr>
          <p:cNvPr id="198"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99"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促进交流学习</a:t>
            </a:r>
            <a:endParaRPr lang="en-US" sz="2000" b="0" strike="noStrike" spc="-1">
              <a:solidFill>
                <a:srgbClr val="000000"/>
              </a:solidFill>
              <a:latin typeface="Arial"/>
            </a:endParaRPr>
          </a:p>
        </p:txBody>
      </p:sp>
      <p:sp>
        <p:nvSpPr>
          <p:cNvPr id="200"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小组讨论</a:t>
            </a:r>
            <a:endParaRPr lang="en-US" sz="3000" b="0" strike="noStrike" spc="-1">
              <a:solidFill>
                <a:srgbClr val="000000"/>
              </a:solidFill>
              <a:latin typeface="Arial"/>
            </a:endParaRPr>
          </a:p>
        </p:txBody>
      </p:sp>
      <p:sp>
        <p:nvSpPr>
          <p:cNvPr id="20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02"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实践礼仪技巧</a:t>
            </a:r>
            <a:endParaRPr lang="en-US" sz="2000" b="0" strike="noStrike" spc="-1">
              <a:solidFill>
                <a:srgbClr val="000000"/>
              </a:solidFill>
              <a:latin typeface="Arial"/>
            </a:endParaRPr>
          </a:p>
        </p:txBody>
      </p:sp>
      <p:sp>
        <p:nvSpPr>
          <p:cNvPr id="203"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角色扮演</a:t>
            </a:r>
            <a:endParaRPr lang="en-US" sz="3000" b="0" strike="noStrike" spc="-1">
              <a:solidFill>
                <a:srgbClr val="000000"/>
              </a:solidFill>
              <a:latin typeface="Arial"/>
            </a:endParaRPr>
          </a:p>
        </p:txBody>
      </p:sp>
      <p:sp>
        <p:nvSpPr>
          <p:cNvPr id="204"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5"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培训周期</a:t>
            </a:r>
            <a:endParaRPr lang="en-US" sz="3600" b="0" strike="noStrike" spc="-1">
              <a:solidFill>
                <a:schemeClr val="dk1"/>
              </a:solidFill>
              <a:latin typeface="Arial"/>
            </a:endParaRPr>
          </a:p>
        </p:txBody>
      </p:sp>
      <p:sp>
        <p:nvSpPr>
          <p:cNvPr id="206"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在培训周期方面，初级培训通常是针对礼仪的基础知识和概念进行介绍和训练；中级培训更着重于职场礼仪技巧的提升和实践；而高级进阶培训则是针对高级商务场景下的礼仪应对和沟通技巧的提升。不同阶段的培训周期对员工的礼仪素养有不同的深度和要求。</a:t>
            </a:r>
            <a:endParaRPr lang="en-US" sz="25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20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第四章 企业员工礼仪培训的案例分析</a:t>
            </a:r>
            <a:endParaRPr lang="en-US" sz="3600" b="0" strike="noStrike" spc="-1">
              <a:solidFill>
                <a:schemeClr val="dk1"/>
              </a:solidFill>
              <a:latin typeface="Arial"/>
            </a:endParaRPr>
          </a:p>
        </p:txBody>
      </p:sp>
      <p:sp>
        <p:nvSpPr>
          <p:cNvPr id="20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https://d.book118.com/507000002012006055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133</Paragraphs>
  <Slides>22</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企业员工礼仪培训的关键因素</vt:lpstr>
      <vt:lpstr>目录</vt:lpstr>
      <vt:lpstr>第1章 企业员工礼仪培训的重要性</vt:lpstr>
      <vt:lpstr>企业形象的重要性</vt:lpstr>
      <vt:lpstr>礼仪培训的益处</vt:lpstr>
      <vt:lpstr> </vt:lpstr>
      <vt:lpstr>礼仪培训的内容</vt:lpstr>
      <vt:lpstr>案例分析</vt:lpstr>
      <vt:lpstr>第2章 企业员工礼仪培训的内容设计</vt:lpstr>
      <vt:lpstr> </vt:lpstr>
      <vt:lpstr>沟通技巧培训</vt:lpstr>
      <vt:lpstr>团队合作培训</vt:lpstr>
      <vt:lpstr>企业文化培训</vt:lpstr>
      <vt:lpstr>第3章 企业员工礼仪培训的实施方式</vt:lpstr>
      <vt:lpstr>培训形式</vt:lpstr>
      <vt:lpstr>培训周期</vt:lpstr>
      <vt:lpstr> </vt:lpstr>
      <vt:lpstr>培训效果评估</vt:lpstr>
      <vt:lpstr>培训方法</vt:lpstr>
      <vt:lpstr>培训周期</vt:lpstr>
      <vt:lpstr>第四章 企业员工礼仪培训的案例分析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2024-09-29T14:44:15.927</cp:lastPrinted>
  <dcterms:created xsi:type="dcterms:W3CDTF">2024-09-29T06:44:15Z</dcterms:created>
  <dcterms:modified xsi:type="dcterms:W3CDTF">2024-09-29T06:44:17Z</dcterms:modified>
</cp:coreProperties>
</file>