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9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4735B-CCDC-4034-9366-A95CEC99E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200CB-893D-42B1-A7E2-D314C26D1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AFA0C-C45E-43A3-86D4-82BC39D39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F9BDD-DA10-496E-8228-C83F7890F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A2E3B-91E9-4B46-BAD7-C8B14AE00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04482F-0ADD-4E59-945A-1AD70F13A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93A8CA-5F07-448F-AFCE-FD15CF4C4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40714-B66C-4703-990C-EADEC02B9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325B2-01FA-41AB-AFC4-7D4FAFC9E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AAFE4-D945-42AE-A039-1B9E3F4D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EA434-5858-44EE-BA9C-2F8052CB6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微软雅黑" panose="020b0503020204020204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微软雅黑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微软雅黑"/>
          <a:ea typeface="+mn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微软雅黑"/>
          <a:ea typeface="+mn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微软雅黑"/>
          <a:ea typeface="+mn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微软雅黑"/>
          <a:ea typeface="+mn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微软雅黑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1.xml" /><Relationship Id="rId11" Type="http://schemas.openxmlformats.org/officeDocument/2006/relationships/tags" Target="../tags/tag22.xml" /><Relationship Id="rId12" Type="http://schemas.openxmlformats.org/officeDocument/2006/relationships/tags" Target="../tags/tag23.xml" /><Relationship Id="rId13" Type="http://schemas.openxmlformats.org/officeDocument/2006/relationships/tags" Target="../tags/tag24.xml" /><Relationship Id="rId14" Type="http://schemas.openxmlformats.org/officeDocument/2006/relationships/tags" Target="../tags/tag25.xml" /><Relationship Id="rId15" Type="http://schemas.openxmlformats.org/officeDocument/2006/relationships/tags" Target="../tags/tag26.xml" /><Relationship Id="rId16" Type="http://schemas.openxmlformats.org/officeDocument/2006/relationships/tags" Target="../tags/tag27.xml" /><Relationship Id="rId17" Type="http://schemas.openxmlformats.org/officeDocument/2006/relationships/tags" Target="../tags/tag28.xml" /><Relationship Id="rId18" Type="http://schemas.openxmlformats.org/officeDocument/2006/relationships/tags" Target="../tags/tag29.xml" /><Relationship Id="rId19" Type="http://schemas.openxmlformats.org/officeDocument/2006/relationships/tags" Target="../tags/tag30.xml" /><Relationship Id="rId2" Type="http://schemas.openxmlformats.org/officeDocument/2006/relationships/tags" Target="../tags/tag13.xml" /><Relationship Id="rId20" Type="http://schemas.openxmlformats.org/officeDocument/2006/relationships/tags" Target="../tags/tag31.xml" /><Relationship Id="rId21" Type="http://schemas.openxmlformats.org/officeDocument/2006/relationships/tags" Target="../tags/tag32.xml" /><Relationship Id="rId22" Type="http://schemas.openxmlformats.org/officeDocument/2006/relationships/tags" Target="../tags/tag33.xml" /><Relationship Id="rId23" Type="http://schemas.openxmlformats.org/officeDocument/2006/relationships/tags" Target="../tags/tag34.xml" /><Relationship Id="rId24" Type="http://schemas.openxmlformats.org/officeDocument/2006/relationships/tags" Target="../tags/tag35.xml" /><Relationship Id="rId25" Type="http://schemas.openxmlformats.org/officeDocument/2006/relationships/tags" Target="../tags/tag36.xml" /><Relationship Id="rId26" Type="http://schemas.openxmlformats.org/officeDocument/2006/relationships/tags" Target="../tags/tag37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38.xml" /><Relationship Id="rId3" Type="http://schemas.openxmlformats.org/officeDocument/2006/relationships/tags" Target="../tags/tag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1.xml" /><Relationship Id="rId20" Type="http://schemas.openxmlformats.org/officeDocument/2006/relationships/tags" Target="../tags/tag69.xml" /><Relationship Id="rId21" Type="http://schemas.openxmlformats.org/officeDocument/2006/relationships/tags" Target="../tags/tag70.xml" /><Relationship Id="rId22" Type="http://schemas.openxmlformats.org/officeDocument/2006/relationships/tags" Target="../tags/tag71.xml" /><Relationship Id="rId23" Type="http://schemas.openxmlformats.org/officeDocument/2006/relationships/tags" Target="../tags/tag72.xml" /><Relationship Id="rId24" Type="http://schemas.openxmlformats.org/officeDocument/2006/relationships/tags" Target="../tags/tag73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0100111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/>
              <a:t>专题</a:t>
            </a:r>
            <a:r>
              <a:rPr lang="en-US" altLang="zh-CN" sz="3600"/>
              <a:t>01</a:t>
            </a:r>
            <a:r>
              <a:rPr lang="zh-CN" altLang="en-US" sz="3600"/>
              <a:t>：四则运算</a:t>
            </a:r>
            <a:endParaRPr lang="en-US" altLang="zh-CN" sz="3600"/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5959475" y="4645578"/>
            <a:ext cx="5646737" cy="296271"/>
          </a:xfrm>
        </p:spPr>
        <p:txBody>
          <a:bodyPr/>
          <a:lstStyle/>
          <a:p>
            <a:r>
              <a:rPr lang="zh-CN" altLang="en-US"/>
              <a:t>人教版</a:t>
            </a:r>
            <a:r>
              <a:rPr lang="en-US" altLang="zh-CN"/>
              <a:t>·</a:t>
            </a:r>
            <a:r>
              <a:rPr lang="zh-CN" altLang="en-US"/>
              <a:t>四年级下册</a:t>
            </a:r>
            <a:endParaRPr lang="en-US" altLang="zh-CN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  <p:custDataLst>
              <p:tags r:id="rId2"/>
            </p:custDataLst>
          </p:nvPr>
        </p:nvSpPr>
        <p:spPr>
          <a:xfrm>
            <a:off x="9993629" y="6860858"/>
            <a:ext cx="2909888" cy="206381"/>
          </a:xfrm>
        </p:spPr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</a:t>
            </a:fld>
            <a:endParaRPr lang="zh-CN" altLang="en-US" sz="1200" u="none">
              <a:solidFill>
                <a:schemeClr val="tx1"/>
              </a:solidFill>
              <a:ea typeface="微软雅黑"/>
            </a:endParaRPr>
          </a:p>
        </p:txBody>
      </p:sp>
      <p:sp>
        <p:nvSpPr>
          <p:cNvPr id="2062" name="Text Box 2"/>
          <p:cNvSpPr/>
          <p:nvPr>
            <p:custDataLst>
              <p:tags r:id="rId3"/>
            </p:custDataLst>
          </p:nvPr>
        </p:nvSpPr>
        <p:spPr>
          <a:xfrm>
            <a:off x="1779905" y="2249170"/>
            <a:ext cx="790575" cy="3386138"/>
          </a:xfrm>
          <a:prstGeom prst="rect">
            <a:avLst/>
          </a:prstGeom>
          <a:solidFill>
            <a:srgbClr val="FBFDA1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600">
                <a:latin typeface="微软雅黑"/>
                <a:ea typeface="微软雅黑"/>
                <a:cs typeface="微软雅黑" panose="020b0503020204020204" charset="-122"/>
              </a:rPr>
              <a:t>四</a:t>
            </a:r>
            <a:endParaRPr lang="zh-CN" altLang="en-US" sz="3600">
              <a:latin typeface="微软雅黑"/>
              <a:ea typeface="微软雅黑"/>
              <a:cs typeface="微软雅黑" panose="020b050302020402020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600">
                <a:latin typeface="微软雅黑"/>
                <a:ea typeface="微软雅黑"/>
                <a:cs typeface="微软雅黑" panose="020b0503020204020204" charset="-122"/>
              </a:rPr>
              <a:t>则</a:t>
            </a:r>
            <a:endParaRPr lang="zh-CN" altLang="en-US" sz="3600">
              <a:latin typeface="微软雅黑"/>
              <a:ea typeface="微软雅黑"/>
              <a:cs typeface="微软雅黑" panose="020b050302020402020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600">
                <a:latin typeface="微软雅黑"/>
                <a:ea typeface="微软雅黑"/>
                <a:cs typeface="微软雅黑" panose="020b0503020204020204" charset="-122"/>
              </a:rPr>
              <a:t>运</a:t>
            </a:r>
            <a:endParaRPr lang="zh-CN" altLang="en-US" sz="3600">
              <a:latin typeface="微软雅黑"/>
              <a:ea typeface="微软雅黑"/>
              <a:cs typeface="微软雅黑" panose="020b050302020402020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600">
                <a:latin typeface="微软雅黑"/>
                <a:ea typeface="微软雅黑"/>
                <a:cs typeface="微软雅黑" panose="020b0503020204020204" charset="-122"/>
              </a:rPr>
              <a:t>算</a:t>
            </a:r>
            <a:endParaRPr lang="zh-CN" altLang="en-US" sz="360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063" name="左大括号 41"/>
          <p:cNvSpPr/>
          <p:nvPr>
            <p:custDataLst>
              <p:tags r:id="rId4"/>
            </p:custDataLst>
          </p:nvPr>
        </p:nvSpPr>
        <p:spPr>
          <a:xfrm>
            <a:off x="2811780" y="3120708"/>
            <a:ext cx="571500" cy="2857500"/>
          </a:xfrm>
          <a:prstGeom prst="leftBrace">
            <a:avLst>
              <a:gd name="adj1" fmla="val 63935"/>
              <a:gd name="adj2" fmla="val 30500"/>
            </a:avLst>
          </a:prstGeom>
          <a:noFill/>
          <a:ln w="57150" cap="flat" cmpd="sng">
            <a:solidFill>
              <a:srgbClr val="BE1D02"/>
            </a:solidFill>
            <a:prstDash val="solid"/>
            <a:headEnd type="none" w="med" len="med"/>
            <a:tailEnd type="none" w="med" len="med"/>
          </a:ln>
          <a:effectLst>
            <a:outerShdw dist="20000" dir="5400000" algn="ctr" rotWithShape="0">
              <a:srgbClr val="000000">
                <a:alpha val="31000"/>
              </a:srgbClr>
            </a:outerShdw>
          </a:effectLst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064" name="Text Box 2"/>
          <p:cNvSpPr/>
          <p:nvPr>
            <p:custDataLst>
              <p:tags r:id="rId5"/>
            </p:custDataLst>
          </p:nvPr>
        </p:nvSpPr>
        <p:spPr>
          <a:xfrm>
            <a:off x="3454718" y="2336483"/>
            <a:ext cx="1501775" cy="2287587"/>
          </a:xfrm>
          <a:prstGeom prst="rect">
            <a:avLst/>
          </a:prstGeom>
          <a:solidFill>
            <a:srgbClr val="FBFDA1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没有</a:t>
            </a:r>
            <a:r>
              <a:rPr lang="zh-CN" altLang="en-US" sz="3200">
                <a:latin typeface="微软雅黑"/>
                <a:ea typeface="微软雅黑"/>
                <a:cs typeface="微软雅黑" panose="020b0503020204020204" charset="-122"/>
              </a:rPr>
              <a:t>括号的算式</a:t>
            </a:r>
            <a:endParaRPr lang="zh-CN" altLang="en-US" sz="320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065" name="Text Box 2"/>
          <p:cNvSpPr/>
          <p:nvPr>
            <p:custDataLst>
              <p:tags r:id="rId6"/>
            </p:custDataLst>
          </p:nvPr>
        </p:nvSpPr>
        <p:spPr>
          <a:xfrm>
            <a:off x="3526155" y="5648008"/>
            <a:ext cx="2717800" cy="823912"/>
          </a:xfrm>
          <a:prstGeom prst="rect">
            <a:avLst/>
          </a:prstGeom>
          <a:solidFill>
            <a:srgbClr val="FBFDA1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有</a:t>
            </a:r>
            <a:r>
              <a:rPr lang="zh-CN" altLang="en-US" sz="3200">
                <a:latin typeface="微软雅黑"/>
                <a:ea typeface="微软雅黑"/>
                <a:cs typeface="微软雅黑" panose="020b0503020204020204" charset="-122"/>
              </a:rPr>
              <a:t>括号的算式</a:t>
            </a:r>
            <a:endParaRPr lang="zh-CN" altLang="en-US" sz="320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066" name="Text Box 2"/>
          <p:cNvSpPr/>
          <p:nvPr>
            <p:custDataLst>
              <p:tags r:id="rId7"/>
            </p:custDataLst>
          </p:nvPr>
        </p:nvSpPr>
        <p:spPr>
          <a:xfrm>
            <a:off x="7026593" y="5621020"/>
            <a:ext cx="2789237" cy="823913"/>
          </a:xfrm>
          <a:prstGeom prst="rect">
            <a:avLst/>
          </a:prstGeom>
          <a:solidFill>
            <a:srgbClr val="FBFDA1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先算括号里的</a:t>
            </a:r>
            <a:endParaRPr lang="zh-CN" altLang="en-US" sz="3200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2067" name="直接箭头连接符 51"/>
          <p:cNvCxnSpPr/>
          <p:nvPr>
            <p:custDataLst>
              <p:tags r:id="rId8"/>
            </p:custDataLst>
          </p:nvPr>
        </p:nvCxnSpPr>
        <p:spPr>
          <a:xfrm flipV="1">
            <a:off x="5097780" y="2549208"/>
            <a:ext cx="571500" cy="428625"/>
          </a:xfrm>
          <a:prstGeom prst="line">
            <a:avLst/>
          </a:prstGeom>
          <a:ln w="57150" cap="flat" cmpd="sng">
            <a:solidFill>
              <a:srgbClr val="BE1D02"/>
            </a:solidFill>
            <a:prstDash val="solid"/>
            <a:headEnd type="none" w="med" len="med"/>
            <a:tailEnd type="arrow" w="med" len="med"/>
          </a:ln>
        </p:spPr>
      </p:cxnSp>
      <p:cxnSp>
        <p:nvCxnSpPr>
          <p:cNvPr id="2068" name="直接箭头连接符 55"/>
          <p:cNvCxnSpPr/>
          <p:nvPr>
            <p:custDataLst>
              <p:tags r:id="rId9"/>
            </p:custDataLst>
          </p:nvPr>
        </p:nvCxnSpPr>
        <p:spPr>
          <a:xfrm>
            <a:off x="5097780" y="3977958"/>
            <a:ext cx="571500" cy="500062"/>
          </a:xfrm>
          <a:prstGeom prst="line">
            <a:avLst/>
          </a:prstGeom>
          <a:ln w="57150" cap="flat" cmpd="sng">
            <a:solidFill>
              <a:srgbClr val="BE1D02"/>
            </a:solidFill>
            <a:prstDash val="solid"/>
            <a:headEnd type="none" w="med" len="med"/>
            <a:tailEnd type="arrow" w="med" len="med"/>
          </a:ln>
        </p:spPr>
      </p:cxnSp>
      <p:sp>
        <p:nvSpPr>
          <p:cNvPr id="2069" name="Text Box 2"/>
          <p:cNvSpPr/>
          <p:nvPr>
            <p:custDataLst>
              <p:tags r:id="rId10"/>
            </p:custDataLst>
          </p:nvPr>
        </p:nvSpPr>
        <p:spPr>
          <a:xfrm>
            <a:off x="5883593" y="1383983"/>
            <a:ext cx="3932237" cy="2287587"/>
          </a:xfrm>
          <a:prstGeom prst="rect">
            <a:avLst/>
          </a:prstGeom>
          <a:solidFill>
            <a:srgbClr val="FBFDA1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只有</a:t>
            </a:r>
            <a:r>
              <a:rPr lang="zh-CN" altLang="en-US" sz="3200">
                <a:latin typeface="微软雅黑"/>
                <a:ea typeface="微软雅黑"/>
                <a:cs typeface="微软雅黑" panose="020b0503020204020204" charset="-122"/>
              </a:rPr>
              <a:t>加、减法或者</a:t>
            </a:r>
            <a:r>
              <a:rPr lang="zh-CN" altLang="en-US" sz="32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只有</a:t>
            </a:r>
            <a:r>
              <a:rPr lang="zh-CN" altLang="en-US" sz="3200">
                <a:latin typeface="微软雅黑"/>
                <a:ea typeface="微软雅黑"/>
                <a:cs typeface="微软雅黑" panose="020b0503020204020204" charset="-122"/>
              </a:rPr>
              <a:t>乘、除法，都要</a:t>
            </a:r>
            <a:r>
              <a:rPr lang="zh-CN" altLang="en-US" sz="32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从左往右</a:t>
            </a:r>
            <a:r>
              <a:rPr lang="zh-CN" altLang="en-US" sz="3200">
                <a:latin typeface="微软雅黑"/>
                <a:ea typeface="微软雅黑"/>
                <a:cs typeface="微软雅黑" panose="020b0503020204020204" charset="-122"/>
              </a:rPr>
              <a:t>按顺序计算</a:t>
            </a:r>
            <a:endParaRPr lang="zh-CN" altLang="en-US" sz="320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070" name="Text Box 2"/>
          <p:cNvSpPr/>
          <p:nvPr>
            <p:custDataLst>
              <p:tags r:id="rId11"/>
            </p:custDataLst>
          </p:nvPr>
        </p:nvSpPr>
        <p:spPr>
          <a:xfrm>
            <a:off x="5883593" y="3908108"/>
            <a:ext cx="3932237" cy="1555750"/>
          </a:xfrm>
          <a:prstGeom prst="rect">
            <a:avLst/>
          </a:prstGeom>
          <a:solidFill>
            <a:srgbClr val="FBFDA1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>
                <a:latin typeface="微软雅黑"/>
                <a:ea typeface="微软雅黑"/>
                <a:cs typeface="微软雅黑" panose="020b0503020204020204" charset="-122"/>
              </a:rPr>
              <a:t>有乘、除法</a:t>
            </a:r>
            <a:r>
              <a:rPr lang="zh-CN" altLang="en-US" sz="32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和</a:t>
            </a:r>
            <a:r>
              <a:rPr lang="zh-CN" altLang="en-US" sz="3200">
                <a:latin typeface="微软雅黑"/>
                <a:ea typeface="微软雅黑"/>
                <a:cs typeface="微软雅黑" panose="020b0503020204020204" charset="-122"/>
              </a:rPr>
              <a:t>加、减法，要</a:t>
            </a:r>
            <a:r>
              <a:rPr lang="zh-CN" altLang="en-US" sz="32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先算乘、除法</a:t>
            </a:r>
            <a:endParaRPr lang="zh-CN" altLang="en-US" sz="3200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2071" name="直接箭头连接符 16"/>
          <p:cNvCxnSpPr/>
          <p:nvPr>
            <p:custDataLst>
              <p:tags r:id="rId12"/>
            </p:custDataLst>
          </p:nvPr>
        </p:nvCxnSpPr>
        <p:spPr>
          <a:xfrm>
            <a:off x="6240780" y="6049645"/>
            <a:ext cx="714375" cy="1588"/>
          </a:xfrm>
          <a:prstGeom prst="line">
            <a:avLst/>
          </a:prstGeom>
          <a:ln w="57150" cap="flat" cmpd="sng">
            <a:solidFill>
              <a:srgbClr val="BE1D02"/>
            </a:solidFill>
            <a:prstDash val="solid"/>
            <a:headEnd type="none" w="med" len="med"/>
            <a:tailEnd type="arrow" w="med" len="med"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7" dur="500" fill="hold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10" dur="500" fill="hold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15" dur="500" fill="hold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18" dur="500" fill="hold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23" dur="500" fill="hold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26" dur="500" fill="hold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31" dur="500" fill="hold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34" dur="500" fill="hold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37" dur="500" fill="hold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3" grpId="0"/>
      <p:bldP spid="2064" grpId="1"/>
      <p:bldP spid="2065" grpId="2"/>
      <p:bldP spid="2066" grpId="3"/>
      <p:bldP spid="2069" grpId="4"/>
      <p:bldP spid="2070" grpId="5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0" y="6240463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282113" y="6240463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0" y="1466819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微软雅黑" panose="020b0503020204020204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微软雅黑" panose="020b0503020204020204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微软雅黑" panose="020b0503020204020204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微软雅黑" panose="020b0503020204020204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微软雅黑" panose="020b0503020204020204" charset="-122"/>
                </a:rPr>
                <a:t>加减法的意义和各部分间的关系</a:t>
              </a:r>
              <a:endParaRPr lang="zh-CN" altLang="en-US" sz="2800">
                <a:cs typeface="微软雅黑" panose="020b0503020204020204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微软雅黑" panose="020b0503020204020204" charset="-122"/>
                </a:rPr>
                <a:t>乘除法的意义和各部分间的关系</a:t>
              </a:r>
              <a:endParaRPr lang="zh-CN" altLang="en-US" sz="2800">
                <a:cs typeface="微软雅黑" panose="020b0503020204020204" charset="-122"/>
              </a:endParaRPr>
            </a:p>
          </p:txBody>
        </p:sp>
        <p:sp>
          <p:nvSpPr>
            <p:cNvPr id="11" name="i$ļïdè"/>
            <p:cNvSpPr/>
            <p:nvPr/>
          </p:nvSpPr>
          <p:spPr bwMode="auto">
            <a:xfrm>
              <a:off x="6327271" y="336609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微软雅黑" panose="020b0503020204020204" charset="-122"/>
                </a:rPr>
                <a:t>括号</a:t>
              </a:r>
              <a:endParaRPr lang="en-US" altLang="zh-CN" sz="2800">
                <a:cs typeface="微软雅黑" panose="020b0503020204020204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微软雅黑" panose="020b0503020204020204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微软雅黑" panose="020b0503020204020204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微软雅黑" panose="020b0503020204020204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微软雅黑" panose="020b0503020204020204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微软雅黑" panose="020b0503020204020204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微软雅黑" panose="020b0503020204020204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微软雅黑" panose="020b0503020204020204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微软雅黑" panose="020b0503020204020204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微软雅黑" panose="020b0503020204020204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微软雅黑" panose="020b0503020204020204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</p:grpSp>
      <p:sp>
        <p:nvSpPr>
          <p:cNvPr id="2" name="i$ļïdè"/>
          <p:cNvSpPr/>
          <p:nvPr>
            <p:custDataLst>
              <p:tags r:id="rId2"/>
            </p:custDataLst>
          </p:nvPr>
        </p:nvSpPr>
        <p:spPr bwMode="auto">
          <a:xfrm>
            <a:off x="6398391" y="4315424"/>
            <a:ext cx="5191629" cy="532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微软雅黑" panose="020b0503020204020204" charset="-122"/>
              </a:rPr>
              <a:t>租船问题</a:t>
            </a:r>
            <a:endParaRPr lang="en-US" altLang="zh-CN" sz="2800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 fontScale="90000"/>
          </a:bodyPr>
          <a:lstStyle/>
          <a:p>
            <a:r>
              <a:rPr lang="zh-CN" altLang="en-US" sz="3200"/>
              <a:t>加减法的意义和各部分间的关系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微软雅黑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微软雅黑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3" name="Text Box 39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2070287" y="1778815"/>
            <a:ext cx="6571903" cy="68326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softEdge rad="6350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defRPr/>
            </a:pPr>
            <a:r>
              <a:rPr lang="zh-CN" altLang="zh-CN" sz="3200" b="1" noProof="1" smtClean="0">
                <a:latin typeface="+mj-ea"/>
                <a:ea typeface="+mj-ea"/>
                <a:cs typeface="微软雅黑" panose="020b0503020204020204" charset="-122"/>
              </a:rPr>
              <a:t>加、减法的意义和各部分间的关系</a:t>
            </a:r>
            <a:endParaRPr lang="zh-CN" altLang="en-US" sz="3200" b="1" noProof="1" smtClean="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0" name="AutoShape 27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744462" y="4853865"/>
            <a:ext cx="1602474" cy="484928"/>
          </a:xfrm>
          <a:prstGeom prst="wedgeRoundRectCallout">
            <a:avLst>
              <a:gd name="adj1" fmla="val -51176"/>
              <a:gd name="adj2" fmla="val 4792"/>
              <a:gd name="adj3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176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-            =</a:t>
            </a:r>
            <a:endParaRPr lang="en-US" altLang="zh-CN" sz="1760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2" name="TextBox 15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663361" y="2879509"/>
            <a:ext cx="827218" cy="37536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50237" tIns="25119" rIns="50237" bIns="25119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r>
              <a:rPr lang="zh-CN" altLang="en-US" sz="1760" smtClean="0">
                <a:latin typeface="微软雅黑"/>
                <a:ea typeface="微软雅黑"/>
                <a:cs typeface="微软雅黑" panose="020b0503020204020204" charset="-122"/>
              </a:rPr>
              <a:t>加法</a:t>
            </a:r>
            <a:endParaRPr lang="zh-CN" altLang="en-US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3" name="TextBox 15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627801" y="3964246"/>
            <a:ext cx="2133918" cy="375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50237" tIns="25119" rIns="50237" bIns="251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1760">
                <a:latin typeface="微软雅黑"/>
                <a:ea typeface="微软雅黑"/>
                <a:cs typeface="微软雅黑" panose="020b0503020204020204" charset="-122"/>
              </a:rPr>
              <a:t>216  +  44  =   </a:t>
            </a:r>
            <a:endParaRPr lang="en-US" altLang="zh-CN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4" name="TextBox 15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382615" y="3967735"/>
            <a:ext cx="890780" cy="375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50237" tIns="25119" rIns="50237" bIns="251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176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260</a:t>
            </a:r>
            <a:endParaRPr lang="en-US" altLang="zh-CN" sz="1760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5" name="AutoShape 27"/>
          <p:cNvSpPr/>
          <p:nvPr>
            <p:custDataLst>
              <p:tags r:id="rId7"/>
            </p:custDataLst>
          </p:nvPr>
        </p:nvSpPr>
        <p:spPr>
          <a:xfrm>
            <a:off x="3570818" y="2864144"/>
            <a:ext cx="2615359" cy="781468"/>
          </a:xfrm>
          <a:prstGeom prst="wedgeRoundRectCallout">
            <a:avLst>
              <a:gd name="adj1" fmla="val 23083"/>
              <a:gd name="adj2" fmla="val 69007"/>
              <a:gd name="adj3" fmla="val 16667"/>
            </a:avLst>
          </a:prstGeom>
          <a:ln>
            <a:headEnd type="none" w="med" len="med"/>
            <a:tailEnd type="none" w="med" len="med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defRPr/>
            </a:pP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表示把这两个数合成一个数。</a:t>
            </a:r>
            <a:endParaRPr lang="zh-CN" altLang="en-US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46" name="直接连接符 45"/>
          <p:cNvCxnSpPr/>
          <p:nvPr>
            <p:custDataLst>
              <p:tags r:id="rId8"/>
            </p:custDataLst>
          </p:nvPr>
        </p:nvCxnSpPr>
        <p:spPr>
          <a:xfrm flipH="1">
            <a:off x="3835959" y="4301487"/>
            <a:ext cx="0" cy="536097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46"/>
          <p:cNvCxnSpPr/>
          <p:nvPr>
            <p:custDataLst>
              <p:tags r:id="rId9"/>
            </p:custDataLst>
          </p:nvPr>
        </p:nvCxnSpPr>
        <p:spPr>
          <a:xfrm flipH="1">
            <a:off x="4704645" y="4321257"/>
            <a:ext cx="0" cy="536096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连接符 47"/>
          <p:cNvCxnSpPr/>
          <p:nvPr>
            <p:custDataLst>
              <p:tags r:id="rId10"/>
            </p:custDataLst>
          </p:nvPr>
        </p:nvCxnSpPr>
        <p:spPr>
          <a:xfrm flipH="1">
            <a:off x="5634963" y="4301487"/>
            <a:ext cx="0" cy="536097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AutoShape 27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077842" y="4843398"/>
            <a:ext cx="1602474" cy="486092"/>
          </a:xfrm>
          <a:prstGeom prst="wedgeRoundRectCallout">
            <a:avLst>
              <a:gd name="adj1" fmla="val -51176"/>
              <a:gd name="adj2" fmla="val 4792"/>
              <a:gd name="adj3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176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+           =</a:t>
            </a:r>
            <a:endParaRPr lang="en-US" altLang="zh-CN" sz="1760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50" name="TextBox 15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7167664" y="3963084"/>
            <a:ext cx="1725741" cy="375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50237" tIns="25119" rIns="50237" bIns="251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1760">
                <a:latin typeface="微软雅黑"/>
                <a:ea typeface="微软雅黑"/>
                <a:cs typeface="微软雅黑" panose="020b0503020204020204" charset="-122"/>
              </a:rPr>
              <a:t>260   -   44  =   </a:t>
            </a:r>
            <a:endParaRPr lang="en-US" altLang="zh-CN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51" name="AutoShape 27"/>
          <p:cNvSpPr/>
          <p:nvPr>
            <p:custDataLst>
              <p:tags r:id="rId13"/>
            </p:custDataLst>
          </p:nvPr>
        </p:nvSpPr>
        <p:spPr>
          <a:xfrm>
            <a:off x="6895546" y="2567605"/>
            <a:ext cx="2615358" cy="1078007"/>
          </a:xfrm>
          <a:prstGeom prst="wedgeRoundRectCallout">
            <a:avLst>
              <a:gd name="adj1" fmla="val 23512"/>
              <a:gd name="adj2" fmla="val 62225"/>
              <a:gd name="adj3" fmla="val 16667"/>
            </a:avLst>
          </a:prstGeom>
          <a:ln>
            <a:headEnd type="none" w="med" len="med"/>
            <a:tailEnd type="none" w="med" len="med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defRPr/>
            </a:pPr>
            <a:r>
              <a:rPr lang="zh-CN" altLang="en-US" sz="1760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表示已知两个数的和与其中的一个加数，求另一个加数。</a:t>
            </a:r>
            <a:endParaRPr lang="zh-CN" altLang="en-US" sz="1760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52" name="直接连接符 51"/>
          <p:cNvCxnSpPr/>
          <p:nvPr>
            <p:custDataLst>
              <p:tags r:id="rId14"/>
            </p:custDataLst>
          </p:nvPr>
        </p:nvCxnSpPr>
        <p:spPr>
          <a:xfrm flipH="1">
            <a:off x="7388614" y="4320093"/>
            <a:ext cx="0" cy="536097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接连接符 52"/>
          <p:cNvCxnSpPr/>
          <p:nvPr>
            <p:custDataLst>
              <p:tags r:id="rId15"/>
            </p:custDataLst>
          </p:nvPr>
        </p:nvCxnSpPr>
        <p:spPr>
          <a:xfrm flipH="1">
            <a:off x="8258462" y="4339863"/>
            <a:ext cx="0" cy="536096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接连接符 53"/>
          <p:cNvCxnSpPr/>
          <p:nvPr>
            <p:custDataLst>
              <p:tags r:id="rId16"/>
            </p:custDataLst>
          </p:nvPr>
        </p:nvCxnSpPr>
        <p:spPr>
          <a:xfrm flipH="1">
            <a:off x="9188781" y="4320093"/>
            <a:ext cx="0" cy="536097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15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8884102" y="3960758"/>
            <a:ext cx="860545" cy="375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50237" tIns="25119" rIns="50237" bIns="251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176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216</a:t>
            </a:r>
            <a:endParaRPr lang="en-US" altLang="zh-CN" sz="1760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56" name="文本框 55"/>
          <p:cNvSpPr txBox="1"/>
          <p:nvPr>
            <p:custDataLst>
              <p:tags r:id="rId18"/>
            </p:custDataLst>
          </p:nvPr>
        </p:nvSpPr>
        <p:spPr>
          <a:xfrm>
            <a:off x="3490579" y="4905031"/>
            <a:ext cx="636713" cy="3628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加数</a:t>
            </a:r>
            <a:endParaRPr lang="zh-CN" altLang="en-US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57" name="文本框 56"/>
          <p:cNvSpPr txBox="1"/>
          <p:nvPr>
            <p:custDataLst>
              <p:tags r:id="rId19"/>
            </p:custDataLst>
          </p:nvPr>
        </p:nvSpPr>
        <p:spPr>
          <a:xfrm>
            <a:off x="4360427" y="4910845"/>
            <a:ext cx="636713" cy="3628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加数</a:t>
            </a:r>
            <a:endParaRPr lang="zh-CN" altLang="en-US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58" name="文本框 57"/>
          <p:cNvSpPr txBox="1"/>
          <p:nvPr>
            <p:custDataLst>
              <p:tags r:id="rId20"/>
            </p:custDataLst>
          </p:nvPr>
        </p:nvSpPr>
        <p:spPr>
          <a:xfrm>
            <a:off x="5398894" y="4913171"/>
            <a:ext cx="410690" cy="3628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和</a:t>
            </a:r>
            <a:endParaRPr lang="zh-CN" altLang="en-US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59" name="文本框 58"/>
          <p:cNvSpPr txBox="1"/>
          <p:nvPr>
            <p:custDataLst>
              <p:tags r:id="rId21"/>
            </p:custDataLst>
          </p:nvPr>
        </p:nvSpPr>
        <p:spPr>
          <a:xfrm>
            <a:off x="6932758" y="4917823"/>
            <a:ext cx="862737" cy="3628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被减数</a:t>
            </a:r>
            <a:endParaRPr lang="zh-CN" altLang="en-US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60" name="文本框 59"/>
          <p:cNvSpPr txBox="1"/>
          <p:nvPr>
            <p:custDataLst>
              <p:tags r:id="rId22"/>
            </p:custDataLst>
          </p:nvPr>
        </p:nvSpPr>
        <p:spPr>
          <a:xfrm>
            <a:off x="8032861" y="4910845"/>
            <a:ext cx="636713" cy="3628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减数</a:t>
            </a:r>
            <a:endParaRPr lang="zh-CN" altLang="en-US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61" name="文本框 60"/>
          <p:cNvSpPr txBox="1"/>
          <p:nvPr>
            <p:custDataLst>
              <p:tags r:id="rId23"/>
            </p:custDataLst>
          </p:nvPr>
        </p:nvSpPr>
        <p:spPr>
          <a:xfrm>
            <a:off x="9056211" y="4917823"/>
            <a:ext cx="410690" cy="3628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差</a:t>
            </a:r>
            <a:endParaRPr lang="zh-CN" altLang="en-US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62" name="文本框 61"/>
          <p:cNvSpPr txBox="1"/>
          <p:nvPr>
            <p:custDataLst>
              <p:tags r:id="rId24"/>
            </p:custDataLst>
          </p:nvPr>
        </p:nvSpPr>
        <p:spPr>
          <a:xfrm>
            <a:off x="3783629" y="5513227"/>
            <a:ext cx="1648208" cy="3628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加数</a:t>
            </a:r>
            <a:r>
              <a:rPr lang="en-US" altLang="zh-CN" sz="1760">
                <a:latin typeface="微软雅黑"/>
                <a:ea typeface="微软雅黑"/>
                <a:cs typeface="微软雅黑" panose="020b0503020204020204" charset="-122"/>
              </a:rPr>
              <a:t>+</a:t>
            </a: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加数</a:t>
            </a:r>
            <a:r>
              <a:rPr lang="en-US" altLang="zh-CN" sz="1760">
                <a:latin typeface="微软雅黑"/>
                <a:ea typeface="微软雅黑"/>
                <a:cs typeface="微软雅黑" panose="020b0503020204020204" charset="-122"/>
              </a:rPr>
              <a:t>=</a:t>
            </a: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和</a:t>
            </a:r>
            <a:endParaRPr lang="zh-CN" altLang="en-US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63" name="文本框 62"/>
          <p:cNvSpPr txBox="1"/>
          <p:nvPr>
            <p:custDataLst>
              <p:tags r:id="rId25"/>
            </p:custDataLst>
          </p:nvPr>
        </p:nvSpPr>
        <p:spPr>
          <a:xfrm>
            <a:off x="7307211" y="5513227"/>
            <a:ext cx="1805302" cy="3628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被减数</a:t>
            </a:r>
            <a:r>
              <a:rPr lang="en-US" altLang="zh-CN" sz="1760">
                <a:latin typeface="微软雅黑"/>
                <a:ea typeface="微软雅黑"/>
                <a:cs typeface="微软雅黑" panose="020b0503020204020204" charset="-122"/>
              </a:rPr>
              <a:t>-</a:t>
            </a: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减数</a:t>
            </a:r>
            <a:r>
              <a:rPr lang="en-US" altLang="zh-CN" sz="1760">
                <a:latin typeface="微软雅黑"/>
                <a:ea typeface="微软雅黑"/>
                <a:cs typeface="微软雅黑" panose="020b0503020204020204" charset="-122"/>
              </a:rPr>
              <a:t>=</a:t>
            </a:r>
            <a:r>
              <a:rPr lang="zh-CN" altLang="en-US" sz="1760">
                <a:latin typeface="微软雅黑"/>
                <a:ea typeface="微软雅黑"/>
                <a:cs typeface="微软雅黑" panose="020b0503020204020204" charset="-122"/>
              </a:rPr>
              <a:t>差</a:t>
            </a:r>
            <a:endParaRPr lang="zh-CN" altLang="en-US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64" name="TextBox 15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8615" y="2567605"/>
            <a:ext cx="827545" cy="37536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50237" tIns="25119" rIns="50237" bIns="25119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r>
              <a:rPr lang="zh-CN" altLang="en-US" sz="1760" smtClean="0">
                <a:latin typeface="微软雅黑"/>
                <a:ea typeface="微软雅黑"/>
                <a:cs typeface="微软雅黑" panose="020b0503020204020204" charset="-122"/>
              </a:rPr>
              <a:t>减法</a:t>
            </a:r>
            <a:endParaRPr lang="zh-CN" altLang="en-US" sz="1760"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  <p:cond evt="onBegin" delay="0">
                          <p:tn val="63"/>
                        </p:cond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  <p:cond evt="onBegin" delay="0">
                          <p:tn val="73"/>
                        </p:cond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  <p:cond evt="onBegin" delay="0">
                          <p:tn val="80"/>
                        </p:cond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  <p:cond evt="onBegin" delay="0">
                          <p:tn val="89"/>
                        </p:cond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6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  <p:cond evt="onBegin" delay="0">
                          <p:tn val="98"/>
                        </p:cond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  <p:cond evt="onBegin" delay="0">
                          <p:tn val="111"/>
                        </p:cond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2" grpId="0"/>
      <p:bldP spid="43" grpId="0"/>
      <p:bldP spid="44" grpId="0"/>
      <p:bldP spid="45" grpId="0"/>
      <p:bldP spid="49" grpId="0"/>
      <p:bldP spid="50" grpId="0"/>
      <p:bldP spid="51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19" name="矩形 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700203" y="2352065"/>
            <a:ext cx="342754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 eaLnBrk="1" hangingPunct="1">
              <a:buFont typeface="微软雅黑"/>
              <a:buNone/>
            </a:pPr>
            <a:r>
              <a:rPr lang="zh-CN" altLang="en-US" sz="36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各部分间的关系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20" name="TextBox 6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916227" y="3145019"/>
            <a:ext cx="7776864" cy="267765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buFont typeface="微软雅黑"/>
              <a:buNone/>
              <a:defRPr/>
            </a:pPr>
            <a:r>
              <a:rPr lang="en-US" altLang="zh-CN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1.</a:t>
            </a: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加法各部分间的关系：</a:t>
            </a:r>
            <a:r>
              <a:rPr lang="zh-CN" alt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和</a:t>
            </a:r>
            <a:r>
              <a:rPr 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＝</a:t>
            </a:r>
            <a:r>
              <a:rPr lang="zh-CN" alt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加数</a:t>
            </a:r>
            <a:r>
              <a:rPr 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＋</a:t>
            </a:r>
            <a:r>
              <a:rPr lang="zh-CN" alt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加数；加数</a:t>
            </a:r>
            <a:r>
              <a:rPr lang="en-US" altLang="zh-CN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＝</a:t>
            </a:r>
            <a:r>
              <a:rPr lang="zh-CN" alt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和</a:t>
            </a:r>
            <a:r>
              <a:rPr lang="en-US" altLang="zh-CN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－</a:t>
            </a:r>
            <a:r>
              <a:rPr lang="zh-CN" alt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另一个加数。</a:t>
            </a:r>
            <a:endParaRPr lang="en-US" altLang="zh-CN" sz="2800" b="1" smtClean="0">
              <a:solidFill>
                <a:prstClr val="black">
                  <a:lumMod val="95000"/>
                  <a:lumOff val="5000"/>
                </a:prstClr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  <a:buFont typeface="微软雅黑"/>
              <a:buNone/>
              <a:defRPr/>
            </a:pPr>
            <a:r>
              <a:rPr lang="en-US" altLang="zh-CN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2.</a:t>
            </a: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减法各部分间的关系：</a:t>
            </a:r>
            <a:r>
              <a:rPr lang="zh-CN" alt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差</a:t>
            </a:r>
            <a:r>
              <a:rPr lang="en-US" altLang="zh-CN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＝</a:t>
            </a:r>
            <a:r>
              <a:rPr lang="zh-CN" alt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被减数</a:t>
            </a:r>
            <a:r>
              <a:rPr lang="en-US" altLang="zh-CN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－</a:t>
            </a:r>
            <a:r>
              <a:rPr lang="zh-CN" alt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减数；减数</a:t>
            </a:r>
            <a:r>
              <a:rPr lang="en-US" altLang="zh-CN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＝</a:t>
            </a:r>
            <a:r>
              <a:rPr lang="zh-CN" alt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被减数</a:t>
            </a:r>
            <a:r>
              <a:rPr lang="en-US" altLang="zh-CN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－</a:t>
            </a:r>
            <a:r>
              <a:rPr lang="zh-CN" alt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差；被减数</a:t>
            </a:r>
            <a:r>
              <a:rPr lang="en-US" altLang="zh-CN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＝</a:t>
            </a:r>
            <a:r>
              <a:rPr lang="zh-CN" alt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减数</a:t>
            </a:r>
            <a:r>
              <a:rPr lang="en-US" altLang="zh-CN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＋</a:t>
            </a:r>
            <a:r>
              <a:rPr lang="zh-CN" altLang="en-US" sz="2800" b="1" smtClean="0">
                <a:solidFill>
                  <a:prstClr val="black">
                    <a:lumMod val="95000"/>
                    <a:lumOff val="5000"/>
                  </a:prstClr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差。</a:t>
            </a:r>
            <a:endParaRPr lang="zh-CN" altLang="en-US" sz="2800" b="1" smtClean="0">
              <a:solidFill>
                <a:prstClr val="black">
                  <a:lumMod val="95000"/>
                  <a:lumOff val="5000"/>
                </a:prstClr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49685" y="1336313"/>
            <a:ext cx="7272338" cy="737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505" indent="-357505" defTabSz="457200" eaLnBrk="1" latinLnBrk="1" hangingPunct="1">
              <a:lnSpc>
                <a:spcPct val="150000"/>
              </a:lnSpc>
              <a:buFont typeface="微软雅黑"/>
              <a:buNone/>
            </a:pP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填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一填。</a:t>
            </a:r>
            <a:endParaRPr lang="zh-CN" altLang="en-US" sz="2800" b="1">
              <a:solidFill>
                <a:prstClr val="black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10" name="Rectangle 8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39700" y="2353945"/>
            <a:ext cx="11913235" cy="20300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 eaLnBrk="1" latinLnBrk="1" hangingPunct="1">
              <a:lnSpc>
                <a:spcPct val="150000"/>
              </a:lnSpc>
            </a:pP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）在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算式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203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＋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147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＝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350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中，</a:t>
            </a:r>
            <a:r>
              <a:rPr lang="en-US" altLang="zh-CN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203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和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147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叫做（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　　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），</a:t>
            </a:r>
            <a:r>
              <a:rPr lang="en-US" altLang="zh-CN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350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叫做（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　　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）。</a:t>
            </a:r>
            <a:endParaRPr lang="zh-CN" altLang="en-US" sz="2800" b="1">
              <a:solidFill>
                <a:prstClr val="black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  <a:p>
            <a:pPr defTabSz="457200" eaLnBrk="1" latinLnBrk="1" hangingPunct="1">
              <a:lnSpc>
                <a:spcPct val="150000"/>
              </a:lnSpc>
            </a:pP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）在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算式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200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－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80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＝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120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中，被减数是（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　　　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），减数是（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　　　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），</a:t>
            </a:r>
            <a:r>
              <a:rPr lang="en-US" altLang="zh-CN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120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是（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　　　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）。</a:t>
            </a:r>
            <a:endParaRPr lang="zh-CN" altLang="en-US" sz="2800" b="1" smtClean="0">
              <a:solidFill>
                <a:prstClr val="black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11" name="TextBox 10"/>
          <p:cNvSpPr txBox="1"/>
          <p:nvPr>
            <p:custDataLst>
              <p:tags r:id="rId4"/>
            </p:custDataLst>
          </p:nvPr>
        </p:nvSpPr>
        <p:spPr>
          <a:xfrm>
            <a:off x="7847319" y="2495341"/>
            <a:ext cx="922419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 eaLnBrk="1" hangingPunct="1">
              <a:buFont typeface="微软雅黑"/>
              <a:buNone/>
              <a:defRPr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/>
                <a:ea typeface="微软雅黑"/>
                <a:cs typeface="微软雅黑" panose="020b0503020204020204" charset="-122"/>
              </a:rPr>
              <a:t>加数</a:t>
            </a:r>
            <a:endParaRPr lang="zh-CN" altLang="en-US" sz="2800" b="1">
              <a:solidFill>
                <a:srgbClr val="FF0000"/>
              </a:solidFill>
              <a:latin typeface="Times New Roman" panose="02020603050405020304"/>
              <a:ea typeface="微软雅黑"/>
              <a:cs typeface="微软雅黑" panose="020b0503020204020204" charset="-122"/>
            </a:endParaRPr>
          </a:p>
        </p:txBody>
      </p:sp>
      <p:sp>
        <p:nvSpPr>
          <p:cNvPr id="12" name="TextBox 11"/>
          <p:cNvSpPr txBox="1"/>
          <p:nvPr>
            <p:custDataLst>
              <p:tags r:id="rId5"/>
            </p:custDataLst>
          </p:nvPr>
        </p:nvSpPr>
        <p:spPr>
          <a:xfrm>
            <a:off x="10925198" y="2495824"/>
            <a:ext cx="442912" cy="52197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 eaLnBrk="1" hangingPunct="1">
              <a:buFont typeface="微软雅黑"/>
              <a:buNone/>
              <a:defRPr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/>
                <a:ea typeface="微软雅黑"/>
                <a:cs typeface="微软雅黑" panose="020b0503020204020204" charset="-122"/>
              </a:rPr>
              <a:t>和</a:t>
            </a:r>
            <a:endParaRPr lang="zh-CN" altLang="en-US" sz="2800" b="1">
              <a:solidFill>
                <a:srgbClr val="FF0000"/>
              </a:solidFill>
              <a:latin typeface="Times New Roman" panose="02020603050405020304"/>
              <a:ea typeface="微软雅黑"/>
              <a:cs typeface="微软雅黑" panose="020b0503020204020204" charset="-122"/>
            </a:endParaRPr>
          </a:p>
        </p:txBody>
      </p:sp>
      <p:sp>
        <p:nvSpPr>
          <p:cNvPr id="13" name="TextBox 12"/>
          <p:cNvSpPr txBox="1"/>
          <p:nvPr>
            <p:custDataLst>
              <p:tags r:id="rId6"/>
            </p:custDataLst>
          </p:nvPr>
        </p:nvSpPr>
        <p:spPr>
          <a:xfrm>
            <a:off x="6937975" y="3236714"/>
            <a:ext cx="909265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 eaLnBrk="1" hangingPunct="1">
              <a:buFont typeface="微软雅黑"/>
              <a:buNone/>
              <a:defRPr/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/>
                <a:ea typeface="微软雅黑"/>
                <a:cs typeface="微软雅黑" panose="020b0503020204020204" charset="-122"/>
              </a:rPr>
              <a:t>200</a:t>
            </a:r>
            <a:endParaRPr lang="en-US" altLang="zh-CN" sz="2800" b="1">
              <a:solidFill>
                <a:srgbClr val="FF0000"/>
              </a:solidFill>
              <a:latin typeface="Times New Roman" panose="02020603050405020304"/>
              <a:ea typeface="微软雅黑"/>
              <a:cs typeface="微软雅黑" panose="020b0503020204020204" charset="-122"/>
            </a:endParaRPr>
          </a:p>
        </p:txBody>
      </p:sp>
      <p:sp>
        <p:nvSpPr>
          <p:cNvPr id="14" name="TextBox 13"/>
          <p:cNvSpPr txBox="1"/>
          <p:nvPr>
            <p:custDataLst>
              <p:tags r:id="rId7"/>
            </p:custDataLst>
          </p:nvPr>
        </p:nvSpPr>
        <p:spPr>
          <a:xfrm>
            <a:off x="10366534" y="3236525"/>
            <a:ext cx="830833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 eaLnBrk="1" hangingPunct="1">
              <a:buFont typeface="微软雅黑"/>
              <a:buNone/>
              <a:defRPr/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/>
                <a:ea typeface="微软雅黑"/>
                <a:cs typeface="微软雅黑" panose="020b0503020204020204" charset="-122"/>
              </a:rPr>
              <a:t>80</a:t>
            </a:r>
            <a:endParaRPr lang="en-US" altLang="zh-CN" sz="2800" b="1">
              <a:solidFill>
                <a:srgbClr val="FF0000"/>
              </a:solidFill>
              <a:latin typeface="Times New Roman" panose="02020603050405020304"/>
              <a:ea typeface="微软雅黑"/>
              <a:cs typeface="微软雅黑" panose="020b0503020204020204" charset="-122"/>
            </a:endParaRPr>
          </a:p>
        </p:txBody>
      </p:sp>
      <p:sp>
        <p:nvSpPr>
          <p:cNvPr id="15" name="TextBox 14"/>
          <p:cNvSpPr txBox="1"/>
          <p:nvPr>
            <p:custDataLst>
              <p:tags r:id="rId8"/>
            </p:custDataLst>
          </p:nvPr>
        </p:nvSpPr>
        <p:spPr>
          <a:xfrm>
            <a:off x="1937540" y="3962066"/>
            <a:ext cx="442913" cy="52197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 eaLnBrk="1" hangingPunct="1">
              <a:buFont typeface="微软雅黑"/>
              <a:buNone/>
              <a:defRPr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/>
                <a:ea typeface="微软雅黑"/>
                <a:cs typeface="微软雅黑" panose="020b0503020204020204" charset="-122"/>
              </a:rPr>
              <a:t>差</a:t>
            </a:r>
            <a:endParaRPr lang="zh-CN" altLang="en-US" sz="2800" b="1">
              <a:solidFill>
                <a:srgbClr val="FF0000"/>
              </a:solidFill>
              <a:latin typeface="Times New Roman" panose="02020603050405020304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8" name="Rectangle 8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919659" y="2127977"/>
            <a:ext cx="7776865" cy="249299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 eaLnBrk="1" latinLnBrk="1" hangingPunct="1">
              <a:lnSpc>
                <a:spcPct val="150000"/>
              </a:lnSpc>
              <a:buFont typeface="微软雅黑"/>
              <a:buNone/>
            </a:pP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3</a:t>
            </a: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）一</a:t>
            </a:r>
            <a:r>
              <a:rPr lang="zh-CN" altLang="en-US" sz="26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个加数是</a:t>
            </a:r>
            <a:r>
              <a:rPr lang="en-US" altLang="zh-CN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45</a:t>
            </a: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，另</a:t>
            </a:r>
            <a:r>
              <a:rPr lang="zh-CN" altLang="en-US" sz="26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一个加数与它</a:t>
            </a: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相同，它们</a:t>
            </a:r>
            <a:r>
              <a:rPr lang="zh-CN" altLang="en-US" sz="26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的和</a:t>
            </a: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是（</a:t>
            </a:r>
            <a:r>
              <a:rPr lang="zh-CN" altLang="en-US" sz="26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　　　</a:t>
            </a: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）。</a:t>
            </a:r>
            <a:endParaRPr lang="zh-CN" altLang="en-US" sz="2600" b="1">
              <a:solidFill>
                <a:prstClr val="black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  <a:p>
            <a:pPr marL="457200" indent="-457200" defTabSz="457200" eaLnBrk="1" latinLnBrk="1" hangingPunct="1">
              <a:lnSpc>
                <a:spcPct val="150000"/>
              </a:lnSpc>
              <a:buFont typeface="微软雅黑"/>
              <a:buNone/>
            </a:pP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4</a:t>
            </a: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）被减数</a:t>
            </a:r>
            <a:r>
              <a:rPr lang="zh-CN" altLang="en-US" sz="26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是</a:t>
            </a:r>
            <a:r>
              <a:rPr lang="en-US" altLang="zh-CN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150</a:t>
            </a: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，减数</a:t>
            </a:r>
            <a:r>
              <a:rPr lang="zh-CN" altLang="en-US" sz="26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是</a:t>
            </a:r>
            <a:r>
              <a:rPr lang="en-US" altLang="zh-CN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64</a:t>
            </a: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，差是（</a:t>
            </a:r>
            <a:r>
              <a:rPr lang="zh-CN" altLang="en-US" sz="2600" b="1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　　</a:t>
            </a: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）。</a:t>
            </a:r>
            <a:endParaRPr lang="zh-CN" altLang="en-US" sz="2600" b="1" smtClean="0">
              <a:solidFill>
                <a:prstClr val="black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  <a:p>
            <a:pPr marL="457200" indent="-457200" defTabSz="457200" eaLnBrk="1" latinLnBrk="1" hangingPunct="1">
              <a:lnSpc>
                <a:spcPct val="150000"/>
              </a:lnSpc>
              <a:buFont typeface="微软雅黑"/>
              <a:buNone/>
            </a:pP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5</a:t>
            </a:r>
            <a:r>
              <a:rPr lang="zh-CN" altLang="en-US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）减法是加法的（　　　）运算。</a:t>
            </a:r>
            <a:endParaRPr lang="zh-CN" altLang="en-US" sz="2600" b="1">
              <a:solidFill>
                <a:prstClr val="black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>
            <p:custDataLst>
              <p:tags r:id="rId3"/>
            </p:custDataLst>
          </p:nvPr>
        </p:nvSpPr>
        <p:spPr>
          <a:xfrm>
            <a:off x="7608292" y="3374472"/>
            <a:ext cx="726702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 eaLnBrk="1" hangingPunct="1">
              <a:buFont typeface="微软雅黑"/>
              <a:buNone/>
              <a:defRPr/>
            </a:pPr>
            <a:r>
              <a:rPr lang="en-US" altLang="zh-CN" sz="2600" b="1">
                <a:solidFill>
                  <a:srgbClr val="FF0000"/>
                </a:solidFill>
                <a:latin typeface="Times New Roman" panose="02020603050405020304"/>
                <a:ea typeface="微软雅黑"/>
                <a:cs typeface="微软雅黑" panose="020b0503020204020204" charset="-122"/>
              </a:rPr>
              <a:t>86</a:t>
            </a:r>
            <a:endParaRPr lang="zh-CN" altLang="en-US" sz="2600" b="1">
              <a:solidFill>
                <a:srgbClr val="FF0000"/>
              </a:solidFill>
              <a:latin typeface="Times New Roman" panose="02020603050405020304"/>
              <a:ea typeface="微软雅黑"/>
              <a:cs typeface="微软雅黑" panose="020b0503020204020204" charset="-122"/>
            </a:endParaRPr>
          </a:p>
        </p:txBody>
      </p:sp>
      <p:sp>
        <p:nvSpPr>
          <p:cNvPr id="11" name="TextBox 10"/>
          <p:cNvSpPr txBox="1"/>
          <p:nvPr>
            <p:custDataLst>
              <p:tags r:id="rId4"/>
            </p:custDataLst>
          </p:nvPr>
        </p:nvSpPr>
        <p:spPr>
          <a:xfrm>
            <a:off x="5586635" y="4045322"/>
            <a:ext cx="442912" cy="49244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 eaLnBrk="1" hangingPunct="1">
              <a:buFont typeface="微软雅黑"/>
              <a:buNone/>
              <a:defRPr/>
            </a:pPr>
            <a:r>
              <a:rPr lang="zh-CN" altLang="en-US" sz="2600" b="1">
                <a:solidFill>
                  <a:srgbClr val="FF0000"/>
                </a:solidFill>
                <a:latin typeface="Times New Roman" panose="02020603050405020304"/>
                <a:ea typeface="微软雅黑"/>
                <a:cs typeface="微软雅黑" panose="020b0503020204020204" charset="-122"/>
              </a:rPr>
              <a:t>逆</a:t>
            </a:r>
            <a:endParaRPr lang="zh-CN" altLang="en-US" sz="2600" b="1">
              <a:solidFill>
                <a:srgbClr val="FF0000"/>
              </a:solidFill>
              <a:latin typeface="Times New Roman" panose="02020603050405020304"/>
              <a:ea typeface="微软雅黑"/>
              <a:cs typeface="微软雅黑" panose="020b0503020204020204" charset="-122"/>
            </a:endParaRPr>
          </a:p>
        </p:txBody>
      </p:sp>
      <p:sp>
        <p:nvSpPr>
          <p:cNvPr id="12" name="TextBox 11"/>
          <p:cNvSpPr txBox="1"/>
          <p:nvPr>
            <p:custDataLst>
              <p:tags r:id="rId5"/>
            </p:custDataLst>
          </p:nvPr>
        </p:nvSpPr>
        <p:spPr>
          <a:xfrm>
            <a:off x="3071788" y="2851488"/>
            <a:ext cx="682933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 eaLnBrk="1" hangingPunct="1">
              <a:buFont typeface="微软雅黑"/>
              <a:buNone/>
              <a:defRPr/>
            </a:pPr>
            <a:r>
              <a:rPr lang="en-US" altLang="zh-CN" sz="2600" b="1">
                <a:solidFill>
                  <a:srgbClr val="FF0000"/>
                </a:solidFill>
                <a:latin typeface="Times New Roman" panose="02020603050405020304"/>
                <a:ea typeface="微软雅黑"/>
                <a:cs typeface="微软雅黑" panose="020b0503020204020204" charset="-122"/>
              </a:rPr>
              <a:t>90</a:t>
            </a:r>
            <a:endParaRPr lang="zh-CN" altLang="en-US" sz="2600" b="1">
              <a:solidFill>
                <a:srgbClr val="FF0000"/>
              </a:solidFill>
              <a:latin typeface="Times New Roman" panose="02020603050405020304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 fontScale="90000"/>
          </a:bodyPr>
          <a:lstStyle/>
          <a:p>
            <a:r>
              <a:rPr lang="zh-CN" altLang="en-US" sz="3200"/>
              <a:t>乘除法的意义和各部分间的关系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微软雅黑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微软雅黑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12" name="AutoShape 27"/>
          <p:cNvSpPr/>
          <p:nvPr>
            <p:custDataLst>
              <p:tags r:id="rId2"/>
            </p:custDataLst>
          </p:nvPr>
        </p:nvSpPr>
        <p:spPr>
          <a:xfrm>
            <a:off x="3241675" y="5246688"/>
            <a:ext cx="2187575" cy="661987"/>
          </a:xfrm>
          <a:prstGeom prst="wedgeRoundRectCallout">
            <a:avLst>
              <a:gd name="adj1" fmla="val -51176"/>
              <a:gd name="adj2" fmla="val 4792"/>
              <a:gd name="adj3" fmla="val 16667"/>
            </a:avLst>
          </a:prstGeom>
          <a:noFill/>
          <a:ln w="19050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24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×</a:t>
            </a:r>
            <a:r>
              <a:rPr lang="en-US" altLang="zh-CN" sz="24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           =</a:t>
            </a:r>
            <a:endParaRPr lang="en-US" altLang="zh-CN" sz="2400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3" name="AutoShape 27"/>
          <p:cNvSpPr/>
          <p:nvPr>
            <p:custDataLst>
              <p:tags r:id="rId3"/>
            </p:custDataLst>
          </p:nvPr>
        </p:nvSpPr>
        <p:spPr>
          <a:xfrm>
            <a:off x="7996238" y="5246688"/>
            <a:ext cx="2187575" cy="661987"/>
          </a:xfrm>
          <a:prstGeom prst="wedgeRoundRectCallout">
            <a:avLst>
              <a:gd name="adj1" fmla="val -51176"/>
              <a:gd name="adj2" fmla="val 4792"/>
              <a:gd name="adj3" fmla="val 16667"/>
            </a:avLst>
          </a:prstGeom>
          <a:noFill/>
          <a:ln w="19050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24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÷</a:t>
            </a:r>
            <a:r>
              <a:rPr lang="en-US" altLang="zh-CN" sz="24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            =</a:t>
            </a:r>
            <a:endParaRPr lang="en-US" altLang="zh-CN" sz="2400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4" name="TextBox 15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409700" y="1604963"/>
            <a:ext cx="2009775" cy="5111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乘法、除法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6" name="TextBox 15"/>
          <p:cNvSpPr txBox="1"/>
          <p:nvPr>
            <p:custDataLst>
              <p:tags r:id="rId5"/>
            </p:custDataLst>
          </p:nvPr>
        </p:nvSpPr>
        <p:spPr>
          <a:xfrm>
            <a:off x="2593975" y="4017963"/>
            <a:ext cx="2913063" cy="51117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400">
                <a:latin typeface="微软雅黑"/>
                <a:ea typeface="微软雅黑"/>
                <a:cs typeface="微软雅黑" panose="020b0503020204020204" charset="-122"/>
              </a:rPr>
              <a:t>125  </a:t>
            </a:r>
            <a:r>
              <a:rPr lang="zh-CN" altLang="en-US" sz="2400">
                <a:latin typeface="微软雅黑"/>
                <a:ea typeface="微软雅黑"/>
                <a:cs typeface="微软雅黑" panose="020b0503020204020204" charset="-122"/>
              </a:rPr>
              <a:t>×</a:t>
            </a:r>
            <a:r>
              <a:rPr lang="en-US" altLang="zh-CN" sz="2400">
                <a:latin typeface="微软雅黑"/>
                <a:ea typeface="微软雅黑"/>
                <a:cs typeface="微软雅黑" panose="020b0503020204020204" charset="-122"/>
              </a:rPr>
              <a:t>  16  =   </a:t>
            </a:r>
            <a:endParaRPr lang="en-US" altLang="zh-CN" sz="240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7" name="TextBox 15"/>
          <p:cNvSpPr txBox="1"/>
          <p:nvPr>
            <p:custDataLst>
              <p:tags r:id="rId6"/>
            </p:custDataLst>
          </p:nvPr>
        </p:nvSpPr>
        <p:spPr>
          <a:xfrm>
            <a:off x="4892675" y="4017963"/>
            <a:ext cx="1143000" cy="51117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4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2000</a:t>
            </a:r>
            <a:endParaRPr lang="en-US" altLang="zh-CN" sz="2400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8" name="AutoShape 27"/>
          <p:cNvSpPr/>
          <p:nvPr>
            <p:custDataLst>
              <p:tags r:id="rId7"/>
            </p:custDataLst>
          </p:nvPr>
        </p:nvSpPr>
        <p:spPr>
          <a:xfrm>
            <a:off x="2643188" y="2536825"/>
            <a:ext cx="3333750" cy="1052513"/>
          </a:xfrm>
          <a:prstGeom prst="wedgeRoundRectCallout">
            <a:avLst>
              <a:gd name="adj1" fmla="val 20835"/>
              <a:gd name="adj2" fmla="val 65156"/>
              <a:gd name="adj3" fmla="val 16667"/>
            </a:avLst>
          </a:prstGeom>
          <a:ln>
            <a:headEnd type="none" w="med" len="med"/>
            <a:tailEnd type="none" w="med" len="med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求几个相同加数的和的简便运算。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19" name="直接连接符 18"/>
          <p:cNvCxnSpPr/>
          <p:nvPr>
            <p:custDataLst>
              <p:tags r:id="rId8"/>
            </p:custDataLst>
          </p:nvPr>
        </p:nvCxnSpPr>
        <p:spPr>
          <a:xfrm flipH="1">
            <a:off x="2878138" y="4479925"/>
            <a:ext cx="0" cy="731838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>
            <p:custDataLst>
              <p:tags r:id="rId9"/>
            </p:custDataLst>
          </p:nvPr>
        </p:nvCxnSpPr>
        <p:spPr>
          <a:xfrm flipH="1">
            <a:off x="4160838" y="4506913"/>
            <a:ext cx="0" cy="73025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10"/>
            </p:custDataLst>
          </p:nvPr>
        </p:nvCxnSpPr>
        <p:spPr>
          <a:xfrm flipH="1">
            <a:off x="5334000" y="4500563"/>
            <a:ext cx="0" cy="731838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15"/>
          <p:cNvSpPr txBox="1"/>
          <p:nvPr>
            <p:custDataLst>
              <p:tags r:id="rId11"/>
            </p:custDataLst>
          </p:nvPr>
        </p:nvSpPr>
        <p:spPr>
          <a:xfrm>
            <a:off x="7118350" y="4043363"/>
            <a:ext cx="2911475" cy="51117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400">
                <a:latin typeface="微软雅黑"/>
                <a:ea typeface="微软雅黑"/>
                <a:cs typeface="微软雅黑" panose="020b0503020204020204" charset="-122"/>
              </a:rPr>
              <a:t>2000  </a:t>
            </a:r>
            <a:r>
              <a:rPr lang="zh-CN" altLang="en-US" sz="2400">
                <a:latin typeface="微软雅黑"/>
                <a:ea typeface="微软雅黑"/>
                <a:cs typeface="微软雅黑" panose="020b0503020204020204" charset="-122"/>
              </a:rPr>
              <a:t>÷</a:t>
            </a:r>
            <a:r>
              <a:rPr lang="en-US" altLang="zh-CN" sz="2400">
                <a:latin typeface="微软雅黑"/>
                <a:ea typeface="微软雅黑"/>
                <a:cs typeface="微软雅黑" panose="020b0503020204020204" charset="-122"/>
              </a:rPr>
              <a:t>  16  =   </a:t>
            </a:r>
            <a:endParaRPr lang="en-US" altLang="zh-CN" sz="240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7" name="AutoShape 27"/>
          <p:cNvSpPr/>
          <p:nvPr>
            <p:custDataLst>
              <p:tags r:id="rId12"/>
            </p:custDataLst>
          </p:nvPr>
        </p:nvSpPr>
        <p:spPr>
          <a:xfrm>
            <a:off x="7177088" y="2108200"/>
            <a:ext cx="3316288" cy="1517650"/>
          </a:xfrm>
          <a:prstGeom prst="wedgeRoundRectCallout">
            <a:avLst>
              <a:gd name="adj1" fmla="val 22763"/>
              <a:gd name="adj2" fmla="val 62442"/>
              <a:gd name="adj3" fmla="val 16667"/>
            </a:avLst>
          </a:prstGeom>
          <a:ln>
            <a:headEnd type="none" w="med" len="med"/>
            <a:tailEnd type="none" w="med" len="med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已知两个因数的积与其中一个因数，求另一个因数。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28" name="直接连接符 27"/>
          <p:cNvCxnSpPr/>
          <p:nvPr>
            <p:custDataLst>
              <p:tags r:id="rId13"/>
            </p:custDataLst>
          </p:nvPr>
        </p:nvCxnSpPr>
        <p:spPr>
          <a:xfrm flipH="1">
            <a:off x="7510463" y="4505325"/>
            <a:ext cx="0" cy="731838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>
            <p:custDataLst>
              <p:tags r:id="rId14"/>
            </p:custDataLst>
          </p:nvPr>
        </p:nvCxnSpPr>
        <p:spPr>
          <a:xfrm flipH="1">
            <a:off x="8696325" y="4532313"/>
            <a:ext cx="0" cy="73025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15"/>
            </p:custDataLst>
          </p:nvPr>
        </p:nvCxnSpPr>
        <p:spPr>
          <a:xfrm flipH="1">
            <a:off x="9966325" y="4505325"/>
            <a:ext cx="0" cy="731838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文本框 37"/>
          <p:cNvSpPr txBox="1"/>
          <p:nvPr>
            <p:custDataLst>
              <p:tags r:id="rId16"/>
            </p:custDataLst>
          </p:nvPr>
        </p:nvSpPr>
        <p:spPr>
          <a:xfrm>
            <a:off x="2454275" y="5332413"/>
            <a:ext cx="800100" cy="4619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因数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39" name="文本框 38"/>
          <p:cNvSpPr txBox="1"/>
          <p:nvPr>
            <p:custDataLst>
              <p:tags r:id="rId17"/>
            </p:custDataLst>
          </p:nvPr>
        </p:nvSpPr>
        <p:spPr>
          <a:xfrm>
            <a:off x="3640138" y="5340350"/>
            <a:ext cx="800100" cy="4603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因数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>
          <a:xfrm>
            <a:off x="5059363" y="5343525"/>
            <a:ext cx="492125" cy="4603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积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1" name="文本框 40"/>
          <p:cNvSpPr txBox="1"/>
          <p:nvPr>
            <p:custDataLst>
              <p:tags r:id="rId19"/>
            </p:custDataLst>
          </p:nvPr>
        </p:nvSpPr>
        <p:spPr>
          <a:xfrm>
            <a:off x="6934200" y="5349875"/>
            <a:ext cx="1108075" cy="4603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被除数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2" name="文本框 41"/>
          <p:cNvSpPr txBox="1"/>
          <p:nvPr>
            <p:custDataLst>
              <p:tags r:id="rId20"/>
            </p:custDataLst>
          </p:nvPr>
        </p:nvSpPr>
        <p:spPr>
          <a:xfrm>
            <a:off x="8435975" y="5340350"/>
            <a:ext cx="800100" cy="4603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除数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3" name="文本框 42"/>
          <p:cNvSpPr txBox="1"/>
          <p:nvPr>
            <p:custDataLst>
              <p:tags r:id="rId21"/>
            </p:custDataLst>
          </p:nvPr>
        </p:nvSpPr>
        <p:spPr>
          <a:xfrm>
            <a:off x="9832975" y="5349875"/>
            <a:ext cx="492125" cy="4603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商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4" name="文本框 43"/>
          <p:cNvSpPr txBox="1"/>
          <p:nvPr>
            <p:custDataLst>
              <p:tags r:id="rId22"/>
            </p:custDataLst>
          </p:nvPr>
        </p:nvSpPr>
        <p:spPr>
          <a:xfrm>
            <a:off x="2854325" y="6159500"/>
            <a:ext cx="2178050" cy="4603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因数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+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因数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=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积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5" name="文本框 44"/>
          <p:cNvSpPr txBox="1"/>
          <p:nvPr>
            <p:custDataLst>
              <p:tags r:id="rId23"/>
            </p:custDataLst>
          </p:nvPr>
        </p:nvSpPr>
        <p:spPr>
          <a:xfrm>
            <a:off x="7445375" y="6162675"/>
            <a:ext cx="2463800" cy="4603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被除数÷除数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=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商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6" name="TextBox 15"/>
          <p:cNvSpPr txBox="1"/>
          <p:nvPr>
            <p:custDataLst>
              <p:tags r:id="rId24"/>
            </p:custDataLst>
          </p:nvPr>
        </p:nvSpPr>
        <p:spPr>
          <a:xfrm>
            <a:off x="9547225" y="4043363"/>
            <a:ext cx="1271588" cy="51117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4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125</a:t>
            </a:r>
            <a:endParaRPr lang="en-US" altLang="zh-CN" sz="2400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  <p:cond evt="onBegin" delay="0">
                          <p:tn val="61"/>
                        </p:cond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  <p:cond evt="onBegin" delay="0">
                          <p:tn val="66"/>
                        </p:cond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  <p:cond evt="onBegin" delay="0">
                          <p:tn val="73"/>
                        </p:cond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  <p:cond evt="onBegin" delay="0">
                          <p:tn val="78"/>
                        </p:cond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  <p:cond evt="onBegin" delay="0">
                          <p:tn val="87"/>
                        </p:cond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4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  <p:cond evt="onBegin" delay="0">
                          <p:tn val="96"/>
                        </p:cond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  <p:cond evt="onBegin" delay="0">
                          <p:tn val="109"/>
                        </p:cond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6" grpId="0"/>
      <p:bldP spid="17" grpId="0"/>
      <p:bldP spid="18" grpId="0"/>
      <p:bldP spid="26" grpId="0"/>
      <p:bldP spid="2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矩形 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726129" y="2158137"/>
            <a:ext cx="342754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各部分间的关系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TextBox 2"/>
          <p:cNvSpPr txBox="1"/>
          <p:nvPr>
            <p:custDataLst>
              <p:tags r:id="rId3"/>
            </p:custDataLst>
          </p:nvPr>
        </p:nvSpPr>
        <p:spPr>
          <a:xfrm>
            <a:off x="3840960" y="2867782"/>
            <a:ext cx="3611886" cy="129881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defTabSz="914400" eaLnBrk="1" hangingPunct="1">
              <a:lnSpc>
                <a:spcPct val="140000"/>
              </a:lnSpc>
              <a:buFontTx/>
              <a:buNone/>
              <a:defRPr/>
            </a:pP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积</a:t>
            </a:r>
            <a:r>
              <a:rPr lang="en-US" altLang="zh-CN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=</a:t>
            </a: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因数</a:t>
            </a:r>
            <a:r>
              <a:rPr lang="en-US" altLang="zh-CN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×</a:t>
            </a: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因数</a:t>
            </a:r>
            <a:endParaRPr lang="zh-CN" altLang="en-US" sz="2800" b="1" smtClean="0">
              <a:solidFill>
                <a:srgbClr val="000000"/>
              </a:solidFill>
              <a:latin typeface="+mn-ea"/>
              <a:ea typeface="+mn-ea"/>
              <a:cs typeface="微软雅黑" panose="020b0503020204020204" charset="-122"/>
            </a:endParaRPr>
          </a:p>
          <a:p>
            <a:pPr defTabSz="914400" eaLnBrk="1" hangingPunct="1">
              <a:lnSpc>
                <a:spcPct val="140000"/>
              </a:lnSpc>
              <a:buFontTx/>
              <a:buNone/>
              <a:defRPr/>
            </a:pP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因数</a:t>
            </a:r>
            <a:r>
              <a:rPr lang="en-US" altLang="zh-CN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=</a:t>
            </a: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积</a:t>
            </a:r>
            <a:r>
              <a:rPr lang="en-US" altLang="zh-CN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÷</a:t>
            </a: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另一个因数</a:t>
            </a:r>
            <a:endParaRPr lang="zh-CN" altLang="en-US" sz="2800" b="1" smtClean="0">
              <a:solidFill>
                <a:srgbClr val="000000"/>
              </a:solidFill>
              <a:latin typeface="+mn-ea"/>
              <a:ea typeface="+mn-ea"/>
              <a:cs typeface="微软雅黑" panose="020b0503020204020204" charset="-122"/>
            </a:endParaRPr>
          </a:p>
        </p:txBody>
      </p:sp>
      <p:sp>
        <p:nvSpPr>
          <p:cNvPr id="5" name="TextBox 3"/>
          <p:cNvSpPr txBox="1"/>
          <p:nvPr>
            <p:custDataLst>
              <p:tags r:id="rId4"/>
            </p:custDataLst>
          </p:nvPr>
        </p:nvSpPr>
        <p:spPr>
          <a:xfrm>
            <a:off x="4001542" y="4318377"/>
            <a:ext cx="3471862" cy="190205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defTabSz="914400" eaLnBrk="1" hangingPunct="1">
              <a:lnSpc>
                <a:spcPct val="140000"/>
              </a:lnSpc>
              <a:buFontTx/>
              <a:buNone/>
              <a:defRPr/>
            </a:pP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商</a:t>
            </a:r>
            <a:r>
              <a:rPr lang="en-US" altLang="zh-CN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=</a:t>
            </a: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被除数</a:t>
            </a:r>
            <a:r>
              <a:rPr lang="en-US" altLang="zh-CN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÷</a:t>
            </a: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除数</a:t>
            </a:r>
            <a:endParaRPr lang="zh-CN" altLang="en-US" sz="2800" b="1" smtClean="0">
              <a:solidFill>
                <a:srgbClr val="000000"/>
              </a:solidFill>
              <a:latin typeface="+mn-ea"/>
              <a:ea typeface="+mn-ea"/>
              <a:cs typeface="微软雅黑" panose="020b0503020204020204" charset="-122"/>
            </a:endParaRPr>
          </a:p>
          <a:p>
            <a:pPr defTabSz="914400" eaLnBrk="1" hangingPunct="1">
              <a:lnSpc>
                <a:spcPct val="140000"/>
              </a:lnSpc>
              <a:buFontTx/>
              <a:buNone/>
              <a:defRPr/>
            </a:pP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除数</a:t>
            </a:r>
            <a:r>
              <a:rPr lang="en-US" altLang="zh-CN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=</a:t>
            </a: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被除数</a:t>
            </a:r>
            <a:r>
              <a:rPr lang="en-US" altLang="zh-CN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÷</a:t>
            </a: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商</a:t>
            </a:r>
            <a:endParaRPr lang="en-US" altLang="zh-CN" sz="2800" b="1" smtClean="0">
              <a:solidFill>
                <a:srgbClr val="000000"/>
              </a:solidFill>
              <a:latin typeface="+mn-ea"/>
              <a:ea typeface="+mn-ea"/>
              <a:cs typeface="微软雅黑" panose="020b0503020204020204" charset="-122"/>
            </a:endParaRPr>
          </a:p>
          <a:p>
            <a:pPr defTabSz="914400" eaLnBrk="1" hangingPunct="1">
              <a:lnSpc>
                <a:spcPct val="140000"/>
              </a:lnSpc>
              <a:buFontTx/>
              <a:buNone/>
              <a:defRPr/>
            </a:pP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被除数</a:t>
            </a:r>
            <a:r>
              <a:rPr lang="en-US" altLang="zh-CN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=</a:t>
            </a: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商</a:t>
            </a:r>
            <a:r>
              <a:rPr lang="en-US" altLang="zh-CN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×</a:t>
            </a:r>
            <a:r>
              <a:rPr lang="zh-CN" altLang="en-US" sz="2800" b="1" smtClean="0">
                <a:solidFill>
                  <a:srgbClr val="000000"/>
                </a:solidFill>
                <a:latin typeface="+mn-ea"/>
                <a:ea typeface="+mn-ea"/>
                <a:cs typeface="微软雅黑" panose="020b0503020204020204" charset="-122"/>
              </a:rPr>
              <a:t>除数</a:t>
            </a:r>
            <a:endParaRPr lang="zh-CN" altLang="en-US" sz="2800" b="1" smtClean="0">
              <a:solidFill>
                <a:srgbClr val="000000"/>
              </a:solidFill>
              <a:latin typeface="+mn-ea"/>
              <a:ea typeface="+mn-ea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4" name="矩形 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438064" y="1892955"/>
            <a:ext cx="2363147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【</a:t>
            </a:r>
            <a:r>
              <a:rPr lang="zh-CN" altLang="en-US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对应训练</a:t>
            </a:r>
            <a:r>
              <a:rPr lang="en-US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】 </a:t>
            </a:r>
            <a:endParaRPr lang="zh-CN" altLang="en-US" sz="260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TextBox 3"/>
          <p:cNvSpPr txBox="1"/>
          <p:nvPr>
            <p:custDataLst>
              <p:tags r:id="rId3"/>
            </p:custDataLst>
          </p:nvPr>
        </p:nvSpPr>
        <p:spPr>
          <a:xfrm>
            <a:off x="1451221" y="2903674"/>
            <a:ext cx="891324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（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）算式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15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＋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15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＋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15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＋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15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，求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4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个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15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相加的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和，可以用（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　　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）法计算，列式是（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　　　　　　　　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）。</a:t>
            </a:r>
            <a:endParaRPr lang="zh-CN" altLang="en-US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（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）已知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两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个（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　　　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）与其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中一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个（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　　　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），求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另一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个（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　　　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）的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运算叫做除法。已知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的（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　　　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）叫做被除数，所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求的因数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叫做（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　　　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）。</a:t>
            </a:r>
            <a:endParaRPr lang="zh-CN" altLang="en-US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6" name="Rectangle 8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585521" y="2385398"/>
            <a:ext cx="3630886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505" indent="-357505" latinLnBrk="1"/>
            <a:r>
              <a:rPr lang="en-US" altLang="zh-CN" sz="26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</a:t>
            </a:r>
            <a:r>
              <a:rPr lang="zh-CN" altLang="en-US" sz="26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．填一填。</a:t>
            </a:r>
            <a:endParaRPr lang="zh-CN" altLang="en-US" sz="26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" name="TextBox 5"/>
          <p:cNvSpPr txBox="1"/>
          <p:nvPr>
            <p:custDataLst>
              <p:tags r:id="rId5"/>
            </p:custDataLst>
          </p:nvPr>
        </p:nvSpPr>
        <p:spPr>
          <a:xfrm>
            <a:off x="3704238" y="4112057"/>
            <a:ext cx="1818531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因数的积</a:t>
            </a:r>
            <a:endParaRPr lang="zh-CN" altLang="en-US" sz="26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" name="TextBox 6"/>
          <p:cNvSpPr txBox="1"/>
          <p:nvPr>
            <p:custDataLst>
              <p:tags r:id="rId6"/>
            </p:custDataLst>
          </p:nvPr>
        </p:nvSpPr>
        <p:spPr>
          <a:xfrm>
            <a:off x="9176375" y="3041476"/>
            <a:ext cx="442912" cy="49244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乘</a:t>
            </a:r>
            <a:endParaRPr lang="zh-CN" altLang="en-US" sz="26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9" name="TextBox 7"/>
          <p:cNvSpPr txBox="1"/>
          <p:nvPr>
            <p:custDataLst>
              <p:tags r:id="rId7"/>
            </p:custDataLst>
          </p:nvPr>
        </p:nvSpPr>
        <p:spPr>
          <a:xfrm>
            <a:off x="4280302" y="3533919"/>
            <a:ext cx="1882775" cy="49244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15×4</a:t>
            </a:r>
            <a:r>
              <a:rPr lang="zh-CN" altLang="en-US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</a:t>
            </a:r>
            <a:r>
              <a:rPr lang="en-US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60</a:t>
            </a:r>
            <a:endParaRPr lang="zh-CN" altLang="en-US" sz="26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0" name="TextBox 8"/>
          <p:cNvSpPr txBox="1"/>
          <p:nvPr>
            <p:custDataLst>
              <p:tags r:id="rId8"/>
            </p:custDataLst>
          </p:nvPr>
        </p:nvSpPr>
        <p:spPr>
          <a:xfrm>
            <a:off x="7323936" y="4112057"/>
            <a:ext cx="916806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因数</a:t>
            </a:r>
            <a:endParaRPr lang="zh-CN" altLang="en-US" sz="26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1" name="TextBox 9"/>
          <p:cNvSpPr txBox="1"/>
          <p:nvPr>
            <p:custDataLst>
              <p:tags r:id="rId9"/>
            </p:custDataLst>
          </p:nvPr>
        </p:nvSpPr>
        <p:spPr>
          <a:xfrm>
            <a:off x="1891370" y="4601498"/>
            <a:ext cx="968399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因数</a:t>
            </a:r>
            <a:endParaRPr lang="zh-CN" altLang="en-US" sz="26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2" name="TextBox 10"/>
          <p:cNvSpPr txBox="1"/>
          <p:nvPr>
            <p:custDataLst>
              <p:tags r:id="rId10"/>
            </p:custDataLst>
          </p:nvPr>
        </p:nvSpPr>
        <p:spPr>
          <a:xfrm>
            <a:off x="6800582" y="4630333"/>
            <a:ext cx="696913" cy="49244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积</a:t>
            </a:r>
            <a:endParaRPr lang="zh-CN" altLang="en-US" sz="26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3" name="TextBox 11"/>
          <p:cNvSpPr txBox="1"/>
          <p:nvPr>
            <p:custDataLst>
              <p:tags r:id="rId11"/>
            </p:custDataLst>
          </p:nvPr>
        </p:nvSpPr>
        <p:spPr>
          <a:xfrm>
            <a:off x="3769116" y="5181129"/>
            <a:ext cx="698500" cy="49244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商</a:t>
            </a:r>
            <a:endParaRPr lang="zh-CN" altLang="en-US" sz="26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4" name="TextBox 2"/>
          <p:cNvSpPr txBox="1"/>
          <p:nvPr>
            <p:custDataLst>
              <p:tags r:id="rId2"/>
            </p:custDataLst>
          </p:nvPr>
        </p:nvSpPr>
        <p:spPr>
          <a:xfrm>
            <a:off x="1340485" y="2682240"/>
            <a:ext cx="10068560" cy="189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（</a:t>
            </a:r>
            <a:r>
              <a:rPr lang="en-US" altLang="zh-CN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</a:t>
            </a:r>
            <a:r>
              <a:rPr lang="zh-CN" altLang="en-US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）根据</a:t>
            </a:r>
            <a:r>
              <a:rPr lang="en-US" altLang="zh-CN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36</a:t>
            </a:r>
            <a:r>
              <a:rPr lang="zh-CN" altLang="en-US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、</a:t>
            </a:r>
            <a:r>
              <a:rPr lang="en-US" altLang="zh-CN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25</a:t>
            </a:r>
            <a:r>
              <a:rPr lang="zh-CN" altLang="en-US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、</a:t>
            </a:r>
            <a:r>
              <a:rPr lang="en-US" altLang="zh-CN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900</a:t>
            </a:r>
            <a:r>
              <a:rPr lang="zh-CN" altLang="en-US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这三个数写出一道乘法算式和两道除法算式。</a:t>
            </a:r>
            <a:endParaRPr lang="zh-CN" altLang="en-US" sz="2600" b="1" smtClean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11150" indent="-444500">
              <a:lnSpc>
                <a:spcPct val="150000"/>
              </a:lnSpc>
              <a:defRPr/>
            </a:pPr>
            <a:r>
              <a:rPr lang="zh-CN" altLang="en-US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乘法算式：</a:t>
            </a:r>
            <a:r>
              <a:rPr lang="en-US" altLang="zh-CN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______________________________</a:t>
            </a:r>
            <a:endParaRPr lang="en-US" altLang="zh-CN" sz="26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23850" indent="-457200">
              <a:lnSpc>
                <a:spcPct val="150000"/>
              </a:lnSpc>
              <a:defRPr/>
            </a:pPr>
            <a:r>
              <a:rPr lang="zh-CN" altLang="en-US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除法算式：</a:t>
            </a:r>
            <a:r>
              <a:rPr lang="en-US" altLang="zh-CN" sz="26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______________________________</a:t>
            </a:r>
            <a:endParaRPr lang="en-US" altLang="zh-CN" sz="26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TextBox 3"/>
          <p:cNvSpPr txBox="1"/>
          <p:nvPr>
            <p:custDataLst>
              <p:tags r:id="rId3"/>
            </p:custDataLst>
          </p:nvPr>
        </p:nvSpPr>
        <p:spPr>
          <a:xfrm>
            <a:off x="3156517" y="3303435"/>
            <a:ext cx="4354513" cy="49244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25×36</a:t>
            </a:r>
            <a:r>
              <a:rPr lang="zh-CN" altLang="en-US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</a:t>
            </a:r>
            <a:r>
              <a:rPr lang="en-US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900</a:t>
            </a:r>
            <a:endParaRPr lang="zh-CN" altLang="en-US" sz="26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6" name="TextBox 4"/>
          <p:cNvSpPr txBox="1"/>
          <p:nvPr>
            <p:custDataLst>
              <p:tags r:id="rId4"/>
            </p:custDataLst>
          </p:nvPr>
        </p:nvSpPr>
        <p:spPr>
          <a:xfrm>
            <a:off x="3568084" y="3974259"/>
            <a:ext cx="4354513" cy="49244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900÷25</a:t>
            </a:r>
            <a:r>
              <a:rPr lang="zh-CN" altLang="en-US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</a:t>
            </a:r>
            <a:r>
              <a:rPr lang="en-US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36</a:t>
            </a:r>
            <a:r>
              <a:rPr lang="zh-CN" altLang="en-US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　</a:t>
            </a:r>
            <a:r>
              <a:rPr lang="en-US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900÷36</a:t>
            </a:r>
            <a:r>
              <a:rPr lang="zh-CN" altLang="en-US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</a:t>
            </a:r>
            <a:r>
              <a:rPr lang="en-US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25</a:t>
            </a:r>
            <a:endParaRPr lang="zh-CN" altLang="en-US" sz="26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768964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括号</a:t>
            </a:r>
            <a:endParaRPr lang="en-US" altLang="zh-CN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微软雅黑"/>
                <a:cs typeface="Arial" pitchFamily="34" charset="0"/>
              </a:rPr>
              <a:t>/03</a:t>
            </a:r>
            <a:endParaRPr lang="zh-CN" altLang="en-US" spc="100">
              <a:solidFill>
                <a:schemeClr val="accent1"/>
              </a:solidFill>
              <a:latin typeface="微软雅黑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https://d.book118.com/507001001113006054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Times New Roman</vt:lpstr>
      <vt:lpstr>Office Theme</vt:lpstr>
      <vt:lpstr>期中专项考点复习</vt:lpstr>
      <vt:lpstr>单元知识框架</vt:lpstr>
      <vt:lpstr>PowerPoint Presentation</vt:lpstr>
      <vt:lpstr>加减法的意义和各部分间的关系</vt:lpstr>
      <vt:lpstr>知识梳理</vt:lpstr>
      <vt:lpstr>知识梳理</vt:lpstr>
      <vt:lpstr>典型例题</vt:lpstr>
      <vt:lpstr>跟踪练习</vt:lpstr>
      <vt:lpstr>乘除法的意义和各部分间的关系</vt:lpstr>
      <vt:lpstr>知识梳理</vt:lpstr>
      <vt:lpstr>知识梳理</vt:lpstr>
      <vt:lpstr>典型例题</vt:lpstr>
      <vt:lpstr>跟踪练习</vt:lpstr>
      <vt:lpstr>括号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2024-09-28T22:15:10.679</cp:lastPrinted>
  <dcterms:created xsi:type="dcterms:W3CDTF">2024-09-28T14:15:10Z</dcterms:created>
  <dcterms:modified xsi:type="dcterms:W3CDTF">2024-09-28T14:15:13Z</dcterms:modified>
</cp:coreProperties>
</file>