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6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D6ACD6-F780-4A47-B5D9-D292A4BD6F81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 smtClean="0"/>
              <a:t>单击此处编辑母版文本样式</a:t>
            </a:r>
            <a:endParaRPr kumimoji="1" lang="zh-CN" altLang="en-US" smtClean="0"/>
          </a:p>
          <a:p>
            <a:pPr lvl="1"/>
            <a:r>
              <a:rPr kumimoji="1" lang="zh-CN" altLang="en-US" smtClean="0"/>
              <a:t>二级</a:t>
            </a:r>
            <a:endParaRPr kumimoji="1" lang="zh-CN" altLang="en-US" smtClean="0"/>
          </a:p>
          <a:p>
            <a:pPr lvl="2"/>
            <a:r>
              <a:rPr kumimoji="1" lang="zh-CN" altLang="en-US" smtClean="0"/>
              <a:t>三级</a:t>
            </a:r>
            <a:endParaRPr kumimoji="1" lang="zh-CN" altLang="en-US" smtClean="0"/>
          </a:p>
          <a:p>
            <a:pPr lvl="3"/>
            <a:r>
              <a:rPr kumimoji="1" lang="zh-CN" altLang="en-US" smtClean="0"/>
              <a:t>四级</a:t>
            </a:r>
            <a:endParaRPr kumimoji="1" lang="zh-CN" altLang="en-US" smtClean="0"/>
          </a:p>
          <a:p>
            <a:pPr lvl="4"/>
            <a:r>
              <a:rPr kumimoji="1" lang="zh-CN" altLang="en-US" smtClean="0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12715C-60D8-4442-95C1-470452B8606C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3429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1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3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4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5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6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7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8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9</a:t>
            </a:fld>
            <a:endParaRPr kumimoji="1"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12715C-60D8-4442-95C1-470452B8606C}" type="slidenum">
              <a:rPr kumimoji="1" lang="zh-CN" altLang="en-US" smtClean="0"/>
              <a:t>10</a:t>
            </a:fld>
            <a:endParaRPr kumimoji="1"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.xm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1A1FD-D73C-4843-95CB-732BF0DF8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447AC-EBF9-485F-9ADF-A63FD5C9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03017-5B2E-47EC-BBE1-6F2EA20DB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27B70-ED90-491D-9B13-A92D43540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E55333-D3DD-4466-89E1-32C66D9A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B5DB15-79C1-4397-9F2D-17504DFAC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D2071-C70E-4595-866D-8059E465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42599-8A4C-4FCA-9EBA-D4895F4E3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5CB9E-34CE-4E13-9869-7D6AF2E3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6D764-C354-465F-B0F1-E864FD348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C196B-B072-441C-AD73-3E3F9531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 descr="知护网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920355" y="0"/>
            <a:ext cx="1223645" cy="52895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1_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8136860" y="4786900"/>
            <a:ext cx="820283" cy="276999"/>
          </a:xfrm>
          <a:prstGeom prst="rect">
            <a:avLst/>
          </a:prstGeom>
        </p:spPr>
        <p:txBody>
          <a:bodyPr lIns="68580" tIns="34290" rIns="68580" bIns="34290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 </a:t>
            </a:r>
            <a:fld id="{2EEF1883-7A0E-4F66-9932-E581691AD397}" type="slidenum"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fld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</a:rPr>
              <a:t>  </a:t>
            </a: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页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3" name="图片 2" descr="知护网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920355" y="0"/>
            <a:ext cx="1223645" cy="528955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7747712" y="4897279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/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defTabSz="914400"/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tags" Target="../tags/tag3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知护网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7920355" y="0"/>
            <a:ext cx="1223645" cy="52895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1" i="0" kern="1200" baseline="0">
          <a:solidFill>
            <a:srgbClr val="071F65"/>
          </a:solidFill>
          <a:effectLst/>
          <a:latin typeface="Arial Black" panose="020b0a04020102020204" pitchFamily="34" charset="0"/>
          <a:ea typeface="微软雅黑" panose="020b0503020204020204" pitchFamily="34" charset="-122"/>
          <a:cs typeface="+mj-cs"/>
        </a:defRPr>
      </a:lvl1pPr>
    </p:titleStyle>
    <p:bodyStyle>
      <a:lvl1pPr marL="267970" indent="-267970" algn="just" defTabSz="685800" rtl="0" eaLnBrk="1" latinLnBrk="0" hangingPunct="1">
        <a:lnSpc>
          <a:spcPct val="110000"/>
        </a:lnSpc>
        <a:spcBef>
          <a:spcPts val="1350"/>
        </a:spcBef>
        <a:spcAft>
          <a:spcPct val="0"/>
        </a:spcAft>
        <a:buClr>
          <a:schemeClr val="accent2">
            <a:lumMod val="75000"/>
          </a:schemeClr>
        </a:buClr>
        <a:buSzPct val="70000"/>
        <a:buFont typeface="Wingdings 2" panose="05020102010507070707" pitchFamily="18" charset="2"/>
        <a:buChar char=""/>
        <a:defRPr sz="1500" kern="1200" baseline="0">
          <a:solidFill>
            <a:srgbClr val="071F65"/>
          </a:solidFill>
          <a:latin typeface="Arial" pitchFamily="34" charset="0"/>
          <a:ea typeface="微软雅黑" panose="020b0503020204020204" pitchFamily="34" charset="-122"/>
          <a:cs typeface="+mn-cs"/>
        </a:defRPr>
      </a:lvl1pPr>
      <a:lvl2pPr marL="267970" indent="-267970" algn="just" defTabSz="685800" rtl="0" eaLnBrk="1" latinLnBrk="0" hangingPunct="1">
        <a:lnSpc>
          <a:spcPct val="130000"/>
        </a:lnSpc>
        <a:spcBef>
          <a:spcPct val="0"/>
        </a:spcBef>
        <a:spcAft>
          <a:spcPts val="450"/>
        </a:spcAft>
        <a:buClr>
          <a:schemeClr val="accent2">
            <a:lumMod val="60000"/>
            <a:lumOff val="40000"/>
          </a:schemeClr>
        </a:buClr>
        <a:buFont typeface="幼圆" panose="02010509060101010101" pitchFamily="49" charset="-122"/>
        <a:buChar char=" "/>
        <a:defRPr sz="1200" kern="1200" baseline="0">
          <a:solidFill>
            <a:srgbClr val="071F65"/>
          </a:solidFill>
          <a:latin typeface="幼圆" panose="02010509060101010101" pitchFamily="49" charset="-122"/>
          <a:ea typeface="幼圆" panose="02010509060101010101" pitchFamily="49" charset="-122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Relationship Id="rId4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.xml" /><Relationship Id="rId3" Type="http://schemas.openxmlformats.org/officeDocument/2006/relationships/tags" Target="../tags/tag6.xml" /><Relationship Id="rId4" Type="http://schemas.openxmlformats.org/officeDocument/2006/relationships/tags" Target="../tags/tag7.xml" /><Relationship Id="rId5" Type="http://schemas.openxmlformats.org/officeDocument/2006/relationships/tags" Target="../tags/tag8.xml" /><Relationship Id="rId6" Type="http://schemas.openxmlformats.org/officeDocument/2006/relationships/tags" Target="../tags/tag9.xml" /><Relationship Id="rId7" Type="http://schemas.openxmlformats.org/officeDocument/2006/relationships/tags" Target="../tags/tag10.xml" /><Relationship Id="rId8" Type="http://schemas.openxmlformats.org/officeDocument/2006/relationships/tags" Target="../tags/tag11.xml" /><Relationship Id="rId9" Type="http://schemas.openxmlformats.org/officeDocument/2006/relationships/tags" Target="../tags/tag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0.xml" /><Relationship Id="rId11" Type="http://schemas.openxmlformats.org/officeDocument/2006/relationships/tags" Target="../tags/tag21.xml" /><Relationship Id="rId12" Type="http://schemas.openxmlformats.org/officeDocument/2006/relationships/tags" Target="../tags/tag22.xml" /><Relationship Id="rId13" Type="http://schemas.openxmlformats.org/officeDocument/2006/relationships/tags" Target="../tags/tag23.xml" /><Relationship Id="rId14" Type="http://schemas.openxmlformats.org/officeDocument/2006/relationships/tags" Target="../tags/tag24.xml" /><Relationship Id="rId15" Type="http://schemas.openxmlformats.org/officeDocument/2006/relationships/tags" Target="../tags/tag25.xml" /><Relationship Id="rId16" Type="http://schemas.openxmlformats.org/officeDocument/2006/relationships/tags" Target="../tags/tag26.xml" /><Relationship Id="rId17" Type="http://schemas.openxmlformats.org/officeDocument/2006/relationships/tags" Target="../tags/tag27.xml" /><Relationship Id="rId18" Type="http://schemas.openxmlformats.org/officeDocument/2006/relationships/tags" Target="../tags/tag28.xml" /><Relationship Id="rId19" Type="http://schemas.openxmlformats.org/officeDocument/2006/relationships/tags" Target="../tags/tag29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0.xml" /><Relationship Id="rId21" Type="http://schemas.openxmlformats.org/officeDocument/2006/relationships/tags" Target="../tags/tag31.xml" /><Relationship Id="rId22" Type="http://schemas.openxmlformats.org/officeDocument/2006/relationships/tags" Target="../tags/tag32.xml" /><Relationship Id="rId23" Type="http://schemas.openxmlformats.org/officeDocument/2006/relationships/tags" Target="../tags/tag33.xml" /><Relationship Id="rId24" Type="http://schemas.openxmlformats.org/officeDocument/2006/relationships/tags" Target="../tags/tag34.xml" /><Relationship Id="rId25" Type="http://schemas.openxmlformats.org/officeDocument/2006/relationships/tags" Target="../tags/tag35.xml" /><Relationship Id="rId26" Type="http://schemas.openxmlformats.org/officeDocument/2006/relationships/tags" Target="../tags/tag36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tags" Target="../tags/tag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02105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http://photo-static-api.fotomore.com/creative/vcg/400/new/VCG211369270222.jpg" descr="&amp;pky250_sjzg_VCG211369270222&amp;2&amp;src_toppic_inpsrchzd1&amp;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011920" cy="5143500"/>
          </a:xfrm>
          <a:prstGeom prst="rect">
            <a:avLst/>
          </a:prstGeom>
        </p:spPr>
      </p:pic>
      <p:sp>
        <p:nvSpPr>
          <p:cNvPr id="20" name="TextBox 5"/>
          <p:cNvSpPr txBox="1"/>
          <p:nvPr/>
        </p:nvSpPr>
        <p:spPr>
          <a:xfrm>
            <a:off x="2459826" y="3889923"/>
            <a:ext cx="1117600" cy="283845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solidFill>
                  <a:srgbClr val="071F6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2023.01.02</a:t>
            </a:r>
            <a:endParaRPr lang="en-US" altLang="zh-CN" b="1" smtClean="0">
              <a:solidFill>
                <a:srgbClr val="071F65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2542581" y="3501938"/>
            <a:ext cx="952500" cy="283845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b="1" smtClean="0">
                <a:solidFill>
                  <a:srgbClr val="071F6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作者：</a:t>
            </a:r>
            <a:r>
              <a:rPr kumimoji="1" lang="en-US" altLang="zh-CN" b="1" smtClean="0">
                <a:solidFill>
                  <a:srgbClr val="071F65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DD</a:t>
            </a:r>
            <a:endParaRPr kumimoji="1" lang="en-US" altLang="zh-CN" b="1" smtClean="0">
              <a:solidFill>
                <a:srgbClr val="071F65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cxnSp>
        <p:nvCxnSpPr>
          <p:cNvPr id="24" name="直接连接符 23"/>
          <p:cNvCxnSpPr/>
          <p:nvPr/>
        </p:nvCxnSpPr>
        <p:spPr>
          <a:xfrm flipH="1">
            <a:off x="1638341" y="2620129"/>
            <a:ext cx="503181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矩形 28"/>
          <p:cNvSpPr/>
          <p:nvPr/>
        </p:nvSpPr>
        <p:spPr>
          <a:xfrm>
            <a:off x="1368221" y="1553952"/>
            <a:ext cx="3422909" cy="28384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b="1">
                <a:latin typeface="微软雅黑" panose="020b0503020204020204" pitchFamily="34" charset="-122"/>
                <a:ea typeface="微软雅黑" panose="020b0503020204020204" pitchFamily="34" charset="-122"/>
              </a:rPr>
              <a:t>中国老年保健协会</a:t>
            </a:r>
            <a:endParaRPr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1210310" y="2121535"/>
            <a:ext cx="6407150" cy="437515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71F65"/>
                </a:solidFill>
                <a:latin typeface="+mj-ea"/>
                <a:ea typeface="+mj-ea"/>
              </a:rPr>
              <a:t>髋膝关节置换围手术期加速康复专家共识</a:t>
            </a:r>
            <a:endParaRPr lang="zh-CN" altLang="en-US" sz="2400" b="1">
              <a:solidFill>
                <a:srgbClr val="071F65"/>
              </a:solidFill>
              <a:latin typeface="+mj-ea"/>
              <a:ea typeface="+mj-ea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542540" y="2941320"/>
            <a:ext cx="3429000" cy="391160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b="1">
                <a:latin typeface="+mj-ea"/>
                <a:ea typeface="+mj-ea"/>
              </a:rPr>
              <a:t>实用骨科杂志</a:t>
            </a:r>
            <a:endParaRPr b="1"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3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1" grpId="0"/>
      <p:bldP spid="22" grpId="0"/>
      <p:bldP spid="23" grpId="0"/>
      <p:bldP spid="2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-50165" y="172726"/>
            <a:ext cx="3178776" cy="514349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2" name="任意多边形: 形状 21"/>
          <p:cNvSpPr/>
          <p:nvPr>
            <p:custDataLst>
              <p:tags r:id="rId3"/>
            </p:custDataLst>
          </p:nvPr>
        </p:nvSpPr>
        <p:spPr>
          <a:xfrm>
            <a:off x="3178773" y="-4"/>
            <a:ext cx="3793528" cy="4319810"/>
          </a:xfrm>
          <a:custGeom>
            <a:gdLst>
              <a:gd name="connsiteX0" fmla="*/ 3126891 w 5058037"/>
              <a:gd name="connsiteY0" fmla="*/ 0 h 5759747"/>
              <a:gd name="connsiteX1" fmla="*/ 5058037 w 5058037"/>
              <a:gd name="connsiteY1" fmla="*/ 0 h 5759747"/>
              <a:gd name="connsiteX2" fmla="*/ 0 w 5058037"/>
              <a:gd name="connsiteY2" fmla="*/ 5759747 h 5759747"/>
              <a:gd name="connsiteX3" fmla="*/ 0 w 5058037"/>
              <a:gd name="connsiteY3" fmla="*/ 3560690 h 57597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58037" h="5759747">
                <a:moveTo>
                  <a:pt x="3126891" y="0"/>
                </a:moveTo>
                <a:lnTo>
                  <a:pt x="5058037" y="0"/>
                </a:lnTo>
                <a:lnTo>
                  <a:pt x="0" y="5759747"/>
                </a:lnTo>
                <a:lnTo>
                  <a:pt x="0" y="356069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9" name="任意多边形: 形状 18"/>
          <p:cNvSpPr/>
          <p:nvPr>
            <p:custDataLst>
              <p:tags r:id="rId4"/>
            </p:custDataLst>
          </p:nvPr>
        </p:nvSpPr>
        <p:spPr>
          <a:xfrm>
            <a:off x="5421911" y="905035"/>
            <a:ext cx="3722090" cy="4238461"/>
          </a:xfrm>
          <a:custGeom>
            <a:gdLst>
              <a:gd name="connsiteX0" fmla="*/ 4962786 w 4962786"/>
              <a:gd name="connsiteY0" fmla="*/ 0 h 5651281"/>
              <a:gd name="connsiteX1" fmla="*/ 4962786 w 4962786"/>
              <a:gd name="connsiteY1" fmla="*/ 2199057 h 5651281"/>
              <a:gd name="connsiteX2" fmla="*/ 1931146 w 4962786"/>
              <a:gd name="connsiteY2" fmla="*/ 5651281 h 5651281"/>
              <a:gd name="connsiteX3" fmla="*/ 0 w 4962786"/>
              <a:gd name="connsiteY3" fmla="*/ 5651281 h 56512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62786" h="5651281">
                <a:moveTo>
                  <a:pt x="4962786" y="0"/>
                </a:moveTo>
                <a:lnTo>
                  <a:pt x="4962786" y="2199057"/>
                </a:lnTo>
                <a:lnTo>
                  <a:pt x="1931146" y="5651281"/>
                </a:lnTo>
                <a:lnTo>
                  <a:pt x="0" y="5651281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6" name="平行四边形 15"/>
          <p:cNvSpPr/>
          <p:nvPr>
            <p:custDataLst>
              <p:tags r:id="rId5"/>
            </p:custDataLst>
          </p:nvPr>
        </p:nvSpPr>
        <p:spPr>
          <a:xfrm>
            <a:off x="3178773" y="-5"/>
            <a:ext cx="5965227" cy="5143500"/>
          </a:xfrm>
          <a:prstGeom prst="parallelogram">
            <a:avLst>
              <a:gd name="adj" fmla="val 87817"/>
            </a:avLst>
          </a:prstGeom>
          <a:solidFill>
            <a:schemeClr val="accent1">
              <a:lumMod val="20000"/>
              <a:lumOff val="8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3178774" y="537926"/>
            <a:ext cx="5965226" cy="4067642"/>
          </a:xfrm>
          <a:prstGeom prst="rect">
            <a:avLst/>
          </a:prstGeom>
          <a:solidFill>
            <a:schemeClr val="l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 sz="1350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4" name="矩形 3"/>
          <p:cNvSpPr/>
          <p:nvPr>
            <p:custDataLst>
              <p:tags r:id="rId7"/>
            </p:custDataLst>
          </p:nvPr>
        </p:nvSpPr>
        <p:spPr>
          <a:xfrm>
            <a:off x="3584574" y="845738"/>
            <a:ext cx="5183323" cy="3452021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8575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  <a:buClr>
                <a:schemeClr val="accent1">
                  <a:lumMod val="20000"/>
                  <a:lumOff val="80000"/>
                </a:schemeClr>
              </a:buClr>
              <a:buSzTx/>
              <a:buFont typeface="Wingdings" panose="05000000000000000000" pitchFamily="2" charset="2"/>
              <a:buNone/>
            </a:pPr>
            <a:r>
              <a:rPr lang="zh-CN" altLang="en-US" sz="1600" spc="12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髋膝关节置换围手术期加速康复外科，ERAS）理念自提出并实施以来，有效地降低了手术风险，提高了患者满意度。</a:t>
            </a:r>
            <a:r>
              <a:rPr lang="en-US" altLang="zh-CN" sz="1600" spc="12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ERAS</a:t>
            </a:r>
            <a:r>
              <a:rPr lang="zh-CN" altLang="en-US" sz="1600" spc="12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涉及围手术期心理、生理、病理生理等诸多方面的管理，为关节外科医师施行一系列临床措施提供了明确的循证医学依据。髋膝关节置换围手术期中西医结合加速康复结合了中西医的</a:t>
            </a:r>
            <a:r>
              <a:rPr lang="en-US" altLang="zh-CN" sz="1600" spc="12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ERAS</a:t>
            </a:r>
            <a:r>
              <a:rPr lang="zh-CN" altLang="en-US" sz="1600" spc="12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理念，并根据患者不同阶段采取标准化结合个体化诊疗，联合西医诊疗措施和中医适宜技术，可显著减少手术引起的应激反应和术后并发症，达到加速康复的目的。</a:t>
            </a:r>
            <a:endParaRPr lang="zh-CN" altLang="en-US" sz="1600" spc="12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文本框 1"/>
          <p:cNvSpPr txBox="1"/>
          <p:nvPr>
            <p:custDataLst>
              <p:tags r:id="rId8"/>
            </p:custDataLst>
          </p:nvPr>
        </p:nvSpPr>
        <p:spPr>
          <a:xfrm>
            <a:off x="824230" y="1056640"/>
            <a:ext cx="1529715" cy="97853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3600" b="1" spc="30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前言</a:t>
            </a:r>
            <a:endParaRPr lang="zh-CN" altLang="en-US" sz="3600" b="1" spc="30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  <p:custDataLst>
      <p:tags r:id="rId9"/>
    </p:custDataLst>
  </p:cSld>
  <p:clrMapOvr>
    <a:masterClrMapping/>
  </p:clrMapOvr>
  <p:transition spd="slow">
    <p:push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平行四边形 5"/>
          <p:cNvSpPr/>
          <p:nvPr>
            <p:custDataLst>
              <p:tags r:id="rId3"/>
            </p:custDataLst>
          </p:nvPr>
        </p:nvSpPr>
        <p:spPr>
          <a:xfrm>
            <a:off x="1450274" y="0"/>
            <a:ext cx="917513" cy="3850395"/>
          </a:xfrm>
          <a:prstGeom prst="parallelogram">
            <a:avLst>
              <a:gd name="adj" fmla="val 62143"/>
            </a:avLst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平行四边形 6"/>
          <p:cNvSpPr/>
          <p:nvPr>
            <p:custDataLst>
              <p:tags r:id="rId4"/>
            </p:custDataLst>
          </p:nvPr>
        </p:nvSpPr>
        <p:spPr>
          <a:xfrm>
            <a:off x="2160144" y="1293105"/>
            <a:ext cx="917513" cy="3850395"/>
          </a:xfrm>
          <a:prstGeom prst="parallelogram">
            <a:avLst>
              <a:gd name="adj" fmla="val 62143"/>
            </a:avLst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平行四边形 1"/>
          <p:cNvSpPr/>
          <p:nvPr>
            <p:custDataLst>
              <p:tags r:id="rId5"/>
            </p:custDataLst>
          </p:nvPr>
        </p:nvSpPr>
        <p:spPr>
          <a:xfrm>
            <a:off x="1123719" y="1941211"/>
            <a:ext cx="2280492" cy="1306011"/>
          </a:xfrm>
          <a:prstGeom prst="parallelogram">
            <a:avLst>
              <a:gd name="adj" fmla="val 199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61"/>
          <p:cNvSpPr txBox="1"/>
          <p:nvPr>
            <p:custDataLst>
              <p:tags r:id="rId6"/>
            </p:custDataLst>
          </p:nvPr>
        </p:nvSpPr>
        <p:spPr>
          <a:xfrm>
            <a:off x="1520685" y="2066925"/>
            <a:ext cx="1486560" cy="71747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000" b="1" spc="24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目录</a:t>
            </a:r>
            <a:endParaRPr lang="zh-CN" altLang="en-US" sz="4000" b="1" spc="24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文本框 60"/>
          <p:cNvSpPr txBox="1"/>
          <p:nvPr>
            <p:custDataLst>
              <p:tags r:id="rId7"/>
            </p:custDataLst>
          </p:nvPr>
        </p:nvSpPr>
        <p:spPr>
          <a:xfrm>
            <a:off x="1520685" y="2784396"/>
            <a:ext cx="1486560" cy="335042"/>
          </a:xfrm>
          <a:prstGeom prst="rect">
            <a:avLst/>
          </a:prstGeom>
          <a:noFill/>
        </p:spPr>
        <p:txBody>
          <a:bodyPr wrap="square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1600" b="1" spc="8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CONTENTS</a:t>
            </a:r>
            <a:endParaRPr lang="en-US" altLang="zh-CN" sz="1600" b="1" spc="8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" name="平行四边形 11"/>
          <p:cNvSpPr/>
          <p:nvPr>
            <p:custDataLst>
              <p:tags r:id="rId8"/>
            </p:custDataLst>
          </p:nvPr>
        </p:nvSpPr>
        <p:spPr>
          <a:xfrm>
            <a:off x="4597745" y="826158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61"/>
          <p:cNvSpPr txBox="1"/>
          <p:nvPr>
            <p:custDataLst>
              <p:tags r:id="rId9"/>
            </p:custDataLst>
          </p:nvPr>
        </p:nvSpPr>
        <p:spPr>
          <a:xfrm>
            <a:off x="5362966" y="757778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术前评估及并存病处理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58"/>
          <p:cNvSpPr txBox="1"/>
          <p:nvPr>
            <p:custDataLst>
              <p:tags r:id="rId10"/>
            </p:custDataLst>
          </p:nvPr>
        </p:nvSpPr>
        <p:spPr>
          <a:xfrm>
            <a:off x="4748508" y="826158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3" name="平行四边形 14"/>
          <p:cNvSpPr/>
          <p:nvPr>
            <p:custDataLst>
              <p:tags r:id="rId11"/>
            </p:custDataLst>
          </p:nvPr>
        </p:nvSpPr>
        <p:spPr>
          <a:xfrm>
            <a:off x="4447116" y="1502158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4" name="文本框 61"/>
          <p:cNvSpPr txBox="1"/>
          <p:nvPr>
            <p:custDataLst>
              <p:tags r:id="rId12"/>
            </p:custDataLst>
          </p:nvPr>
        </p:nvSpPr>
        <p:spPr>
          <a:xfrm>
            <a:off x="5212336" y="1433778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术前宣教及情志调理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文本框 58"/>
          <p:cNvSpPr txBox="1"/>
          <p:nvPr>
            <p:custDataLst>
              <p:tags r:id="rId13"/>
            </p:custDataLst>
          </p:nvPr>
        </p:nvSpPr>
        <p:spPr>
          <a:xfrm>
            <a:off x="4597879" y="1502158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2" name="平行四边形 18"/>
          <p:cNvSpPr/>
          <p:nvPr>
            <p:custDataLst>
              <p:tags r:id="rId14"/>
            </p:custDataLst>
          </p:nvPr>
        </p:nvSpPr>
        <p:spPr>
          <a:xfrm>
            <a:off x="4296487" y="217815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6" name="文本框 61"/>
          <p:cNvSpPr txBox="1"/>
          <p:nvPr>
            <p:custDataLst>
              <p:tags r:id="rId15"/>
            </p:custDataLst>
          </p:nvPr>
        </p:nvSpPr>
        <p:spPr>
          <a:xfrm>
            <a:off x="5061707" y="2109779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营养管理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文本框 58"/>
          <p:cNvSpPr txBox="1"/>
          <p:nvPr>
            <p:custDataLst>
              <p:tags r:id="rId16"/>
            </p:custDataLst>
          </p:nvPr>
        </p:nvSpPr>
        <p:spPr>
          <a:xfrm>
            <a:off x="4447249" y="217815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1" name="平行四边形 22"/>
          <p:cNvSpPr/>
          <p:nvPr>
            <p:custDataLst>
              <p:tags r:id="rId17"/>
            </p:custDataLst>
          </p:nvPr>
        </p:nvSpPr>
        <p:spPr>
          <a:xfrm>
            <a:off x="4145857" y="285415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2" name="文本框 61"/>
          <p:cNvSpPr txBox="1"/>
          <p:nvPr>
            <p:custDataLst>
              <p:tags r:id="rId18"/>
            </p:custDataLst>
          </p:nvPr>
        </p:nvSpPr>
        <p:spPr>
          <a:xfrm>
            <a:off x="4911078" y="2785779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麻醉管理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" name="文本框 58"/>
          <p:cNvSpPr txBox="1"/>
          <p:nvPr>
            <p:custDataLst>
              <p:tags r:id="rId19"/>
            </p:custDataLst>
          </p:nvPr>
        </p:nvSpPr>
        <p:spPr>
          <a:xfrm>
            <a:off x="4296620" y="285415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4" name="平行四边形 26"/>
          <p:cNvSpPr/>
          <p:nvPr>
            <p:custDataLst>
              <p:tags r:id="rId20"/>
            </p:custDataLst>
          </p:nvPr>
        </p:nvSpPr>
        <p:spPr>
          <a:xfrm>
            <a:off x="3995228" y="3530160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5" name="文本框 61"/>
          <p:cNvSpPr txBox="1"/>
          <p:nvPr>
            <p:custDataLst>
              <p:tags r:id="rId21"/>
            </p:custDataLst>
          </p:nvPr>
        </p:nvSpPr>
        <p:spPr>
          <a:xfrm>
            <a:off x="4760449" y="3461780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疼痛管理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6" name="文本框 58"/>
          <p:cNvSpPr txBox="1"/>
          <p:nvPr>
            <p:custDataLst>
              <p:tags r:id="rId22"/>
            </p:custDataLst>
          </p:nvPr>
        </p:nvSpPr>
        <p:spPr>
          <a:xfrm>
            <a:off x="4145991" y="3530160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7" name="平行四边形 30"/>
          <p:cNvSpPr/>
          <p:nvPr>
            <p:custDataLst>
              <p:tags r:id="rId23"/>
            </p:custDataLst>
          </p:nvPr>
        </p:nvSpPr>
        <p:spPr>
          <a:xfrm>
            <a:off x="3844599" y="420615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8" name="文本框 61"/>
          <p:cNvSpPr txBox="1"/>
          <p:nvPr>
            <p:custDataLst>
              <p:tags r:id="rId24"/>
            </p:custDataLst>
          </p:nvPr>
        </p:nvSpPr>
        <p:spPr>
          <a:xfrm>
            <a:off x="4609819" y="4137780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血液管理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9" name="文本框 58"/>
          <p:cNvSpPr txBox="1"/>
          <p:nvPr>
            <p:custDataLst>
              <p:tags r:id="rId25"/>
            </p:custDataLst>
          </p:nvPr>
        </p:nvSpPr>
        <p:spPr>
          <a:xfrm>
            <a:off x="3995362" y="420615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平行四边形 5"/>
          <p:cNvSpPr/>
          <p:nvPr>
            <p:custDataLst>
              <p:tags r:id="rId3"/>
            </p:custDataLst>
          </p:nvPr>
        </p:nvSpPr>
        <p:spPr>
          <a:xfrm>
            <a:off x="1450274" y="0"/>
            <a:ext cx="917513" cy="3850395"/>
          </a:xfrm>
          <a:prstGeom prst="parallelogram">
            <a:avLst>
              <a:gd name="adj" fmla="val 62143"/>
            </a:avLst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7" name="平行四边形 6"/>
          <p:cNvSpPr/>
          <p:nvPr>
            <p:custDataLst>
              <p:tags r:id="rId4"/>
            </p:custDataLst>
          </p:nvPr>
        </p:nvSpPr>
        <p:spPr>
          <a:xfrm>
            <a:off x="2160144" y="1293105"/>
            <a:ext cx="917513" cy="3850395"/>
          </a:xfrm>
          <a:prstGeom prst="parallelogram">
            <a:avLst>
              <a:gd name="adj" fmla="val 62143"/>
            </a:avLst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平行四边形 1"/>
          <p:cNvSpPr/>
          <p:nvPr>
            <p:custDataLst>
              <p:tags r:id="rId5"/>
            </p:custDataLst>
          </p:nvPr>
        </p:nvSpPr>
        <p:spPr>
          <a:xfrm>
            <a:off x="1123719" y="1941211"/>
            <a:ext cx="2280492" cy="1306011"/>
          </a:xfrm>
          <a:prstGeom prst="parallelogram">
            <a:avLst>
              <a:gd name="adj" fmla="val 199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" name="文本框 61"/>
          <p:cNvSpPr txBox="1"/>
          <p:nvPr>
            <p:custDataLst>
              <p:tags r:id="rId6"/>
            </p:custDataLst>
          </p:nvPr>
        </p:nvSpPr>
        <p:spPr>
          <a:xfrm>
            <a:off x="1520685" y="2066925"/>
            <a:ext cx="1486560" cy="71747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000" b="1" spc="24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目录</a:t>
            </a:r>
            <a:endParaRPr lang="zh-CN" altLang="en-US" sz="4000" b="1" spc="24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8" name="文本框 60"/>
          <p:cNvSpPr txBox="1"/>
          <p:nvPr>
            <p:custDataLst>
              <p:tags r:id="rId7"/>
            </p:custDataLst>
          </p:nvPr>
        </p:nvSpPr>
        <p:spPr>
          <a:xfrm>
            <a:off x="1520685" y="2784396"/>
            <a:ext cx="1486560" cy="335042"/>
          </a:xfrm>
          <a:prstGeom prst="rect">
            <a:avLst/>
          </a:prstGeom>
          <a:noFill/>
        </p:spPr>
        <p:txBody>
          <a:bodyPr wrap="square" rtlCol="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en-US" altLang="zh-CN" sz="1600" b="1" spc="80">
                <a:solidFill>
                  <a:schemeClr val="lt1"/>
                </a:solidFill>
                <a:latin typeface="Arial" pitchFamily="34" charset="0"/>
                <a:ea typeface="微软雅黑" panose="020b0503020204020204" pitchFamily="34" charset="-122"/>
              </a:rPr>
              <a:t>CONTENTS</a:t>
            </a:r>
            <a:endParaRPr lang="en-US" altLang="zh-CN" sz="1600" b="1" spc="80">
              <a:solidFill>
                <a:schemeClr val="lt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" name="平行四边形 3"/>
          <p:cNvSpPr/>
          <p:nvPr>
            <p:custDataLst>
              <p:tags r:id="rId8"/>
            </p:custDataLst>
          </p:nvPr>
        </p:nvSpPr>
        <p:spPr>
          <a:xfrm>
            <a:off x="4669451" y="833678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5" name="文本框 61"/>
          <p:cNvSpPr txBox="1"/>
          <p:nvPr>
            <p:custDataLst>
              <p:tags r:id="rId9"/>
            </p:custDataLst>
          </p:nvPr>
        </p:nvSpPr>
        <p:spPr>
          <a:xfrm>
            <a:off x="5434671" y="765298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静脉血栓栓塞症的预防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9" name="文本框 58"/>
          <p:cNvSpPr txBox="1"/>
          <p:nvPr>
            <p:custDataLst>
              <p:tags r:id="rId10"/>
            </p:custDataLst>
          </p:nvPr>
        </p:nvSpPr>
        <p:spPr>
          <a:xfrm>
            <a:off x="4820214" y="833678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07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3" name="平行四边形 12"/>
          <p:cNvSpPr/>
          <p:nvPr>
            <p:custDataLst>
              <p:tags r:id="rId11"/>
            </p:custDataLst>
          </p:nvPr>
        </p:nvSpPr>
        <p:spPr>
          <a:xfrm>
            <a:off x="4518822" y="1509678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4" name="文本框 61"/>
          <p:cNvSpPr txBox="1"/>
          <p:nvPr>
            <p:custDataLst>
              <p:tags r:id="rId12"/>
            </p:custDataLst>
          </p:nvPr>
        </p:nvSpPr>
        <p:spPr>
          <a:xfrm>
            <a:off x="5284042" y="1441298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感染预防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18" name="文本框 58"/>
          <p:cNvSpPr txBox="1"/>
          <p:nvPr>
            <p:custDataLst>
              <p:tags r:id="rId13"/>
            </p:custDataLst>
          </p:nvPr>
        </p:nvSpPr>
        <p:spPr>
          <a:xfrm>
            <a:off x="4669585" y="1509678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08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2" name="平行四边形 21"/>
          <p:cNvSpPr/>
          <p:nvPr>
            <p:custDataLst>
              <p:tags r:id="rId14"/>
            </p:custDataLst>
          </p:nvPr>
        </p:nvSpPr>
        <p:spPr>
          <a:xfrm>
            <a:off x="4368193" y="218567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6" name="文本框 61"/>
          <p:cNvSpPr txBox="1"/>
          <p:nvPr>
            <p:custDataLst>
              <p:tags r:id="rId15"/>
            </p:custDataLst>
          </p:nvPr>
        </p:nvSpPr>
        <p:spPr>
          <a:xfrm>
            <a:off x="5133413" y="2117299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术后消化道反应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0" name="文本框 58"/>
          <p:cNvSpPr txBox="1"/>
          <p:nvPr>
            <p:custDataLst>
              <p:tags r:id="rId16"/>
            </p:custDataLst>
          </p:nvPr>
        </p:nvSpPr>
        <p:spPr>
          <a:xfrm>
            <a:off x="4518955" y="218567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09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1" name="平行四边形 30"/>
          <p:cNvSpPr/>
          <p:nvPr>
            <p:custDataLst>
              <p:tags r:id="rId17"/>
            </p:custDataLst>
          </p:nvPr>
        </p:nvSpPr>
        <p:spPr>
          <a:xfrm>
            <a:off x="4217563" y="286167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2" name="文本框 61"/>
          <p:cNvSpPr txBox="1"/>
          <p:nvPr>
            <p:custDataLst>
              <p:tags r:id="rId18"/>
            </p:custDataLst>
          </p:nvPr>
        </p:nvSpPr>
        <p:spPr>
          <a:xfrm>
            <a:off x="4990403" y="2861244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术后肿胀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3" name="文本框 58"/>
          <p:cNvSpPr txBox="1"/>
          <p:nvPr>
            <p:custDataLst>
              <p:tags r:id="rId19"/>
            </p:custDataLst>
          </p:nvPr>
        </p:nvSpPr>
        <p:spPr>
          <a:xfrm>
            <a:off x="4368326" y="286167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10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4" name="平行四边形 33"/>
          <p:cNvSpPr/>
          <p:nvPr>
            <p:custDataLst>
              <p:tags r:id="rId20"/>
            </p:custDataLst>
          </p:nvPr>
        </p:nvSpPr>
        <p:spPr>
          <a:xfrm>
            <a:off x="4066934" y="3537680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5" name="文本框 61"/>
          <p:cNvSpPr txBox="1"/>
          <p:nvPr>
            <p:custDataLst>
              <p:tags r:id="rId21"/>
            </p:custDataLst>
          </p:nvPr>
        </p:nvSpPr>
        <p:spPr>
          <a:xfrm>
            <a:off x="4832350" y="3469005"/>
            <a:ext cx="3985895" cy="553085"/>
          </a:xfrm>
          <a:prstGeom prst="rect">
            <a:avLst/>
          </a:prstGeom>
          <a:noFill/>
        </p:spPr>
        <p:txBody>
          <a:bodyPr wrap="squar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SzTx/>
            </a:pPr>
            <a:r>
              <a:rPr lang="zh-CN" altLang="en-US" sz="20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微软雅黑" panose="020b0503020204020204" pitchFamily="34" charset="-122"/>
              </a:rPr>
              <a:t>止血带、引流管、导尿管应用</a:t>
            </a:r>
            <a:endParaRPr lang="zh-CN" altLang="en-US" sz="20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36" name="文本框 58"/>
          <p:cNvSpPr txBox="1"/>
          <p:nvPr>
            <p:custDataLst>
              <p:tags r:id="rId22"/>
            </p:custDataLst>
          </p:nvPr>
        </p:nvSpPr>
        <p:spPr>
          <a:xfrm>
            <a:off x="4217697" y="3537680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11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7" name="平行四边形 36"/>
          <p:cNvSpPr/>
          <p:nvPr>
            <p:custDataLst>
              <p:tags r:id="rId23"/>
            </p:custDataLst>
          </p:nvPr>
        </p:nvSpPr>
        <p:spPr>
          <a:xfrm>
            <a:off x="3916305" y="4213679"/>
            <a:ext cx="702326" cy="416183"/>
          </a:xfrm>
          <a:prstGeom prst="parallelogram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8" name="文本框 61"/>
          <p:cNvSpPr txBox="1"/>
          <p:nvPr>
            <p:custDataLst>
              <p:tags r:id="rId24"/>
            </p:custDataLst>
          </p:nvPr>
        </p:nvSpPr>
        <p:spPr>
          <a:xfrm>
            <a:off x="4681525" y="4145300"/>
            <a:ext cx="3098493" cy="55294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1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康复方案</a:t>
            </a:r>
            <a:endParaRPr lang="zh-CN" altLang="en-US" sz="21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39" name="文本框 58"/>
          <p:cNvSpPr txBox="1"/>
          <p:nvPr>
            <p:custDataLst>
              <p:tags r:id="rId25"/>
            </p:custDataLst>
          </p:nvPr>
        </p:nvSpPr>
        <p:spPr>
          <a:xfrm>
            <a:off x="4067067" y="4213679"/>
            <a:ext cx="400801" cy="41618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12</a:t>
            </a:r>
            <a:endParaRPr lang="en-US" altLang="zh-CN" b="1" spc="30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9" name="组合 78"/>
          <p:cNvGrpSpPr/>
          <p:nvPr/>
        </p:nvGrpSpPr>
        <p:grpSpPr>
          <a:xfrm>
            <a:off x="3312795" y="2536190"/>
            <a:ext cx="2021840" cy="1995170"/>
            <a:chOff x="3065829" y="2668267"/>
            <a:chExt cx="1872107" cy="1761728"/>
          </a:xfrm>
        </p:grpSpPr>
        <p:sp>
          <p:nvSpPr>
            <p:cNvPr id="80" name="椭圆 79"/>
            <p:cNvSpPr/>
            <p:nvPr/>
          </p:nvSpPr>
          <p:spPr>
            <a:xfrm>
              <a:off x="3115072" y="2668267"/>
              <a:ext cx="1761728" cy="176172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椭圆 80"/>
            <p:cNvSpPr/>
            <p:nvPr/>
          </p:nvSpPr>
          <p:spPr>
            <a:xfrm>
              <a:off x="4442509" y="276113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2" name="椭圆 81"/>
            <p:cNvSpPr/>
            <p:nvPr/>
          </p:nvSpPr>
          <p:spPr>
            <a:xfrm>
              <a:off x="3439209" y="276113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3" name="椭圆 82"/>
            <p:cNvSpPr/>
            <p:nvPr/>
          </p:nvSpPr>
          <p:spPr>
            <a:xfrm>
              <a:off x="3065829" y="349265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4" name="椭圆 83"/>
            <p:cNvSpPr/>
            <p:nvPr/>
          </p:nvSpPr>
          <p:spPr>
            <a:xfrm>
              <a:off x="4818429" y="349265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5" name="椭圆 84"/>
            <p:cNvSpPr/>
            <p:nvPr/>
          </p:nvSpPr>
          <p:spPr>
            <a:xfrm>
              <a:off x="4442509" y="422417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6" name="椭圆 85"/>
            <p:cNvSpPr/>
            <p:nvPr/>
          </p:nvSpPr>
          <p:spPr>
            <a:xfrm>
              <a:off x="3439209" y="4201315"/>
              <a:ext cx="119507" cy="11950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grpSp>
          <p:nvGrpSpPr>
            <p:cNvPr id="87" name="组合 86"/>
            <p:cNvGrpSpPr/>
            <p:nvPr/>
          </p:nvGrpSpPr>
          <p:grpSpPr>
            <a:xfrm>
              <a:off x="3269293" y="2943616"/>
              <a:ext cx="1465545" cy="1202499"/>
              <a:chOff x="3269293" y="2943616"/>
              <a:chExt cx="1465545" cy="1202499"/>
            </a:xfrm>
          </p:grpSpPr>
          <p:sp>
            <p:nvSpPr>
              <p:cNvPr id="88" name="任意多边形 87"/>
              <p:cNvSpPr/>
              <p:nvPr/>
            </p:nvSpPr>
            <p:spPr>
              <a:xfrm>
                <a:off x="4008329" y="2956142"/>
                <a:ext cx="425885" cy="588724"/>
              </a:xfrm>
              <a:custGeom>
                <a:gdLst>
                  <a:gd name="connsiteX0" fmla="*/ 0 w 425885"/>
                  <a:gd name="connsiteY0" fmla="*/ 588724 h 588724"/>
                  <a:gd name="connsiteX1" fmla="*/ 425885 w 425885"/>
                  <a:gd name="connsiteY1" fmla="*/ 0 h 5887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25885" h="588724">
                    <a:moveTo>
                      <a:pt x="0" y="588724"/>
                    </a:moveTo>
                    <a:lnTo>
                      <a:pt x="425885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89" name="任意多边形 88"/>
              <p:cNvSpPr/>
              <p:nvPr/>
            </p:nvSpPr>
            <p:spPr>
              <a:xfrm>
                <a:off x="3995803" y="3544866"/>
                <a:ext cx="739035" cy="0"/>
              </a:xfrm>
              <a:custGeom>
                <a:gdLst>
                  <a:gd name="connsiteX0" fmla="*/ 0 w 739035"/>
                  <a:gd name="connsiteY0" fmla="*/ 0 h 0"/>
                  <a:gd name="connsiteX1" fmla="*/ 739035 w 739035"/>
                  <a:gd name="connsiteY1" fmla="*/ 0 h 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39035">
                    <a:moveTo>
                      <a:pt x="0" y="0"/>
                    </a:moveTo>
                    <a:lnTo>
                      <a:pt x="739035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0" name="任意多边形 89"/>
              <p:cNvSpPr/>
              <p:nvPr/>
            </p:nvSpPr>
            <p:spPr>
              <a:xfrm>
                <a:off x="3594970" y="2943616"/>
                <a:ext cx="413359" cy="588724"/>
              </a:xfrm>
              <a:custGeom>
                <a:gdLst>
                  <a:gd name="connsiteX0" fmla="*/ 413359 w 413359"/>
                  <a:gd name="connsiteY0" fmla="*/ 588724 h 588724"/>
                  <a:gd name="connsiteX1" fmla="*/ 0 w 413359"/>
                  <a:gd name="connsiteY1" fmla="*/ 0 h 58872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13359" h="588724">
                    <a:moveTo>
                      <a:pt x="413359" y="588724"/>
                    </a:moveTo>
                    <a:lnTo>
                      <a:pt x="0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1" name="任意多边形 90"/>
              <p:cNvSpPr/>
              <p:nvPr/>
            </p:nvSpPr>
            <p:spPr>
              <a:xfrm>
                <a:off x="3269293" y="3557392"/>
                <a:ext cx="726510" cy="0"/>
              </a:xfrm>
              <a:custGeom>
                <a:gdLst>
                  <a:gd name="connsiteX0" fmla="*/ 726510 w 726510"/>
                  <a:gd name="connsiteY0" fmla="*/ 0 h 0"/>
                  <a:gd name="connsiteX1" fmla="*/ 0 w 726510"/>
                  <a:gd name="connsiteY1" fmla="*/ 0 h 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726510">
                    <a:moveTo>
                      <a:pt x="726510" y="0"/>
                    </a:moveTo>
                    <a:lnTo>
                      <a:pt x="0" y="0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2" name="任意多边形 91"/>
              <p:cNvSpPr/>
              <p:nvPr/>
            </p:nvSpPr>
            <p:spPr>
              <a:xfrm>
                <a:off x="3582444" y="3569918"/>
                <a:ext cx="425885" cy="576197"/>
              </a:xfrm>
              <a:custGeom>
                <a:gdLst>
                  <a:gd name="connsiteX0" fmla="*/ 425885 w 425885"/>
                  <a:gd name="connsiteY0" fmla="*/ 0 h 576197"/>
                  <a:gd name="connsiteX1" fmla="*/ 0 w 425885"/>
                  <a:gd name="connsiteY1" fmla="*/ 576197 h 5761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425885" h="576197">
                    <a:moveTo>
                      <a:pt x="425885" y="0"/>
                    </a:moveTo>
                    <a:lnTo>
                      <a:pt x="0" y="576197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93" name="任意多边形 92"/>
              <p:cNvSpPr/>
              <p:nvPr/>
            </p:nvSpPr>
            <p:spPr>
              <a:xfrm>
                <a:off x="4020855" y="3569918"/>
                <a:ext cx="388307" cy="576197"/>
              </a:xfrm>
              <a:custGeom>
                <a:gdLst>
                  <a:gd name="connsiteX0" fmla="*/ 0 w 388307"/>
                  <a:gd name="connsiteY0" fmla="*/ 0 h 576197"/>
                  <a:gd name="connsiteX1" fmla="*/ 388307 w 388307"/>
                  <a:gd name="connsiteY1" fmla="*/ 576197 h 57619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388307" h="576197">
                    <a:moveTo>
                      <a:pt x="0" y="0"/>
                    </a:moveTo>
                    <a:lnTo>
                      <a:pt x="388307" y="576197"/>
                    </a:lnTo>
                  </a:path>
                </a:pathLst>
              </a:custGeom>
              <a:noFill/>
              <a:ln w="38100">
                <a:solidFill>
                  <a:schemeClr val="accent1"/>
                </a:solidFill>
                <a:tailEnd type="stealt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3429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6858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0287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3716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17145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0574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24003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2743200" algn="l" defTabSz="342900" rtl="0" eaLnBrk="1" latinLnBrk="0" hangingPunct="1">
                  <a:defRPr sz="14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95" name="矩形 94"/>
          <p:cNvSpPr>
            <a:spLocks noChangeArrowheads="1"/>
          </p:cNvSpPr>
          <p:nvPr/>
        </p:nvSpPr>
        <p:spPr bwMode="auto">
          <a:xfrm>
            <a:off x="501650" y="1105535"/>
            <a:ext cx="7494270" cy="570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全面的术前评估可降低甚至避免围手术期并发症的发生。充分控制并存病至手术可耐受或理想状态，最大程度地降低其对手术及术后康复的影响。</a:t>
            </a:r>
            <a:endParaRPr lang="zh-CN" altLang="en-US" sz="120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97" name="组合 96"/>
          <p:cNvGrpSpPr/>
          <p:nvPr/>
        </p:nvGrpSpPr>
        <p:grpSpPr>
          <a:xfrm>
            <a:off x="3796261" y="3097775"/>
            <a:ext cx="979519" cy="994650"/>
            <a:chOff x="3254772" y="2872916"/>
            <a:chExt cx="936104" cy="936104"/>
          </a:xfrm>
          <a:solidFill>
            <a:srgbClr val="444455"/>
          </a:solidFill>
        </p:grpSpPr>
        <p:sp>
          <p:nvSpPr>
            <p:cNvPr id="98" name="椭圆 97"/>
            <p:cNvSpPr/>
            <p:nvPr/>
          </p:nvSpPr>
          <p:spPr>
            <a:xfrm>
              <a:off x="3254772" y="2872916"/>
              <a:ext cx="936104" cy="93610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</a:endParaRPr>
            </a:p>
          </p:txBody>
        </p:sp>
        <p:sp>
          <p:nvSpPr>
            <p:cNvPr id="99" name="矩形 98"/>
            <p:cNvSpPr/>
            <p:nvPr/>
          </p:nvSpPr>
          <p:spPr>
            <a:xfrm>
              <a:off x="3469764" y="3187079"/>
              <a:ext cx="592897" cy="302995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5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建议</a:t>
              </a:r>
              <a:r>
                <a:rPr lang="en-US" altLang="zh-CN" sz="15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endParaRPr lang="zh-CN" altLang="en-US" sz="15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02" name="矩形 101"/>
          <p:cNvSpPr/>
          <p:nvPr/>
        </p:nvSpPr>
        <p:spPr>
          <a:xfrm>
            <a:off x="5553075" y="3530600"/>
            <a:ext cx="2442845" cy="6311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5"/>
              </a:lnSpc>
            </a:pPr>
            <a:r>
              <a:rPr lang="en-US" altLang="zh-CN" sz="1200">
                <a:gradFill>
                  <a:gsLst>
                    <a:gs pos="0">
                      <a:srgbClr val="D9717D"/>
                    </a:gs>
                    <a:gs pos="100000">
                      <a:srgbClr val="E32E37"/>
                    </a:gs>
                  </a:gsLst>
                  <a:lin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5.</a:t>
            </a:r>
            <a:r>
              <a:rPr lang="zh-CN" altLang="en-US" sz="1200">
                <a:gradFill>
                  <a:gsLst>
                    <a:gs pos="0">
                      <a:srgbClr val="D9717D"/>
                    </a:gs>
                    <a:gs pos="100000">
                      <a:srgbClr val="E32E37"/>
                    </a:gs>
                  </a:gsLst>
                  <a:lin scaled="1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评估重要脏器如心、肺、肝、肾等功能</a:t>
            </a:r>
            <a:endParaRPr lang="zh-CN" altLang="en-US" sz="1200">
              <a:gradFill>
                <a:gsLst>
                  <a:gs pos="0">
                    <a:srgbClr val="D9717D"/>
                  </a:gs>
                  <a:gs pos="100000">
                    <a:srgbClr val="E32E37"/>
                  </a:gs>
                </a:gsLst>
                <a:lin scaled="1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05" name="矩形 104"/>
          <p:cNvSpPr/>
          <p:nvPr/>
        </p:nvSpPr>
        <p:spPr>
          <a:xfrm>
            <a:off x="649605" y="3431540"/>
            <a:ext cx="2575560" cy="6311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5"/>
              </a:lnSpc>
            </a:pPr>
            <a:r>
              <a:rPr lang="en-US" altLang="zh-CN" sz="12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1200">
                <a:gradFill>
                  <a:gsLst>
                    <a:gs pos="0">
                      <a:srgbClr val="7B32B2"/>
                    </a:gs>
                    <a:gs pos="100000">
                      <a:srgbClr val="401A5D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评估术区皮肤、软组织情况及患肢血管</a:t>
            </a:r>
            <a:endParaRPr lang="zh-CN" altLang="en-US" sz="1200">
              <a:gradFill>
                <a:gsLst>
                  <a:gs pos="0">
                    <a:srgbClr val="7B32B2"/>
                  </a:gs>
                  <a:gs pos="100000">
                    <a:srgbClr val="401A5D"/>
                  </a:gs>
                </a:gsLst>
                <a:lin scaled="0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3797300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01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术前评估及并存病处理</a:t>
            </a: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5335270" y="2578100"/>
            <a:ext cx="2660650" cy="6311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5"/>
              </a:lnSpc>
            </a:pPr>
            <a:r>
              <a:rPr lang="en-US" altLang="zh-CN" sz="1200">
                <a:solidFill>
                  <a:schemeClr val="accent1">
                    <a:lumMod val="40000"/>
                    <a:lumOff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6.</a:t>
            </a:r>
            <a:r>
              <a:rPr lang="zh-CN" altLang="en-US" sz="1200">
                <a:solidFill>
                  <a:schemeClr val="accent1">
                    <a:lumMod val="40000"/>
                    <a:lumOff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严格控制全身性疾病如高血压、糖尿病等</a:t>
            </a:r>
            <a:endParaRPr lang="zh-CN" altLang="en-US" sz="1200">
              <a:solidFill>
                <a:schemeClr val="accent1">
                  <a:lumMod val="40000"/>
                  <a:lumOff val="6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72795" y="2443480"/>
            <a:ext cx="254000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12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如长期服用抗凝药物者需做好抗凝药物的桥接</a:t>
            </a:r>
            <a:endParaRPr lang="zh-CN" altLang="en-US" sz="12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3630295" y="1905000"/>
            <a:ext cx="1631950" cy="6311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5"/>
              </a:lnSpc>
            </a:pPr>
            <a:r>
              <a:rPr lang="en-US" altLang="zh-CN" sz="1200">
                <a:solidFill>
                  <a:schemeClr val="accent1">
                    <a:lumMod val="40000"/>
                    <a:lumOff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7.</a:t>
            </a:r>
            <a:r>
              <a:rPr lang="zh-CN" altLang="en-US" sz="1200">
                <a:solidFill>
                  <a:schemeClr val="accent1">
                    <a:lumMod val="40000"/>
                    <a:lumOff val="6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戒 烟、戒酒４周以上</a:t>
            </a:r>
            <a:endParaRPr lang="zh-CN" altLang="en-US" sz="1200">
              <a:solidFill>
                <a:schemeClr val="accent1">
                  <a:lumMod val="40000"/>
                  <a:lumOff val="6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589145" y="4482465"/>
            <a:ext cx="3585845" cy="6311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105"/>
              </a:lnSpc>
            </a:pPr>
            <a:r>
              <a:rPr lang="en-US" altLang="zh-CN" sz="12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4.</a:t>
            </a:r>
            <a:r>
              <a:rPr lang="zh-CN" altLang="en-US" sz="1200">
                <a:gradFill>
                  <a:gsLst>
                    <a:gs pos="0">
                      <a:srgbClr val="14CD68"/>
                    </a:gs>
                    <a:gs pos="100000">
                      <a:srgbClr val="0B6E38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评估术前疼痛的严重程度、持续时间、药物治疗的影响</a:t>
            </a:r>
            <a:endParaRPr lang="zh-CN" altLang="en-US" sz="1200">
              <a:gradFill>
                <a:gsLst>
                  <a:gs pos="0">
                    <a:srgbClr val="14CD68"/>
                  </a:gs>
                  <a:gs pos="100000">
                    <a:srgbClr val="0B6E38"/>
                  </a:gs>
                </a:gsLst>
                <a:lin scaled="0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42315" y="4415155"/>
            <a:ext cx="2887980" cy="5708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1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3.</a:t>
            </a:r>
            <a:r>
              <a:rPr lang="zh-CN" altLang="en-US" sz="1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微软雅黑" panose="020b0503020204020204" pitchFamily="34" charset="-122"/>
                <a:ea typeface="微软雅黑" panose="020b0503020204020204" pitchFamily="34" charset="-122"/>
              </a:rPr>
              <a:t>辨识患者体质，并在此基础上评估术后并发症发生的风 险，辩 证 施 防</a:t>
            </a:r>
            <a:endParaRPr lang="zh-CN" altLang="en-US" sz="12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9" presetClass="entr" presetSubtype="0" dur="1000" decel="100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9" presetClass="entr" presetSubtype="0" dur="1000" decel="10000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箭头2"/>
          <p:cNvSpPr/>
          <p:nvPr/>
        </p:nvSpPr>
        <p:spPr bwMode="gray">
          <a:xfrm rot="16200000">
            <a:off x="1986915" y="3051175"/>
            <a:ext cx="243840" cy="974090"/>
          </a:xfrm>
          <a:custGeom>
            <a:gdLst>
              <a:gd name="T0" fmla="*/ 37 w 142"/>
              <a:gd name="T1" fmla="*/ 1 h 604"/>
              <a:gd name="T2" fmla="*/ 45 w 142"/>
              <a:gd name="T3" fmla="*/ 472 h 604"/>
              <a:gd name="T4" fmla="*/ 0 w 142"/>
              <a:gd name="T5" fmla="*/ 474 h 604"/>
              <a:gd name="T6" fmla="*/ 72 w 142"/>
              <a:gd name="T7" fmla="*/ 604 h 604"/>
              <a:gd name="T8" fmla="*/ 142 w 142"/>
              <a:gd name="T9" fmla="*/ 474 h 604"/>
              <a:gd name="T10" fmla="*/ 100 w 142"/>
              <a:gd name="T11" fmla="*/ 474 h 604"/>
              <a:gd name="T12" fmla="*/ 99 w 142"/>
              <a:gd name="T13" fmla="*/ 0 h 604"/>
              <a:gd name="T14" fmla="*/ 37 w 142"/>
              <a:gd name="T15" fmla="*/ 1 h 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3473450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02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术前宣教及情志调理</a:t>
            </a:r>
            <a:endParaRPr lang="zh-CN" altLang="en-US" sz="24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sym typeface="微软雅黑" panose="020b0503020204020204" pitchFamily="34" charset="-122"/>
            </a:endParaRP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  <p:sp>
        <p:nvSpPr>
          <p:cNvPr id="17" name="箭头3"/>
          <p:cNvSpPr/>
          <p:nvPr/>
        </p:nvSpPr>
        <p:spPr bwMode="gray">
          <a:xfrm flipV="1">
            <a:off x="1530985" y="2739390"/>
            <a:ext cx="819785" cy="2113280"/>
          </a:xfrm>
          <a:custGeom>
            <a:gdLst>
              <a:gd name="T0" fmla="*/ 118 w 933"/>
              <a:gd name="T1" fmla="*/ 1044 h 1182"/>
              <a:gd name="T2" fmla="*/ 128 w 933"/>
              <a:gd name="T3" fmla="*/ 340 h 1182"/>
              <a:gd name="T4" fmla="*/ 264 w 933"/>
              <a:gd name="T5" fmla="*/ 210 h 1182"/>
              <a:gd name="T6" fmla="*/ 720 w 933"/>
              <a:gd name="T7" fmla="*/ 202 h 1182"/>
              <a:gd name="T8" fmla="*/ 720 w 933"/>
              <a:gd name="T9" fmla="*/ 320 h 1182"/>
              <a:gd name="T10" fmla="*/ 933 w 933"/>
              <a:gd name="T11" fmla="*/ 153 h 1182"/>
              <a:gd name="T12" fmla="*/ 712 w 933"/>
              <a:gd name="T13" fmla="*/ 0 h 1182"/>
              <a:gd name="T14" fmla="*/ 714 w 933"/>
              <a:gd name="T15" fmla="*/ 92 h 1182"/>
              <a:gd name="T16" fmla="*/ 234 w 933"/>
              <a:gd name="T17" fmla="*/ 94 h 1182"/>
              <a:gd name="T18" fmla="*/ 0 w 933"/>
              <a:gd name="T19" fmla="*/ 298 h 1182"/>
              <a:gd name="T20" fmla="*/ 0 w 933"/>
              <a:gd name="T21" fmla="*/ 1058 h 1182"/>
              <a:gd name="T22" fmla="*/ 118 w 933"/>
              <a:gd name="T23" fmla="*/ 1044 h 1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8" name="箭头2"/>
          <p:cNvSpPr/>
          <p:nvPr/>
        </p:nvSpPr>
        <p:spPr bwMode="gray">
          <a:xfrm rot="16200000">
            <a:off x="2137751" y="1959717"/>
            <a:ext cx="243647" cy="974403"/>
          </a:xfrm>
          <a:custGeom>
            <a:gdLst>
              <a:gd name="T0" fmla="*/ 37 w 142"/>
              <a:gd name="T1" fmla="*/ 1 h 604"/>
              <a:gd name="T2" fmla="*/ 45 w 142"/>
              <a:gd name="T3" fmla="*/ 472 h 604"/>
              <a:gd name="T4" fmla="*/ 0 w 142"/>
              <a:gd name="T5" fmla="*/ 474 h 604"/>
              <a:gd name="T6" fmla="*/ 72 w 142"/>
              <a:gd name="T7" fmla="*/ 604 h 604"/>
              <a:gd name="T8" fmla="*/ 142 w 142"/>
              <a:gd name="T9" fmla="*/ 474 h 604"/>
              <a:gd name="T10" fmla="*/ 100 w 142"/>
              <a:gd name="T11" fmla="*/ 474 h 604"/>
              <a:gd name="T12" fmla="*/ 99 w 142"/>
              <a:gd name="T13" fmla="*/ 0 h 604"/>
              <a:gd name="T14" fmla="*/ 37 w 142"/>
              <a:gd name="T15" fmla="*/ 1 h 60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19" name="箭头1"/>
          <p:cNvSpPr/>
          <p:nvPr/>
        </p:nvSpPr>
        <p:spPr bwMode="gray">
          <a:xfrm>
            <a:off x="1537374" y="1139569"/>
            <a:ext cx="819764" cy="1321191"/>
          </a:xfrm>
          <a:custGeom>
            <a:gdLst>
              <a:gd name="T0" fmla="*/ 118 w 933"/>
              <a:gd name="T1" fmla="*/ 1044 h 1182"/>
              <a:gd name="T2" fmla="*/ 128 w 933"/>
              <a:gd name="T3" fmla="*/ 340 h 1182"/>
              <a:gd name="T4" fmla="*/ 264 w 933"/>
              <a:gd name="T5" fmla="*/ 210 h 1182"/>
              <a:gd name="T6" fmla="*/ 720 w 933"/>
              <a:gd name="T7" fmla="*/ 202 h 1182"/>
              <a:gd name="T8" fmla="*/ 720 w 933"/>
              <a:gd name="T9" fmla="*/ 320 h 1182"/>
              <a:gd name="T10" fmla="*/ 933 w 933"/>
              <a:gd name="T11" fmla="*/ 153 h 1182"/>
              <a:gd name="T12" fmla="*/ 712 w 933"/>
              <a:gd name="T13" fmla="*/ 0 h 1182"/>
              <a:gd name="T14" fmla="*/ 714 w 933"/>
              <a:gd name="T15" fmla="*/ 92 h 1182"/>
              <a:gd name="T16" fmla="*/ 234 w 933"/>
              <a:gd name="T17" fmla="*/ 94 h 1182"/>
              <a:gd name="T18" fmla="*/ 0 w 933"/>
              <a:gd name="T19" fmla="*/ 298 h 1182"/>
              <a:gd name="T20" fmla="*/ 0 w 933"/>
              <a:gd name="T21" fmla="*/ 1058 h 1182"/>
              <a:gd name="T22" fmla="*/ 118 w 933"/>
              <a:gd name="T23" fmla="*/ 1044 h 118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bg1">
              <a:lumMod val="65000"/>
            </a:schemeClr>
          </a:solidFill>
          <a:ln>
            <a:noFill/>
          </a:ln>
          <a:effectLst/>
        </p:spPr>
        <p:txBody>
          <a:bodyPr wrap="none" lIns="62118" tIns="31058" rIns="62118" bIns="31058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900">
              <a:solidFill>
                <a:sysClr val="windowText" lastClr="000000"/>
              </a:solidFill>
              <a:latin typeface="Calibri"/>
              <a:ea typeface="宋体" panose="02010600030101010101" pitchFamily="2" charset="-122"/>
            </a:endParaRPr>
          </a:p>
        </p:txBody>
      </p:sp>
      <p:sp>
        <p:nvSpPr>
          <p:cNvPr id="20" name="文本1"/>
          <p:cNvSpPr>
            <a:spLocks noChangeArrowheads="1"/>
          </p:cNvSpPr>
          <p:nvPr/>
        </p:nvSpPr>
        <p:spPr bwMode="gray">
          <a:xfrm>
            <a:off x="3446145" y="939800"/>
            <a:ext cx="4437380" cy="897255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详细介绍病情、手术及术后康复计划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标题1"/>
          <p:cNvSpPr>
            <a:spLocks noChangeArrowheads="1"/>
          </p:cNvSpPr>
          <p:nvPr/>
        </p:nvSpPr>
        <p:spPr bwMode="gray">
          <a:xfrm>
            <a:off x="2357413" y="935499"/>
            <a:ext cx="931954" cy="901585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 b="1">
                <a:solidFill>
                  <a:sysClr val="window" lastClr="FFFFFF">
                    <a:lumMod val="95000"/>
                  </a:sys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01</a:t>
            </a:r>
            <a:endParaRPr lang="en-US" altLang="zh-CN" sz="1400" b="1">
              <a:solidFill>
                <a:sysClr val="window" lastClr="FFFFFF">
                  <a:lumMod val="95000"/>
                </a:sys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文本2"/>
          <p:cNvSpPr>
            <a:spLocks noChangeArrowheads="1"/>
          </p:cNvSpPr>
          <p:nvPr/>
        </p:nvSpPr>
        <p:spPr bwMode="gray">
          <a:xfrm>
            <a:off x="3446212" y="2049173"/>
            <a:ext cx="4434093" cy="894027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中医外治（五音疗法、芳香疗法、穴位刺激、练 功 等）、中 药 内 服（方 剂 如 平 胃 散、柴胡疏肝散、龙胆泻肝汤等）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标题2"/>
          <p:cNvSpPr>
            <a:spLocks noChangeArrowheads="1"/>
          </p:cNvSpPr>
          <p:nvPr/>
        </p:nvSpPr>
        <p:spPr bwMode="gray">
          <a:xfrm>
            <a:off x="2357413" y="2049173"/>
            <a:ext cx="931955" cy="894027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 b="1">
                <a:solidFill>
                  <a:sysClr val="window" lastClr="FFFFFF">
                    <a:lumMod val="95000"/>
                  </a:sys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02</a:t>
            </a:r>
            <a:endParaRPr lang="en-US" altLang="zh-CN" sz="1400" b="1">
              <a:solidFill>
                <a:sysClr val="window" lastClr="FFFFFF">
                  <a:lumMod val="95000"/>
                </a:sys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文本3"/>
          <p:cNvSpPr>
            <a:spLocks noChangeArrowheads="1"/>
          </p:cNvSpPr>
          <p:nvPr/>
        </p:nvSpPr>
        <p:spPr bwMode="ltGray">
          <a:xfrm>
            <a:off x="3446212" y="3057587"/>
            <a:ext cx="4434093" cy="886051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术前指导患者行股四头肌静力、关节活动度、抗阻训练及踝泵训练，训练卧床排便及助步器使用等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5" name="标题3"/>
          <p:cNvSpPr>
            <a:spLocks noChangeArrowheads="1"/>
          </p:cNvSpPr>
          <p:nvPr/>
        </p:nvSpPr>
        <p:spPr bwMode="gray">
          <a:xfrm>
            <a:off x="2357413" y="3095687"/>
            <a:ext cx="931954" cy="886051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 b="1">
                <a:solidFill>
                  <a:sysClr val="window" lastClr="FFFFFF">
                    <a:lumMod val="95000"/>
                  </a:sys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03</a:t>
            </a:r>
            <a:endParaRPr lang="en-US" altLang="zh-CN" sz="1400" b="1">
              <a:solidFill>
                <a:sysClr val="window" lastClr="FFFFFF">
                  <a:lumMod val="95000"/>
                </a:sys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Oval 19"/>
          <p:cNvSpPr>
            <a:spLocks noChangeArrowheads="1"/>
          </p:cNvSpPr>
          <p:nvPr/>
        </p:nvSpPr>
        <p:spPr bwMode="auto">
          <a:xfrm>
            <a:off x="1118913" y="1995833"/>
            <a:ext cx="892911" cy="894027"/>
          </a:xfrm>
          <a:prstGeom prst="ellipse">
            <a:avLst/>
          </a:prstGeom>
          <a:solidFill>
            <a:schemeClr val="accent1"/>
          </a:solidFill>
          <a:ln w="9525">
            <a:noFill/>
            <a:round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zh-CN" altLang="en-US" sz="1900" b="1" kern="0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建议</a:t>
            </a:r>
            <a:endParaRPr lang="zh-CN" altLang="en-US" sz="1900" b="1" kern="0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2" name="标题3"/>
          <p:cNvSpPr>
            <a:spLocks noChangeArrowheads="1"/>
          </p:cNvSpPr>
          <p:nvPr/>
        </p:nvSpPr>
        <p:spPr bwMode="gray">
          <a:xfrm>
            <a:off x="2357413" y="4133277"/>
            <a:ext cx="931954" cy="886051"/>
          </a:xfrm>
          <a:prstGeom prst="roundRect">
            <a:avLst>
              <a:gd name="adj" fmla="val 11921"/>
            </a:avLst>
          </a:prstGeom>
          <a:solidFill>
            <a:schemeClr val="accent1"/>
          </a:solidFill>
          <a:ln w="25400" cap="flat" cmpd="sng" algn="ctr">
            <a:noFill/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1400" b="1">
                <a:solidFill>
                  <a:sysClr val="window" lastClr="FFFFFF">
                    <a:lumMod val="95000"/>
                  </a:sys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04</a:t>
            </a:r>
            <a:endParaRPr lang="en-US" altLang="zh-CN" sz="1400" b="1">
              <a:solidFill>
                <a:sysClr val="window" lastClr="FFFFFF">
                  <a:lumMod val="95000"/>
                </a:sys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3"/>
          <p:cNvSpPr>
            <a:spLocks noChangeArrowheads="1"/>
          </p:cNvSpPr>
          <p:nvPr/>
        </p:nvSpPr>
        <p:spPr bwMode="ltGray">
          <a:xfrm>
            <a:off x="3446212" y="4129467"/>
            <a:ext cx="4434093" cy="886051"/>
          </a:xfrm>
          <a:prstGeom prst="roundRect">
            <a:avLst>
              <a:gd name="adj" fmla="val 11505"/>
            </a:avLst>
          </a:prstGeom>
          <a:noFill/>
          <a:ln w="15875" cap="flat" cmpd="sng" algn="ctr">
            <a:solidFill>
              <a:schemeClr val="accent1"/>
            </a:solidFill>
            <a:prstDash val="solid"/>
          </a:ln>
          <a:effectLst/>
        </p:spPr>
        <p:txBody>
          <a:bodyPr lIns="62118" tIns="31058" rIns="62118" bIns="3105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对患者进行适当的心理干预，必要时辅以抗焦虑、辅助睡眠等药物调节患者负性心理，调畅情志并改善睡眠。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46"/>
          <p:cNvSpPr>
            <a:spLocks noChangeArrowheads="1"/>
          </p:cNvSpPr>
          <p:nvPr/>
        </p:nvSpPr>
        <p:spPr bwMode="auto">
          <a:xfrm>
            <a:off x="476188" y="177842"/>
            <a:ext cx="1854200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03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营养管理</a:t>
            </a: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16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2186413" y="1339450"/>
            <a:ext cx="5763985" cy="348839"/>
            <a:chOff x="3002037" y="1465798"/>
            <a:chExt cx="7067433" cy="369332"/>
          </a:xfrm>
          <a:solidFill>
            <a:schemeClr val="accent2">
              <a:lumMod val="75000"/>
            </a:schemeClr>
          </a:solidFill>
        </p:grpSpPr>
        <p:sp>
          <p:nvSpPr>
            <p:cNvPr id="14" name="矩形 13"/>
            <p:cNvSpPr/>
            <p:nvPr/>
          </p:nvSpPr>
          <p:spPr bwMode="auto">
            <a:xfrm>
              <a:off x="3002037" y="1465798"/>
              <a:ext cx="7067433" cy="369332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033222" y="1474123"/>
              <a:ext cx="5688632" cy="3569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F8F8F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营养风险筛查及营养评定</a:t>
              </a:r>
              <a:endParaRPr lang="zh-CN" altLang="en-US" sz="1600">
                <a:solidFill>
                  <a:srgbClr val="F8F8F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2186413" y="3037767"/>
            <a:ext cx="5763985" cy="353479"/>
            <a:chOff x="3002037" y="3922395"/>
            <a:chExt cx="7067433" cy="374245"/>
          </a:xfrm>
          <a:solidFill>
            <a:schemeClr val="accent2">
              <a:lumMod val="75000"/>
            </a:schemeClr>
          </a:solidFill>
        </p:grpSpPr>
        <p:sp>
          <p:nvSpPr>
            <p:cNvPr id="19" name="矩形 18"/>
            <p:cNvSpPr/>
            <p:nvPr/>
          </p:nvSpPr>
          <p:spPr bwMode="auto">
            <a:xfrm>
              <a:off x="3002037" y="3922395"/>
              <a:ext cx="7067433" cy="369332"/>
            </a:xfrm>
            <a:prstGeom prst="rect">
              <a:avLst/>
            </a:prstGeom>
            <a:solidFill>
              <a:schemeClr val="accent1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zh-CN" altLang="en-US" sz="16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3023808" y="3939647"/>
              <a:ext cx="4085844" cy="35699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>
                  <a:solidFill>
                    <a:srgbClr val="F8F8F8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营养支持</a:t>
              </a:r>
              <a:endParaRPr lang="zh-CN" altLang="en-US" sz="1600">
                <a:solidFill>
                  <a:srgbClr val="F8F8F8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1" name="TextBox 20"/>
          <p:cNvSpPr txBox="1"/>
          <p:nvPr/>
        </p:nvSpPr>
        <p:spPr>
          <a:xfrm>
            <a:off x="2136775" y="1884045"/>
            <a:ext cx="5906135" cy="102743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良好的营养状况可促进切口愈合，降低感染风险，加快术后康复［８］。建 议：（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）动 态 筛查营养风险、评定营 养 状 况，有营养风险或营养不良者需制定营养支持计划；（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）低蛋白血症的患者需寻找原发疾病并尽早处理；（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）术前调整血浆白蛋白≥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35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ｇ／Ｌ。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186414" y="3542293"/>
            <a:ext cx="5763984" cy="102743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对有营养风险或营养不良者，可遵循五阶梯治疗原则积极进行营养支持治疗。建议：（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）营养教育； 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）首选高蛋白食物联合口服营养补充，一些无法进食的患者可选肠外营养；（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3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）中医药膳（如黄芪童子鸡、当归生姜牛肉汤、蜂蜜蒸百合、黑豆川芎粥等）的摄入；（</a:t>
            </a:r>
            <a:r>
              <a:rPr lang="en-US" altLang="zh-CN" sz="1200">
                <a:latin typeface="微软雅黑" panose="020b0503020204020204" pitchFamily="34" charset="-122"/>
                <a:ea typeface="微软雅黑" panose="020b0503020204020204" pitchFamily="34" charset="-122"/>
              </a:rPr>
              <a:t>4</a:t>
            </a:r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）必要时输注人血白蛋白甚至肠外营养支持治疗</a:t>
            </a:r>
            <a:endParaRPr lang="zh-CN" altLang="en-US" sz="12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3" name="等腰三角形 2"/>
          <p:cNvSpPr/>
          <p:nvPr/>
        </p:nvSpPr>
        <p:spPr bwMode="auto">
          <a:xfrm rot="2747878">
            <a:off x="1047362" y="1297087"/>
            <a:ext cx="992271" cy="1148109"/>
          </a:xfrm>
          <a:custGeom>
            <a:rect l="l" t="t" r="r" b="b"/>
            <a:pathLst>
              <a:path w="1152128" h="1333073">
                <a:moveTo>
                  <a:pt x="576064" y="0"/>
                </a:moveTo>
                <a:lnTo>
                  <a:pt x="687529" y="192182"/>
                </a:lnTo>
                <a:cubicBezTo>
                  <a:pt x="952381" y="243689"/>
                  <a:pt x="1152128" y="477023"/>
                  <a:pt x="1152128" y="757009"/>
                </a:cubicBezTo>
                <a:cubicBezTo>
                  <a:pt x="1152128" y="1075160"/>
                  <a:pt x="894215" y="1333073"/>
                  <a:pt x="576064" y="1333073"/>
                </a:cubicBezTo>
                <a:cubicBezTo>
                  <a:pt x="257913" y="1333073"/>
                  <a:pt x="0" y="1075160"/>
                  <a:pt x="0" y="757009"/>
                </a:cubicBezTo>
                <a:cubicBezTo>
                  <a:pt x="0" y="477023"/>
                  <a:pt x="199747" y="243689"/>
                  <a:pt x="464599" y="192182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163296" y="1738347"/>
            <a:ext cx="643835" cy="369258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ctr" defTabSz="342900" rtl="0" eaLnBrk="1" latinLnBrk="0" hangingPunct="1">
              <a:defRPr sz="2000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mtClean="0"/>
              <a:t>01</a:t>
            </a:r>
            <a:endParaRPr lang="en-US" b="1"/>
          </a:p>
        </p:txBody>
      </p:sp>
      <p:sp>
        <p:nvSpPr>
          <p:cNvPr id="25" name="等腰三角形 2"/>
          <p:cNvSpPr/>
          <p:nvPr/>
        </p:nvSpPr>
        <p:spPr bwMode="auto">
          <a:xfrm rot="3036074">
            <a:off x="1047361" y="3041980"/>
            <a:ext cx="992273" cy="1148112"/>
          </a:xfrm>
          <a:custGeom>
            <a:rect l="l" t="t" r="r" b="b"/>
            <a:pathLst>
              <a:path w="1152128" h="1333073">
                <a:moveTo>
                  <a:pt x="576064" y="0"/>
                </a:moveTo>
                <a:lnTo>
                  <a:pt x="687529" y="192182"/>
                </a:lnTo>
                <a:cubicBezTo>
                  <a:pt x="952381" y="243689"/>
                  <a:pt x="1152128" y="477023"/>
                  <a:pt x="1152128" y="757009"/>
                </a:cubicBezTo>
                <a:cubicBezTo>
                  <a:pt x="1152128" y="1075160"/>
                  <a:pt x="894215" y="1333073"/>
                  <a:pt x="576064" y="1333073"/>
                </a:cubicBezTo>
                <a:cubicBezTo>
                  <a:pt x="257913" y="1333073"/>
                  <a:pt x="0" y="1075160"/>
                  <a:pt x="0" y="757009"/>
                </a:cubicBezTo>
                <a:cubicBezTo>
                  <a:pt x="0" y="477023"/>
                  <a:pt x="199747" y="243689"/>
                  <a:pt x="464599" y="192182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100" kern="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71249" y="3477041"/>
            <a:ext cx="643835" cy="369258"/>
          </a:xfrm>
          <a:prstGeom prst="rect">
            <a:avLst/>
          </a:prstGeom>
          <a:noFill/>
          <a:ln>
            <a:noFill/>
          </a:ln>
        </p:spPr>
        <p:txBody>
          <a:bodyPr wrap="none" lIns="68580" tIns="34290" rIns="68580" bIns="34290" anchor="ctr"/>
          <a:lstStyle>
            <a:defPPr>
              <a:defRPr lang="zh-CN"/>
            </a:defPPr>
            <a:lvl1pPr marL="0" algn="ctr" defTabSz="342900" rtl="0" eaLnBrk="1" latinLnBrk="0" hangingPunct="1">
              <a:defRPr sz="2000" ker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smtClean="0"/>
              <a:t>02</a:t>
            </a:r>
            <a:endParaRPr lang="en-US" b="1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2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" presetID="2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" presetID="26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79" presetID="22" presetClass="entr" presetSubtype="8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2" presetClass="entr" presetSubtype="4" dur="3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983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5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8" dur="10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2" presetClass="entr" presetSubtype="4" dur="30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5983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3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92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环形箭头 40"/>
          <p:cNvSpPr/>
          <p:nvPr/>
        </p:nvSpPr>
        <p:spPr>
          <a:xfrm rot="5920462">
            <a:off x="2848033" y="1784075"/>
            <a:ext cx="2220686" cy="2220686"/>
          </a:xfrm>
          <a:prstGeom prst="circularArrow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5297163" y="1266180"/>
            <a:ext cx="3150161" cy="3204181"/>
            <a:chOff x="5818000" y="1927702"/>
            <a:chExt cx="5586883" cy="4272241"/>
          </a:xfrm>
        </p:grpSpPr>
        <p:sp>
          <p:nvSpPr>
            <p:cNvPr id="19" name="圆角矩形 18"/>
            <p:cNvSpPr/>
            <p:nvPr/>
          </p:nvSpPr>
          <p:spPr>
            <a:xfrm>
              <a:off x="5818000" y="2002147"/>
              <a:ext cx="5586883" cy="4197796"/>
            </a:xfrm>
            <a:prstGeom prst="roundRect">
              <a:avLst>
                <a:gd name="adj" fmla="val 7739"/>
              </a:avLst>
            </a:prstGeom>
            <a:noFill/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文本框 31"/>
            <p:cNvSpPr txBox="1"/>
            <p:nvPr/>
          </p:nvSpPr>
          <p:spPr>
            <a:xfrm>
              <a:off x="6089670" y="1927702"/>
              <a:ext cx="5053952" cy="39581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髋、膝关节置换最常用的麻醉方法有椎管内麻醉、神 经丛／干阻滞或全身麻醉等。建议根据患者的具体情况联合麻醉医生拟定合理的麻醉方案。</a:t>
              </a: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342900">
                <a:lnSpc>
                  <a:spcPct val="130000"/>
                </a:lnSpc>
              </a:pP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关节置换术中常需控制性降压以减少出血，优化术野。控制性降压幅度需综合评估患者基础情况及低灌注风险。通常情况下，建议术中平均动脉血压较基础血压控制性下降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20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％～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30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％（术中不低于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75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ｍｍ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Hg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，术后不低于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8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5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ｍｍ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Hg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）。</a:t>
              </a:r>
              <a:endPara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342900">
                <a:lnSpc>
                  <a:spcPct val="130000"/>
                </a:lnSpc>
              </a:pPr>
              <a:endParaRPr lang="en-US" altLang="zh-CN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1" name="矩形 46"/>
          <p:cNvSpPr>
            <a:spLocks noChangeArrowheads="1"/>
          </p:cNvSpPr>
          <p:nvPr/>
        </p:nvSpPr>
        <p:spPr bwMode="auto">
          <a:xfrm>
            <a:off x="476188" y="177842"/>
            <a:ext cx="1854200" cy="459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04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麻醉管理</a:t>
            </a: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22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85" y="1266190"/>
            <a:ext cx="3016250" cy="320929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4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  <p:bldP spid="21" grpId="0"/>
      <p:bldP spid="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3" name="直接连接符 32"/>
          <p:cNvCxnSpPr/>
          <p:nvPr/>
        </p:nvCxnSpPr>
        <p:spPr>
          <a:xfrm>
            <a:off x="0" y="2722470"/>
            <a:ext cx="9144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组合 33"/>
          <p:cNvGrpSpPr/>
          <p:nvPr/>
        </p:nvGrpSpPr>
        <p:grpSpPr>
          <a:xfrm>
            <a:off x="581042" y="1220880"/>
            <a:ext cx="1578042" cy="2993146"/>
            <a:chOff x="1595438" y="1219202"/>
            <a:chExt cx="2104056" cy="4419596"/>
          </a:xfrm>
        </p:grpSpPr>
        <p:sp>
          <p:nvSpPr>
            <p:cNvPr id="35" name="任意多边形 34"/>
            <p:cNvSpPr/>
            <p:nvPr/>
          </p:nvSpPr>
          <p:spPr>
            <a:xfrm>
              <a:off x="1595438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6" name="矩形 35"/>
            <p:cNvSpPr/>
            <p:nvPr/>
          </p:nvSpPr>
          <p:spPr>
            <a:xfrm>
              <a:off x="1695919" y="2408991"/>
              <a:ext cx="1920996" cy="129298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/>
              <a:r>
                <a:rPr lang="en-US" altLang="zh-CN" sz="2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endParaRPr lang="en-US" altLang="zh-CN" sz="2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疼痛评估及镇痛原则</a:t>
              </a:r>
              <a:endParaRPr lang="zh-CN" altLang="zh-CN" sz="1200" b="1" kern="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37" name="组合 36"/>
          <p:cNvGrpSpPr/>
          <p:nvPr/>
        </p:nvGrpSpPr>
        <p:grpSpPr>
          <a:xfrm>
            <a:off x="2724917" y="1220880"/>
            <a:ext cx="1578042" cy="2993146"/>
            <a:chOff x="5043972" y="1219202"/>
            <a:chExt cx="2104056" cy="4419596"/>
          </a:xfrm>
        </p:grpSpPr>
        <p:sp>
          <p:nvSpPr>
            <p:cNvPr id="38" name="任意多边形 37"/>
            <p:cNvSpPr/>
            <p:nvPr/>
          </p:nvSpPr>
          <p:spPr>
            <a:xfrm>
              <a:off x="5043972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39" name="矩形 38"/>
            <p:cNvSpPr/>
            <p:nvPr/>
          </p:nvSpPr>
          <p:spPr>
            <a:xfrm>
              <a:off x="5140056" y="2348704"/>
              <a:ext cx="1923780" cy="10717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endParaRPr lang="en-US" altLang="zh-CN" sz="2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术前镇痛</a:t>
              </a:r>
              <a:endParaRPr lang="zh-CN" altLang="zh-CN" sz="1200" b="1" kern="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40" name="组合 39"/>
          <p:cNvGrpSpPr/>
          <p:nvPr/>
        </p:nvGrpSpPr>
        <p:grpSpPr>
          <a:xfrm>
            <a:off x="4852888" y="1220880"/>
            <a:ext cx="1578042" cy="2993146"/>
            <a:chOff x="8492507" y="1219202"/>
            <a:chExt cx="2104056" cy="4419596"/>
          </a:xfrm>
        </p:grpSpPr>
        <p:sp>
          <p:nvSpPr>
            <p:cNvPr id="41" name="任意多边形 40"/>
            <p:cNvSpPr/>
            <p:nvPr/>
          </p:nvSpPr>
          <p:spPr>
            <a:xfrm>
              <a:off x="8492507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48" name="矩形 47"/>
            <p:cNvSpPr/>
            <p:nvPr/>
          </p:nvSpPr>
          <p:spPr>
            <a:xfrm>
              <a:off x="8568495" y="2348704"/>
              <a:ext cx="1960571" cy="10717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endParaRPr lang="en-US" altLang="zh-CN" sz="2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 b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术中镇痛</a:t>
              </a:r>
              <a:endParaRPr lang="zh-CN" altLang="zh-CN" sz="1200" b="1" kern="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52" name="组合 51"/>
          <p:cNvGrpSpPr/>
          <p:nvPr/>
        </p:nvGrpSpPr>
        <p:grpSpPr>
          <a:xfrm>
            <a:off x="6971094" y="1220880"/>
            <a:ext cx="1578042" cy="2993146"/>
            <a:chOff x="8492507" y="1219202"/>
            <a:chExt cx="2104056" cy="4419596"/>
          </a:xfrm>
        </p:grpSpPr>
        <p:sp>
          <p:nvSpPr>
            <p:cNvPr id="53" name="任意多边形 52"/>
            <p:cNvSpPr/>
            <p:nvPr/>
          </p:nvSpPr>
          <p:spPr>
            <a:xfrm>
              <a:off x="8492507" y="1219202"/>
              <a:ext cx="2104056" cy="4419596"/>
            </a:xfrm>
            <a:custGeom>
              <a:gdLst>
                <a:gd name="connsiteX0" fmla="*/ 0 w 10000"/>
                <a:gd name="connsiteY0" fmla="*/ 0 h 10000"/>
                <a:gd name="connsiteX1" fmla="*/ 10000 w 10000"/>
                <a:gd name="connsiteY1" fmla="*/ 0 h 10000"/>
                <a:gd name="connsiteX2" fmla="*/ 8000 w 10000"/>
                <a:gd name="connsiteY2" fmla="*/ 10000 h 10000"/>
                <a:gd name="connsiteX3" fmla="*/ 2000 w 10000"/>
                <a:gd name="connsiteY3" fmla="*/ 10000 h 10000"/>
                <a:gd name="connsiteX4" fmla="*/ 0 w 10000"/>
                <a:gd name="connsiteY4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0" y="0"/>
                  </a:lnTo>
                  <a:lnTo>
                    <a:pt x="10000" y="2000"/>
                  </a:lnTo>
                  <a:lnTo>
                    <a:pt x="10000" y="8000"/>
                  </a:lnTo>
                  <a:lnTo>
                    <a:pt x="0" y="1000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  <a:p>
              <a:pPr lvl="1"/>
              <a:endParaRPr lang="zh-CN" altLang="en-US" sz="1200">
                <a:solidFill>
                  <a:schemeClr val="bg1"/>
                </a:solidFill>
              </a:endParaRPr>
            </a:p>
          </p:txBody>
        </p:sp>
        <p:sp>
          <p:nvSpPr>
            <p:cNvPr id="54" name="矩形 53"/>
            <p:cNvSpPr/>
            <p:nvPr/>
          </p:nvSpPr>
          <p:spPr>
            <a:xfrm>
              <a:off x="8558447" y="2348704"/>
              <a:ext cx="1997312" cy="1071703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228600" algn="ctr">
                <a:lnSpc>
                  <a:spcPct val="125000"/>
                </a:lnSpc>
              </a:pPr>
              <a:r>
                <a:rPr lang="en-US" altLang="zh-CN" sz="210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endParaRPr lang="en-US" altLang="zh-CN" sz="2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indent="228600" algn="ctr">
                <a:lnSpc>
                  <a:spcPct val="125000"/>
                </a:lnSpc>
              </a:pPr>
              <a:r>
                <a:rPr lang="zh-CN" altLang="en-US" sz="12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术后镇痛</a:t>
              </a:r>
              <a:endParaRPr lang="zh-CN" altLang="zh-CN" sz="1200" b="1" kern="1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9" name="矩形 46"/>
          <p:cNvSpPr>
            <a:spLocks noChangeArrowheads="1"/>
          </p:cNvSpPr>
          <p:nvPr/>
        </p:nvSpPr>
        <p:spPr bwMode="auto">
          <a:xfrm>
            <a:off x="476188" y="177842"/>
            <a:ext cx="1854200" cy="902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05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疼痛管理</a:t>
            </a:r>
            <a:endParaRPr lang="zh-CN" altLang="en-US" sz="24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buNone/>
            </a:pP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20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3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/>
        </p:nvGrpSpPr>
        <p:grpSpPr>
          <a:xfrm>
            <a:off x="757947" y="1004492"/>
            <a:ext cx="6566098" cy="830580"/>
            <a:chOff x="1893133" y="2451347"/>
            <a:chExt cx="7468132" cy="1187351"/>
          </a:xfrm>
        </p:grpSpPr>
        <p:sp>
          <p:nvSpPr>
            <p:cNvPr id="7" name="圆角矩形 6"/>
            <p:cNvSpPr/>
            <p:nvPr/>
          </p:nvSpPr>
          <p:spPr>
            <a:xfrm>
              <a:off x="1898189" y="2451347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2" name="文本框 31"/>
            <p:cNvSpPr txBox="1"/>
            <p:nvPr/>
          </p:nvSpPr>
          <p:spPr>
            <a:xfrm>
              <a:off x="1893133" y="2452255"/>
              <a:ext cx="6729783" cy="1186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01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评估：围手术期需在有效镇痛的基础上尽可能减少阿片类药物的应用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  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建议：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）评估患者年龄、心血管及胃肠道等基础疾病；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）围手术期可采用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VAS评估患者疼痛程度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；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3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）结合上述因素，并综合手术方式、复杂程度等因素制定多模式、个体化的镇痛方案。</a:t>
              </a:r>
              <a:endPara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9" name="组合 8"/>
          <p:cNvGrpSpPr/>
          <p:nvPr/>
        </p:nvGrpSpPr>
        <p:grpSpPr>
          <a:xfrm>
            <a:off x="912138" y="1948690"/>
            <a:ext cx="6561653" cy="736045"/>
            <a:chOff x="2525417" y="3853299"/>
            <a:chExt cx="7463076" cy="1052209"/>
          </a:xfrm>
        </p:grpSpPr>
        <p:sp>
          <p:nvSpPr>
            <p:cNvPr id="36" name="圆角矩形 35"/>
            <p:cNvSpPr/>
            <p:nvPr/>
          </p:nvSpPr>
          <p:spPr>
            <a:xfrm>
              <a:off x="2525417" y="3853299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3" name="文本框 32"/>
            <p:cNvSpPr txBox="1"/>
            <p:nvPr/>
          </p:nvSpPr>
          <p:spPr>
            <a:xfrm>
              <a:off x="2682460" y="3976855"/>
              <a:ext cx="6152520" cy="9222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02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术前：根据药物的药代动力学特性在术前特定时间使用对乙酰氨基酚、选择性环氧化酶－２抑制剂等不影响血小板功能的药物；（２）联合耳穴压 豆、手术区外的针刺可提高患者的痛阈，减轻患者术后痛感。</a:t>
              </a:r>
              <a:endPara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10" name="组合 9"/>
          <p:cNvGrpSpPr/>
          <p:nvPr/>
        </p:nvGrpSpPr>
        <p:grpSpPr>
          <a:xfrm>
            <a:off x="1199579" y="2975156"/>
            <a:ext cx="6561653" cy="736045"/>
            <a:chOff x="3115259" y="5248106"/>
            <a:chExt cx="7463076" cy="1052209"/>
          </a:xfrm>
        </p:grpSpPr>
        <p:sp>
          <p:nvSpPr>
            <p:cNvPr id="37" name="圆角矩形 36"/>
            <p:cNvSpPr/>
            <p:nvPr/>
          </p:nvSpPr>
          <p:spPr>
            <a:xfrm>
              <a:off x="3115259" y="5248106"/>
              <a:ext cx="7463076" cy="1052209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44" name="文本框 33"/>
            <p:cNvSpPr txBox="1"/>
            <p:nvPr/>
          </p:nvSpPr>
          <p:spPr>
            <a:xfrm>
              <a:off x="3206879" y="5394066"/>
              <a:ext cx="7243285" cy="6581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indent="342900"/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03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术中：术中联合针刺（针药结合麻醉）可有效减少麻醉药物的使用，降低阿片类药物的副反应。</a:t>
              </a:r>
              <a:endPara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1" name="任意多边形 30"/>
          <p:cNvSpPr/>
          <p:nvPr/>
        </p:nvSpPr>
        <p:spPr>
          <a:xfrm>
            <a:off x="6501351" y="1546224"/>
            <a:ext cx="772421" cy="566036"/>
          </a:xfrm>
          <a:custGeom>
            <a:gdLst>
              <a:gd name="connsiteX0" fmla="*/ 0 w 792480"/>
              <a:gd name="connsiteY0" fmla="*/ 435864 h 792480"/>
              <a:gd name="connsiteX1" fmla="*/ 178308 w 792480"/>
              <a:gd name="connsiteY1" fmla="*/ 435864 h 792480"/>
              <a:gd name="connsiteX2" fmla="*/ 178308 w 792480"/>
              <a:gd name="connsiteY2" fmla="*/ 0 h 792480"/>
              <a:gd name="connsiteX3" fmla="*/ 614172 w 792480"/>
              <a:gd name="connsiteY3" fmla="*/ 0 h 792480"/>
              <a:gd name="connsiteX4" fmla="*/ 614172 w 792480"/>
              <a:gd name="connsiteY4" fmla="*/ 435864 h 792480"/>
              <a:gd name="connsiteX5" fmla="*/ 792480 w 792480"/>
              <a:gd name="connsiteY5" fmla="*/ 435864 h 792480"/>
              <a:gd name="connsiteX6" fmla="*/ 396240 w 792480"/>
              <a:gd name="connsiteY6" fmla="*/ 792480 h 792480"/>
              <a:gd name="connsiteX7" fmla="*/ 0 w 792480"/>
              <a:gd name="connsiteY7" fmla="*/ 435864 h 79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92480" h="792480">
                <a:moveTo>
                  <a:pt x="0" y="435864"/>
                </a:moveTo>
                <a:lnTo>
                  <a:pt x="178308" y="435864"/>
                </a:lnTo>
                <a:lnTo>
                  <a:pt x="178308" y="0"/>
                </a:lnTo>
                <a:lnTo>
                  <a:pt x="614172" y="0"/>
                </a:lnTo>
                <a:lnTo>
                  <a:pt x="614172" y="435864"/>
                </a:lnTo>
                <a:lnTo>
                  <a:pt x="792480" y="435864"/>
                </a:lnTo>
                <a:lnTo>
                  <a:pt x="396240" y="792480"/>
                </a:lnTo>
                <a:lnTo>
                  <a:pt x="0" y="4358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021" tIns="34290" rIns="168021" bIns="181394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2700"/>
          </a:p>
        </p:txBody>
      </p:sp>
      <p:sp>
        <p:nvSpPr>
          <p:cNvPr id="32" name="任意多边形 31"/>
          <p:cNvSpPr/>
          <p:nvPr/>
        </p:nvSpPr>
        <p:spPr>
          <a:xfrm>
            <a:off x="6796610" y="2543319"/>
            <a:ext cx="772421" cy="566036"/>
          </a:xfrm>
          <a:custGeom>
            <a:gdLst>
              <a:gd name="connsiteX0" fmla="*/ 0 w 792480"/>
              <a:gd name="connsiteY0" fmla="*/ 435864 h 792480"/>
              <a:gd name="connsiteX1" fmla="*/ 178308 w 792480"/>
              <a:gd name="connsiteY1" fmla="*/ 435864 h 792480"/>
              <a:gd name="connsiteX2" fmla="*/ 178308 w 792480"/>
              <a:gd name="connsiteY2" fmla="*/ 0 h 792480"/>
              <a:gd name="connsiteX3" fmla="*/ 614172 w 792480"/>
              <a:gd name="connsiteY3" fmla="*/ 0 h 792480"/>
              <a:gd name="connsiteX4" fmla="*/ 614172 w 792480"/>
              <a:gd name="connsiteY4" fmla="*/ 435864 h 792480"/>
              <a:gd name="connsiteX5" fmla="*/ 792480 w 792480"/>
              <a:gd name="connsiteY5" fmla="*/ 435864 h 792480"/>
              <a:gd name="connsiteX6" fmla="*/ 396240 w 792480"/>
              <a:gd name="connsiteY6" fmla="*/ 792480 h 792480"/>
              <a:gd name="connsiteX7" fmla="*/ 0 w 792480"/>
              <a:gd name="connsiteY7" fmla="*/ 435864 h 79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92480" h="792480">
                <a:moveTo>
                  <a:pt x="0" y="435864"/>
                </a:moveTo>
                <a:lnTo>
                  <a:pt x="178308" y="435864"/>
                </a:lnTo>
                <a:lnTo>
                  <a:pt x="178308" y="0"/>
                </a:lnTo>
                <a:lnTo>
                  <a:pt x="614172" y="0"/>
                </a:lnTo>
                <a:lnTo>
                  <a:pt x="614172" y="435864"/>
                </a:lnTo>
                <a:lnTo>
                  <a:pt x="792480" y="435864"/>
                </a:lnTo>
                <a:lnTo>
                  <a:pt x="396240" y="792480"/>
                </a:lnTo>
                <a:lnTo>
                  <a:pt x="0" y="4358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021" tIns="34290" rIns="168021" bIns="181394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2700"/>
          </a:p>
        </p:txBody>
      </p:sp>
      <p:sp>
        <p:nvSpPr>
          <p:cNvPr id="33" name="矩形 46"/>
          <p:cNvSpPr>
            <a:spLocks noChangeArrowheads="1"/>
          </p:cNvSpPr>
          <p:nvPr/>
        </p:nvSpPr>
        <p:spPr bwMode="auto">
          <a:xfrm>
            <a:off x="476188" y="177842"/>
            <a:ext cx="1854200" cy="902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1438" tIns="45719" rIns="91438" bIns="45719">
            <a:spAutoFit/>
          </a:bodyPr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l">
              <a:buNone/>
            </a:pPr>
            <a:r>
              <a:rPr lang="en-US" altLang="zh-CN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05</a:t>
            </a:r>
            <a:r>
              <a:rPr lang="zh-CN" altLang="en-US" sz="2400" b="1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sym typeface="微软雅黑" panose="020b0503020204020204" pitchFamily="34" charset="-122"/>
              </a:rPr>
              <a:t>疼痛管理</a:t>
            </a:r>
            <a:endParaRPr lang="zh-CN" altLang="en-US" sz="2400" b="1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微软雅黑" panose="020b0503020204020204" pitchFamily="34" charset="-122"/>
            </a:endParaRPr>
          </a:p>
          <a:p>
            <a:pPr>
              <a:buNone/>
            </a:pPr>
            <a:endParaRPr lang="zh-CN" altLang="en-US" sz="2400" b="1">
              <a:solidFill>
                <a:schemeClr val="accent1"/>
              </a:solidFill>
              <a:latin typeface="Arial" pitchFamily="34" charset="0"/>
            </a:endParaRPr>
          </a:p>
        </p:txBody>
      </p:sp>
      <p:sp>
        <p:nvSpPr>
          <p:cNvPr id="34" name="等腰三角形 47"/>
          <p:cNvSpPr>
            <a:spLocks noChangeArrowheads="1"/>
          </p:cNvSpPr>
          <p:nvPr/>
        </p:nvSpPr>
        <p:spPr bwMode="auto">
          <a:xfrm rot="5400000">
            <a:off x="-39787" y="157290"/>
            <a:ext cx="581159" cy="501585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txBody>
          <a:bodyPr lIns="91438" tIns="45719" rIns="91438" bIns="45719" anchor="ctr"/>
          <a:lstStyle>
            <a:defPPr>
              <a:defRPr lang="zh-CN"/>
            </a:defPPr>
            <a:lvl1pPr marL="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3429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3429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zh-CN" sz="1800">
              <a:solidFill>
                <a:srgbClr val="FFFFFF"/>
              </a:solidFill>
              <a:sym typeface="微软雅黑" panose="020b0503020204020204" pitchFamily="34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1404049" y="3912416"/>
            <a:ext cx="6741160" cy="1184910"/>
            <a:chOff x="3115259" y="5248106"/>
            <a:chExt cx="7667243" cy="1693881"/>
          </a:xfrm>
        </p:grpSpPr>
        <p:sp>
          <p:nvSpPr>
            <p:cNvPr id="5" name="圆角矩形 4"/>
            <p:cNvSpPr/>
            <p:nvPr/>
          </p:nvSpPr>
          <p:spPr>
            <a:xfrm>
              <a:off x="3115259" y="5248106"/>
              <a:ext cx="7667243" cy="1693881"/>
            </a:xfrm>
            <a:prstGeom prst="roundRect">
              <a:avLst>
                <a:gd name="adj" fmla="val 11892"/>
              </a:avLst>
            </a:prstGeom>
            <a:solidFill>
              <a:schemeClr val="bg1">
                <a:lumMod val="95000"/>
              </a:schemeClr>
            </a:solidFill>
            <a:ln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6" name="文本框 33"/>
            <p:cNvSpPr txBox="1"/>
            <p:nvPr/>
          </p:nvSpPr>
          <p:spPr>
            <a:xfrm>
              <a:off x="3293547" y="5352310"/>
              <a:ext cx="7243285" cy="150143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3429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30000"/>
                </a:lnSpc>
              </a:pP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04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术后：</a:t>
              </a:r>
              <a:r>
                <a:rPr lang="en-US" altLang="zh-CN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）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冷疗、抬高患 肢，下肢淋巴引流；</a:t>
              </a:r>
              <a:r>
                <a:rPr lang="en-US" altLang="zh-CN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2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）选择非甾体类抗炎药物；</a:t>
              </a:r>
              <a:r>
                <a:rPr lang="en-US" altLang="zh-CN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3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）选择患者自控镇 痛；</a:t>
              </a:r>
              <a:r>
                <a:rPr lang="en-US" altLang="zh-CN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4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）中、重度疼痛可联合阿片类药物、曲马多等；</a:t>
              </a:r>
              <a:r>
                <a:rPr lang="en-US" altLang="zh-CN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5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）根据实际情况加其他药物如美索巴莫注射液、汉防己甲素［２０］、加巴喷丁类药物等；</a:t>
              </a:r>
              <a:r>
                <a:rPr lang="en-US" altLang="zh-CN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6</a:t>
              </a:r>
              <a:r>
                <a:rPr lang="zh-CN" altLang="en-US" sz="1200" smtClean="0">
                  <a:latin typeface="Arial" pitchFamily="34" charset="0"/>
                  <a:ea typeface="微软雅黑" panose="020b0503020204020204" pitchFamily="34" charset="-122"/>
                  <a:sym typeface="+mn-ea"/>
                </a:rPr>
                <a:t>）辅以循经推拿、穴位刺激、手术区以外的中药外敷、中药内服等</a:t>
              </a:r>
              <a:endParaRPr lang="zh-CN" altLang="en-US" sz="1200" smtClean="0">
                <a:latin typeface="Arial" pitchFamily="34" charset="0"/>
                <a:ea typeface="微软雅黑" panose="020b0503020204020204" pitchFamily="34" charset="-122"/>
                <a:sym typeface="+mn-ea"/>
              </a:endParaRPr>
            </a:p>
          </p:txBody>
        </p:sp>
      </p:grpSp>
      <p:sp>
        <p:nvSpPr>
          <p:cNvPr id="11" name="任意多边形 10"/>
          <p:cNvSpPr/>
          <p:nvPr/>
        </p:nvSpPr>
        <p:spPr>
          <a:xfrm>
            <a:off x="7156655" y="3448829"/>
            <a:ext cx="772421" cy="566036"/>
          </a:xfrm>
          <a:custGeom>
            <a:gdLst>
              <a:gd name="connsiteX0" fmla="*/ 0 w 792480"/>
              <a:gd name="connsiteY0" fmla="*/ 435864 h 792480"/>
              <a:gd name="connsiteX1" fmla="*/ 178308 w 792480"/>
              <a:gd name="connsiteY1" fmla="*/ 435864 h 792480"/>
              <a:gd name="connsiteX2" fmla="*/ 178308 w 792480"/>
              <a:gd name="connsiteY2" fmla="*/ 0 h 792480"/>
              <a:gd name="connsiteX3" fmla="*/ 614172 w 792480"/>
              <a:gd name="connsiteY3" fmla="*/ 0 h 792480"/>
              <a:gd name="connsiteX4" fmla="*/ 614172 w 792480"/>
              <a:gd name="connsiteY4" fmla="*/ 435864 h 792480"/>
              <a:gd name="connsiteX5" fmla="*/ 792480 w 792480"/>
              <a:gd name="connsiteY5" fmla="*/ 435864 h 792480"/>
              <a:gd name="connsiteX6" fmla="*/ 396240 w 792480"/>
              <a:gd name="connsiteY6" fmla="*/ 792480 h 792480"/>
              <a:gd name="connsiteX7" fmla="*/ 0 w 792480"/>
              <a:gd name="connsiteY7" fmla="*/ 435864 h 79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92480" h="792480">
                <a:moveTo>
                  <a:pt x="0" y="435864"/>
                </a:moveTo>
                <a:lnTo>
                  <a:pt x="178308" y="435864"/>
                </a:lnTo>
                <a:lnTo>
                  <a:pt x="178308" y="0"/>
                </a:lnTo>
                <a:lnTo>
                  <a:pt x="614172" y="0"/>
                </a:lnTo>
                <a:lnTo>
                  <a:pt x="614172" y="435864"/>
                </a:lnTo>
                <a:lnTo>
                  <a:pt x="792480" y="435864"/>
                </a:lnTo>
                <a:lnTo>
                  <a:pt x="396240" y="792480"/>
                </a:lnTo>
                <a:lnTo>
                  <a:pt x="0" y="43586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8021" tIns="34290" rIns="168021" bIns="181394" numCol="1" spcCol="953" anchor="ctr" anchorCtr="0">
            <a:noAutofit/>
          </a:bodyPr>
          <a:lstStyle>
            <a:defPPr>
              <a:defRPr lang="zh-CN"/>
            </a:defPPr>
            <a:lvl1pPr marL="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3429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6858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0287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3716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17145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0574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24003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2743200" algn="l" defTabSz="342900" rtl="0" eaLnBrk="1" latinLnBrk="0" hangingPunct="1">
              <a:defRPr sz="14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zh-CN" altLang="en-US" sz="27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8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https://d.book118.com/507002105024006043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UNIT_PLACING_PICTURE_USER_VIEWPORT" val="{&quot;height&quot;:8100,&quot;width&quot;:14192}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201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201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201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.8"/>
  <p:tag name="KSO_WM_UNIT_FILL_TYPE" val="1"/>
  <p:tag name="KSO_WM_UNIT_HIGHLIGHT" val="0"/>
  <p:tag name="KSO_WM_UNIT_ID" val="diagram20205201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-0.05"/>
  <p:tag name="KSO_WM_UNIT_FILL_TYPE" val="1"/>
  <p:tag name="KSO_WM_UNIT_HIGHLIGHT" val="0"/>
  <p:tag name="KSO_WM_UNIT_ID" val="diagram20205201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HIGHLIGHT" val="0"/>
  <p:tag name="KSO_WM_UNIT_ID" val="diagram20205201_1*f*1"/>
  <p:tag name="KSO_WM_UNIT_INDEX" val="1"/>
  <p:tag name="KSO_WM_UNIT_LAYERLEVEL" val="1"/>
  <p:tag name="KSO_WM_UNIT_NOCLEAR" val="0"/>
  <p:tag name="KSO_WM_UNIT_PRESET_TEXT" val="单击此处输入你的正文，文字是您思想的提炼，为了最终演示发布的良好效果，请尽量言简意赅的阐述观点；根据需要可酌情增减文字，以便观者可以准确理解您所传达的信息。&#13;您的正文已经简明扼要，但信息却错综复杂，需要用更多的文字来表述；但请您尽可能提炼思想的精髓，否则容易造成观者的阅读压力，适得其反。&#13;正如我们都希望改变世界，希望给人带去光明，但更多时候只需播下一颗种子，自然有微光照拂，雨露滋养。恰如其分的表达观点，往往可以事半功倍。&#13;单击此处输入你的正文，文字是您思想的提炼，为了最终演示发布的良好效果，请尽量言简意赅的阐述观点；根据需要可酌情增减文字，以便观者可以准确理解您所传达的信息。&#13;您的正文已经简明扼要，但信息却错综复杂，需要用更多的文字来表述；但请您尽可能提炼思想的精髓，否则容易造成观者的阅读压力，适得其反。&#13;正如我们都希望改变世界，希望给人带去光明，但更多时候只需播下一颗种子，自然有微光照拂，雨露滋养。恰如其分的表达观点，往往可以事半功倍。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29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05201"/>
  <p:tag name="KSO_WM_UNIT_COMPATIBLE" val="0"/>
  <p:tag name="KSO_WM_UNIT_DIAGRAM_ISNUMVISUAL" val="0"/>
  <p:tag name="KSO_WM_UNIT_DIAGRAM_ISREFERUNIT" val="0"/>
  <p:tag name="KSO_WM_UNIT_HIGHLIGHT" val="0"/>
  <p:tag name="KSO_WM_UNIT_ID" val="diagram2020520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DIAGRAM_GROUP_CODE" val="m1-1"/>
  <p:tag name="KSO_WM_SLIDE_COLORSCHEME_VERSION" val="3.2"/>
  <p:tag name="KSO_WM_SLIDE_CONSTRAINT" val="%7b%22slideConstraint%22%3a%7b%22seriesAreas%22%3a%5b%5d%2c%22singleAreas%22%3a%5b%7b%22shapes%22%3a%5b13%5d%2c%22serialConstraintIndex%22%3a-1%2c%22areatextmark%22%3a0%2c%22pictureprocessmark%22%3a0%7d%2c%7b%22shapes%22%3a%5b14%5d%2c%22serialConstraintIndex%22%3a-1%2c%22areatextmark%22%3a0%2c%22pictureprocessmark%22%3a0%7d%2c%7b%22shapes%22%3a%5b21%5d%2c%22serialConstraintIndex%22%3a-1%2c%22areatextmark%22%3a0%2c%22pictureprocessmark%22%3a0%7d%5d%7d%7d"/>
  <p:tag name="KSO_WM_SLIDE_DIAGTYPE" val="m"/>
  <p:tag name="KSO_WM_SLIDE_ID" val="diagram20205201_1"/>
  <p:tag name="KSO_WM_SLIDE_INDEX" val="1"/>
  <p:tag name="KSO_WM_SLIDE_ITEM_CNT" val="0"/>
  <p:tag name="KSO_WM_SLIDE_LAYOUT" val="a_b_f"/>
  <p:tag name="KSO_WM_SLIDE_LAYOUT_CNT" val="1_1_1"/>
  <p:tag name="KSO_WM_SLIDE_POSITION" val="0*0"/>
  <p:tag name="KSO_WM_SLIDE_SIZE" val="959*540"/>
  <p:tag name="KSO_WM_SLIDE_SUBTYPE" val="pureTxt"/>
  <p:tag name="KSO_WM_SLIDE_TYPE" val="text"/>
  <p:tag name="KSO_WM_TAG_VERSION" val="1.0"/>
  <p:tag name="KSO_WM_TEMPLATE_CATEGORY" val="diagram"/>
  <p:tag name="KSO_WM_TEMPLATE_COLOR_TYPE" val="1"/>
  <p:tag name="KSO_WM_TEMPLATE_INDEX" val="20205201"/>
  <p:tag name="KSO_WM_TEMPLATE_MASTER_TYPE" val="0"/>
  <p:tag name="KSO_WM_TEMPLATE_SUBCATEGORY" val="0"/>
</p:tagLst>
</file>

<file path=ppt/tags/tag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USESOURCEFORMAT_APPLY" val="1"/>
  <p:tag name="KSO_WM_UNIT_VALUE" val="7"/>
</p:tagLst>
</file>

<file path=ppt/tags/tag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1_1"/>
  <p:tag name="KSO_WM_UNIT_INDEX" val="1_1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2_1"/>
  <p:tag name="KSO_WM_UNIT_INDEX" val="1_2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3_1"/>
  <p:tag name="KSO_WM_UNIT_INDEX" val="1_3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4_1"/>
  <p:tag name="KSO_WM_UNIT_INDEX" val="1_4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5_1"/>
  <p:tag name="KSO_WM_UNIT_INDEX" val="1_5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4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6_1"/>
  <p:tag name="KSO_WM_UNIT_INDEX" val="1_6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1"/>
</p:tagLst>
</file>

<file path=ppt/tags/tag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1"/>
</p:tagLst>
</file>

<file path=ppt/tags/tag3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218768_3"/>
  <p:tag name="KSO_WM_SLIDE_INDEX" val="3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diagram"/>
  <p:tag name="KSO_WM_TEMPLATE_COLOR_TYPE" val="0"/>
  <p:tag name="KSO_WM_TEMPLATE_INDEX" val="20218768"/>
  <p:tag name="KSO_WM_TEMPLATE_MASTER_TYPE" val="0"/>
  <p:tag name="KSO_WM_TEMPLATE_SUBCATEGORY" val="0"/>
</p:tagLst>
</file>

<file path=ppt/tags/tag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8768_3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USESOURCEFORMAT_APPLY" val="1"/>
</p:tagLst>
</file>

<file path=ppt/tags/tag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FORE_SCHEMECOLOR_INDEX_BRIGHTNESS" val="0"/>
  <p:tag name="KSO_WM_UNIT_TEXT_FILL_TYPE" val="1"/>
  <p:tag name="KSO_WM_UNIT_TYPE" val="a"/>
  <p:tag name="KSO_WM_UNIT_USESOURCEFORMAT_APPLY" val="1"/>
  <p:tag name="KSO_WM_UNIT_VALUE" val="3"/>
</p:tagLst>
</file>

<file path=ppt/tags/tag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FORE_SCHEMECOLOR_INDEX_BRIGHTNESS" val="0"/>
  <p:tag name="KSO_WM_UNIT_TEXT_FILL_TYPE" val="1"/>
  <p:tag name="KSO_WM_UNIT_TYPE" val="b"/>
  <p:tag name="KSO_WM_UNIT_USESOURCEFORMAT_APPLY" val="1"/>
  <p:tag name="KSO_WM_UNIT_VALUE" val="7"/>
</p:tagLst>
</file>

<file path=ppt/tags/tag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1_1"/>
  <p:tag name="KSO_WM_UNIT_INDEX" val="1_1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2_1"/>
  <p:tag name="KSO_WM_UNIT_INDEX" val="1_2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2_2"/>
  <p:tag name="KSO_WM_UNIT_INDEX" val="1_2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3_1"/>
  <p:tag name="KSO_WM_UNIT_INDEX" val="1_3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5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4_1"/>
  <p:tag name="KSO_WM_UNIT_INDEX" val="1_4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4_2"/>
  <p:tag name="KSO_WM_UNIT_INDEX" val="1_4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5_1"/>
  <p:tag name="KSO_WM_UNIT_INDEX" val="1_5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18768_4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f*1_6_1"/>
  <p:tag name="KSO_WM_UNIT_INDEX" val="1_6_1"/>
  <p:tag name="KSO_WM_UNIT_LAYERLEVEL" val="1_1_1"/>
  <p:tag name="KSO_WM_UNIT_NOCLEAR" val="0"/>
  <p:tag name="KSO_WM_UNIT_PRESET_TEXT" val="单击此处添加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8768"/>
  <p:tag name="KSO_WM_UNIT_COMPATIBLE" val="0"/>
  <p:tag name="KSO_WM_UNIT_DIAGRAM_ISNUMVISUAL" val="0"/>
  <p:tag name="KSO_WM_UNIT_DIAGRAM_ISREFERUNIT" val="0"/>
  <p:tag name="KSO_WM_UNIT_HIGHLIGHT" val="0"/>
  <p:tag name="KSO_WM_UNIT_ID" val="diagram20218768_4*l_h_i*1_6_2"/>
  <p:tag name="KSO_WM_UNIT_INDEX" val="1_6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6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diagram20218768_3"/>
  <p:tag name="KSO_WM_SLIDE_INDEX" val="3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diagram"/>
  <p:tag name="KSO_WM_TEMPLATE_COLOR_TYPE" val="0"/>
  <p:tag name="KSO_WM_TEMPLATE_INDEX" val="20218768"/>
  <p:tag name="KSO_WM_TEMPLATE_MASTER_TYPE" val="0"/>
  <p:tag name="KSO_WM_TEMPLATE_SUBCATEGORY" val="0"/>
</p:tagLst>
</file>

<file path=ppt/tags/tag6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自定义 95">
      <a:dk1>
        <a:sysClr val="windowText" lastClr="000000"/>
      </a:dk1>
      <a:lt1>
        <a:sysClr val="window" lastClr="FFFFFF"/>
      </a:lt1>
      <a:dk2>
        <a:srgbClr val="3F3F3F"/>
      </a:dk2>
      <a:lt2>
        <a:srgbClr val="E3DED1"/>
      </a:lt2>
      <a:accent1>
        <a:srgbClr val="071F65"/>
      </a:accent1>
      <a:accent2>
        <a:srgbClr val="7F7F7F"/>
      </a:accent2>
      <a:accent3>
        <a:srgbClr val="414456"/>
      </a:accent3>
      <a:accent4>
        <a:srgbClr val="444455"/>
      </a:accent4>
      <a:accent5>
        <a:srgbClr val="444455"/>
      </a:accent5>
      <a:accent6>
        <a:srgbClr val="7F7F7F"/>
      </a:accent6>
      <a:hlink>
        <a:srgbClr val="002060"/>
      </a:hlink>
      <a:folHlink>
        <a:srgbClr val="B26B02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lnSpc>
            <a:spcPct val="130000"/>
          </a:lnSpc>
          <a:defRPr sz="1400" dirty="0" smtClean="0">
            <a:latin typeface="Arial" panose="020B0604020202020204" pitchFamily="34" charset="0"/>
            <a:ea typeface="微软雅黑" panose="020B0503020204020204" pitchFamily="34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办公室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办公室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11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Wingdings 2</vt:lpstr>
      <vt:lpstr>幼圆</vt:lpstr>
      <vt:lpstr>宋体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2024-09-16T20:27:32.059</cp:lastPrinted>
  <dcterms:created xsi:type="dcterms:W3CDTF">2024-09-16T12:27:32Z</dcterms:created>
  <dcterms:modified xsi:type="dcterms:W3CDTF">2024-09-16T12:27:34Z</dcterms:modified>
</cp:coreProperties>
</file>