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AE27A6-0254-44F5-B583-70A1AE620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494171-1AF1-4EFD-942D-D3B092B76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6EE128-154B-4051-AD92-43E45439C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D20E89-CC03-456D-97F3-BA41B2B40B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817B9F-5D37-47AC-9953-E19623834C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8A028E-B057-4993-8838-D485AE1C64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99C3E2-DF12-45FB-B6CC-1FD56E5609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0BCDCA-F1CF-414B-B924-71E94A756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A20FC4-BD0D-440C-9FAB-D6C9295A7D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93997A-3AB9-40F6-ADA9-19A8CDF99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F82928-76BE-4B4F-A368-2A5759007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1356274" y="417472"/>
            <a:ext cx="1534160" cy="513080"/>
          </a:xfrm>
          <a:prstGeom prst="rect">
            <a:avLst/>
          </a:prstGeom>
        </p:spPr>
        <p:txBody>
          <a:bodyPr wrap="square" lIns="0" tIns="0" rIns="0" bIns="0">
            <a:spAutoFit/>
          </a:bodyPr>
          <a:lstStyle>
            <a:lvl1pPr>
              <a:defRPr sz="5400" b="1" i="0">
                <a:solidFill>
                  <a:schemeClr val="bg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0" i="0">
                <a:solidFill>
                  <a:schemeClr val="bg1"/>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00" b="1" i="0">
                <a:solidFill>
                  <a:schemeClr val="bg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400" b="0" i="0">
                <a:solidFill>
                  <a:schemeClr val="bg1"/>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00" b="1" i="0">
                <a:solidFill>
                  <a:schemeClr val="bg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00" b="1" i="0">
                <a:solidFill>
                  <a:schemeClr val="bg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17406C"/>
          </a:solidFill>
        </p:spPr>
        <p:txBody>
          <a:bodyPr wrap="square" lIns="0" tIns="0" rIns="0" bIns="0" rtlCol="0"/>
          <a:lstStyle/>
          <a:p/>
        </p:txBody>
      </p:sp>
      <p:sp>
        <p:nvSpPr>
          <p:cNvPr id="2" name="Holder 2"/>
          <p:cNvSpPr>
            <a:spLocks noGrp="1"/>
          </p:cNvSpPr>
          <p:nvPr>
            <p:ph type="title"/>
          </p:nvPr>
        </p:nvSpPr>
        <p:spPr>
          <a:xfrm>
            <a:off x="1755206" y="383488"/>
            <a:ext cx="1397000" cy="848360"/>
          </a:xfrm>
          <a:prstGeom prst="rect">
            <a:avLst/>
          </a:prstGeom>
        </p:spPr>
        <p:txBody>
          <a:bodyPr wrap="square" lIns="0" tIns="0" rIns="0" bIns="0">
            <a:spAutoFit/>
          </a:bodyPr>
          <a:lstStyle>
            <a:lvl1pPr>
              <a:defRPr sz="5400" b="1" i="0">
                <a:solidFill>
                  <a:schemeClr val="bg1"/>
                </a:solidFill>
                <a:latin typeface="Microsoft JhengHei"/>
                <a:cs typeface="Microsoft JhengHei"/>
              </a:defRPr>
            </a:lvl1pPr>
          </a:lstStyle>
          <a:p/>
        </p:txBody>
      </p:sp>
      <p:sp>
        <p:nvSpPr>
          <p:cNvPr id="3" name="Holder 3"/>
          <p:cNvSpPr>
            <a:spLocks noGrp="1"/>
          </p:cNvSpPr>
          <p:nvPr>
            <p:ph type="body" idx="1"/>
          </p:nvPr>
        </p:nvSpPr>
        <p:spPr>
          <a:xfrm>
            <a:off x="639128" y="1415733"/>
            <a:ext cx="8255000" cy="4780280"/>
          </a:xfrm>
          <a:prstGeom prst="rect">
            <a:avLst/>
          </a:prstGeom>
        </p:spPr>
        <p:txBody>
          <a:bodyPr wrap="square" lIns="0" tIns="0" rIns="0" bIns="0">
            <a:spAutoFit/>
          </a:bodyPr>
          <a:lstStyle>
            <a:lvl1pPr>
              <a:defRPr sz="2400" b="0" i="0">
                <a:solidFill>
                  <a:schemeClr val="bg1"/>
                </a:solidFill>
                <a:latin typeface="黑体"/>
                <a:cs typeface="黑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9.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10.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061021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367911" y="3396434"/>
            <a:ext cx="4089400" cy="635000"/>
          </a:xfrm>
          <a:prstGeom prst="rect">
            <a:avLst/>
          </a:prstGeom>
        </p:spPr>
        <p:txBody>
          <a:bodyPr vert="horz" wrap="square" lIns="0" tIns="12700" rIns="0" bIns="0" rtlCol="0">
            <a:spAutoFit/>
          </a:bodyPr>
          <a:lstStyle/>
          <a:p>
            <a:pPr marL="12700">
              <a:lnSpc>
                <a:spcPct val="100000"/>
              </a:lnSpc>
              <a:spcBef>
                <a:spcPts val="100"/>
              </a:spcBef>
              <a:tabLst>
                <a:tab pos="2044064"/>
              </a:tabLst>
            </a:pPr>
            <a:r>
              <a:rPr sz="4000">
                <a:solidFill>
                  <a:srgbClr val="FAFFEF"/>
                </a:solidFill>
                <a:latin typeface="宋体"/>
                <a:cs typeface="宋体"/>
              </a:rPr>
              <a:t>第五</a:t>
            </a:r>
            <a:r>
              <a:rPr sz="4000" spc="-50">
                <a:solidFill>
                  <a:srgbClr val="FAFFEF"/>
                </a:solidFill>
                <a:latin typeface="宋体"/>
                <a:cs typeface="宋体"/>
              </a:rPr>
              <a:t>章</a:t>
            </a:r>
            <a:r>
              <a:rPr sz="4000">
                <a:solidFill>
                  <a:srgbClr val="FAFFEF"/>
                </a:solidFill>
                <a:latin typeface="宋体"/>
                <a:cs typeface="宋体"/>
              </a:rPr>
              <a:t>	航空气</a:t>
            </a:r>
            <a:r>
              <a:rPr sz="4000" spc="-50">
                <a:solidFill>
                  <a:srgbClr val="FAFFEF"/>
                </a:solidFill>
                <a:latin typeface="宋体"/>
                <a:cs typeface="宋体"/>
              </a:rPr>
              <a:t>象</a:t>
            </a:r>
            <a:endParaRPr sz="4000">
              <a:latin typeface="宋体"/>
              <a:cs typeface="宋体"/>
            </a:endParaRPr>
          </a:p>
        </p:txBody>
      </p:sp>
      <p:sp>
        <p:nvSpPr>
          <p:cNvPr id="3" name="object 3"/>
          <p:cNvSpPr txBox="1"/>
          <p:nvPr/>
        </p:nvSpPr>
        <p:spPr>
          <a:xfrm>
            <a:off x="1782864" y="2211217"/>
            <a:ext cx="5359400" cy="939800"/>
          </a:xfrm>
          <a:prstGeom prst="rect">
            <a:avLst/>
          </a:prstGeom>
        </p:spPr>
        <p:txBody>
          <a:bodyPr vert="horz" wrap="square" lIns="0" tIns="12700" rIns="0" bIns="0" rtlCol="0">
            <a:spAutoFit/>
          </a:bodyPr>
          <a:lstStyle/>
          <a:p>
            <a:pPr marL="12700">
              <a:lnSpc>
                <a:spcPct val="100000"/>
              </a:lnSpc>
              <a:spcBef>
                <a:spcPts val="100"/>
              </a:spcBef>
            </a:pPr>
            <a:r>
              <a:rPr sz="6000" spc="-10">
                <a:solidFill>
                  <a:srgbClr val="FAFFEF"/>
                </a:solidFill>
                <a:latin typeface="宋体"/>
                <a:cs typeface="宋体"/>
              </a:rPr>
              <a:t>无人机操控技术</a:t>
            </a:r>
            <a:endParaRPr sz="6000">
              <a:latin typeface="宋体"/>
              <a:cs typeface="宋体"/>
            </a:endParaRPr>
          </a:p>
        </p:txBody>
      </p:sp>
      <p:pic>
        <p:nvPicPr>
          <p:cNvPr id="4" name="object 4"/>
          <p:cNvPicPr/>
          <p:nvPr/>
        </p:nvPicPr>
        <p:blipFill>
          <a:blip r:embed="rId2"/>
          <a:stretch>
            <a:fillRect/>
          </a:stretch>
        </p:blipFill>
        <p:spPr>
          <a:xfrm>
            <a:off x="193729" y="196418"/>
            <a:ext cx="1812691" cy="1707425"/>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5"/>
              <a:t>目录</a:t>
            </a:r>
          </a:p>
        </p:txBody>
      </p:sp>
      <p:sp>
        <p:nvSpPr>
          <p:cNvPr id="3" name="object 3"/>
          <p:cNvSpPr/>
          <p:nvPr/>
        </p:nvSpPr>
        <p:spPr>
          <a:xfrm>
            <a:off x="1668461" y="1976438"/>
            <a:ext cx="8255" cy="535305"/>
          </a:xfrm>
          <a:custGeom>
            <a:rect l="l" t="t" r="r" b="b"/>
            <a:pathLst>
              <a:path w="8255" h="535305">
                <a:moveTo>
                  <a:pt x="0" y="0"/>
                </a:moveTo>
                <a:lnTo>
                  <a:pt x="7937" y="534988"/>
                </a:lnTo>
              </a:path>
            </a:pathLst>
          </a:custGeom>
          <a:ln w="6350">
            <a:solidFill>
              <a:srgbClr val="FFFFFF"/>
            </a:solidFill>
          </a:ln>
        </p:spPr>
        <p:txBody>
          <a:bodyPr wrap="square" lIns="0" tIns="0" rIns="0" bIns="0" rtlCol="0"/>
          <a:lstStyle/>
          <a:p/>
        </p:txBody>
      </p:sp>
      <p:sp>
        <p:nvSpPr>
          <p:cNvPr id="4" name="object 4"/>
          <p:cNvSpPr txBox="1"/>
          <p:nvPr/>
        </p:nvSpPr>
        <p:spPr>
          <a:xfrm>
            <a:off x="1066542" y="1894018"/>
            <a:ext cx="3152775" cy="574040"/>
          </a:xfrm>
          <a:prstGeom prst="rect">
            <a:avLst/>
          </a:prstGeom>
        </p:spPr>
        <p:txBody>
          <a:bodyPr vert="horz" wrap="square" lIns="0" tIns="12700" rIns="0" bIns="0" rtlCol="0">
            <a:spAutoFit/>
          </a:bodyPr>
          <a:lstStyle/>
          <a:p>
            <a:pPr marL="12700">
              <a:lnSpc>
                <a:spcPct val="100000"/>
              </a:lnSpc>
              <a:spcBef>
                <a:spcPts val="100"/>
              </a:spcBef>
              <a:tabLst>
                <a:tab pos="701040"/>
              </a:tabLst>
            </a:pPr>
            <a:r>
              <a:rPr sz="5400" spc="-37" baseline="-3858">
                <a:solidFill>
                  <a:srgbClr val="FFFFFF"/>
                </a:solidFill>
                <a:latin typeface="Impact"/>
                <a:cs typeface="Impact"/>
              </a:rPr>
              <a:t>01</a:t>
            </a:r>
            <a:r>
              <a:rPr sz="5400" baseline="-3858">
                <a:solidFill>
                  <a:srgbClr val="FFFFFF"/>
                </a:solidFill>
                <a:latin typeface="Impact"/>
                <a:cs typeface="Impact"/>
              </a:rPr>
              <a:t>	</a:t>
            </a:r>
            <a:r>
              <a:rPr sz="3200" b="1" spc="-10">
                <a:solidFill>
                  <a:srgbClr val="FFFFFF"/>
                </a:solidFill>
                <a:latin typeface="微软雅黑"/>
                <a:cs typeface="微软雅黑"/>
              </a:rPr>
              <a:t>大气性质要素</a:t>
            </a:r>
            <a:endParaRPr sz="3200">
              <a:latin typeface="微软雅黑"/>
              <a:cs typeface="微软雅黑"/>
            </a:endParaRPr>
          </a:p>
        </p:txBody>
      </p:sp>
      <p:sp>
        <p:nvSpPr>
          <p:cNvPr id="5" name="object 5"/>
          <p:cNvSpPr/>
          <p:nvPr/>
        </p:nvSpPr>
        <p:spPr>
          <a:xfrm>
            <a:off x="1668461" y="2913061"/>
            <a:ext cx="12700" cy="542925"/>
          </a:xfrm>
          <a:custGeom>
            <a:rect l="l" t="t" r="r" b="b"/>
            <a:pathLst>
              <a:path w="12700" h="542925">
                <a:moveTo>
                  <a:pt x="0" y="0"/>
                </a:moveTo>
                <a:lnTo>
                  <a:pt x="12700" y="542925"/>
                </a:lnTo>
              </a:path>
            </a:pathLst>
          </a:custGeom>
          <a:ln w="6350">
            <a:solidFill>
              <a:srgbClr val="FFFFFF"/>
            </a:solidFill>
          </a:ln>
        </p:spPr>
        <p:txBody>
          <a:bodyPr wrap="square" lIns="0" tIns="0" rIns="0" bIns="0" rtlCol="0"/>
          <a:lstStyle/>
          <a:p/>
        </p:txBody>
      </p:sp>
      <p:sp>
        <p:nvSpPr>
          <p:cNvPr id="6" name="object 6"/>
          <p:cNvSpPr/>
          <p:nvPr/>
        </p:nvSpPr>
        <p:spPr>
          <a:xfrm>
            <a:off x="4337050" y="2343149"/>
            <a:ext cx="3070225" cy="1905"/>
          </a:xfrm>
          <a:custGeom>
            <a:rect l="l" t="t" r="r" b="b"/>
            <a:pathLst>
              <a:path w="3070225" h="1905">
                <a:moveTo>
                  <a:pt x="0" y="1588"/>
                </a:moveTo>
                <a:lnTo>
                  <a:pt x="3070225" y="0"/>
                </a:lnTo>
              </a:path>
            </a:pathLst>
          </a:custGeom>
          <a:ln w="12700">
            <a:solidFill>
              <a:srgbClr val="FFFFFF"/>
            </a:solidFill>
            <a:prstDash val="sysDash"/>
          </a:ln>
        </p:spPr>
        <p:txBody>
          <a:bodyPr wrap="square" lIns="0" tIns="0" rIns="0" bIns="0" rtlCol="0"/>
          <a:lstStyle/>
          <a:p/>
        </p:txBody>
      </p:sp>
      <p:sp>
        <p:nvSpPr>
          <p:cNvPr id="7" name="object 7"/>
          <p:cNvSpPr txBox="1"/>
          <p:nvPr/>
        </p:nvSpPr>
        <p:spPr>
          <a:xfrm>
            <a:off x="7461948" y="2140130"/>
            <a:ext cx="572135" cy="452120"/>
          </a:xfrm>
          <a:prstGeom prst="rect">
            <a:avLst/>
          </a:prstGeom>
        </p:spPr>
        <p:txBody>
          <a:bodyPr vert="horz" wrap="square" lIns="0" tIns="12700" rIns="0" bIns="0" rtlCol="0">
            <a:spAutoFit/>
          </a:bodyPr>
          <a:lstStyle/>
          <a:p>
            <a:pPr marL="12700">
              <a:lnSpc>
                <a:spcPct val="100000"/>
              </a:lnSpc>
              <a:spcBef>
                <a:spcPts val="100"/>
              </a:spcBef>
            </a:pPr>
            <a:r>
              <a:rPr sz="2800" spc="-25">
                <a:solidFill>
                  <a:srgbClr val="FFFFFF"/>
                </a:solidFill>
                <a:latin typeface="Impact"/>
                <a:cs typeface="Impact"/>
              </a:rPr>
              <a:t>P04</a:t>
            </a:r>
            <a:endParaRPr sz="2800">
              <a:latin typeface="Impact"/>
              <a:cs typeface="Impact"/>
            </a:endParaRPr>
          </a:p>
        </p:txBody>
      </p:sp>
      <p:sp>
        <p:nvSpPr>
          <p:cNvPr id="8" name="object 8"/>
          <p:cNvSpPr txBox="1"/>
          <p:nvPr/>
        </p:nvSpPr>
        <p:spPr>
          <a:xfrm>
            <a:off x="1042895" y="2813680"/>
            <a:ext cx="7042784" cy="574040"/>
          </a:xfrm>
          <a:prstGeom prst="rect">
            <a:avLst/>
          </a:prstGeom>
        </p:spPr>
        <p:txBody>
          <a:bodyPr vert="horz" wrap="square" lIns="0" tIns="12700" rIns="0" bIns="0" rtlCol="0">
            <a:spAutoFit/>
          </a:bodyPr>
          <a:lstStyle/>
          <a:p>
            <a:pPr marL="38100">
              <a:lnSpc>
                <a:spcPct val="100000"/>
              </a:lnSpc>
              <a:spcBef>
                <a:spcPts val="100"/>
              </a:spcBef>
              <a:tabLst>
                <a:tab pos="835025"/>
                <a:tab pos="4268470"/>
                <a:tab pos="6436995"/>
              </a:tabLst>
            </a:pPr>
            <a:r>
              <a:rPr sz="5400" spc="-37" baseline="-7716">
                <a:solidFill>
                  <a:srgbClr val="FFFFFF"/>
                </a:solidFill>
                <a:latin typeface="Impact"/>
                <a:cs typeface="Impact"/>
              </a:rPr>
              <a:t>02</a:t>
            </a:r>
            <a:r>
              <a:rPr sz="5400" baseline="-7716">
                <a:solidFill>
                  <a:srgbClr val="FFFFFF"/>
                </a:solidFill>
                <a:latin typeface="Impact"/>
                <a:cs typeface="Impact"/>
              </a:rPr>
              <a:t>	</a:t>
            </a:r>
            <a:r>
              <a:rPr sz="3200" b="1">
                <a:solidFill>
                  <a:srgbClr val="FFFFFF"/>
                </a:solidFill>
                <a:latin typeface="微软雅黑"/>
                <a:cs typeface="微软雅黑"/>
              </a:rPr>
              <a:t>空气运动状况要</a:t>
            </a:r>
            <a:r>
              <a:rPr sz="3200" b="1" spc="-50">
                <a:solidFill>
                  <a:srgbClr val="FFFFFF"/>
                </a:solidFill>
                <a:latin typeface="微软雅黑"/>
                <a:cs typeface="微软雅黑"/>
              </a:rPr>
              <a:t>素</a:t>
            </a:r>
            <a:r>
              <a:rPr sz="3200" b="1">
                <a:solidFill>
                  <a:srgbClr val="FFFFFF"/>
                </a:solidFill>
                <a:latin typeface="微软雅黑"/>
                <a:cs typeface="微软雅黑"/>
              </a:rPr>
              <a:t>	</a:t>
            </a:r>
            <a:r>
              <a:rPr sz="3200" u="dash">
                <a:solidFill>
                  <a:srgbClr val="FFFFFF"/>
                </a:solidFill>
                <a:uFill>
                  <a:solidFill>
                    <a:srgbClr val="FFFFFF"/>
                  </a:solidFill>
                </a:uFill>
                <a:latin typeface="Times New Roman"/>
                <a:cs typeface="Times New Roman"/>
              </a:rPr>
              <a:t>	</a:t>
            </a:r>
            <a:r>
              <a:rPr sz="4200" baseline="-25793">
                <a:solidFill>
                  <a:srgbClr val="FFFFFF"/>
                </a:solidFill>
                <a:latin typeface="Impact"/>
                <a:cs typeface="Impact"/>
              </a:rPr>
              <a:t>P1</a:t>
            </a:r>
            <a:r>
              <a:rPr sz="4200" spc="-7" baseline="-25793">
                <a:solidFill>
                  <a:srgbClr val="FFFFFF"/>
                </a:solidFill>
                <a:latin typeface="Impact"/>
                <a:cs typeface="Impact"/>
              </a:rPr>
              <a:t> </a:t>
            </a:r>
            <a:r>
              <a:rPr sz="4200" spc="-75" baseline="-25793">
                <a:solidFill>
                  <a:srgbClr val="FFFFFF"/>
                </a:solidFill>
                <a:latin typeface="Impact"/>
                <a:cs typeface="Impact"/>
              </a:rPr>
              <a:t>5</a:t>
            </a:r>
            <a:endParaRPr sz="4200" baseline="-25793">
              <a:latin typeface="Impact"/>
              <a:cs typeface="Impact"/>
            </a:endParaRPr>
          </a:p>
        </p:txBody>
      </p:sp>
      <p:pic>
        <p:nvPicPr>
          <p:cNvPr id="9" name="object 9"/>
          <p:cNvPicPr/>
          <p:nvPr/>
        </p:nvPicPr>
        <p:blipFill>
          <a:blip r:embed="rId2"/>
          <a:stretch>
            <a:fillRect/>
          </a:stretch>
        </p:blipFill>
        <p:spPr>
          <a:xfrm>
            <a:off x="238494" y="276618"/>
            <a:ext cx="1090403" cy="1029501"/>
          </a:xfrm>
          <a:prstGeom prst="rect">
            <a:avLst/>
          </a:prstGeom>
        </p:spPr>
      </p:pic>
      <p:sp>
        <p:nvSpPr>
          <p:cNvPr id="10" name="object 10"/>
          <p:cNvSpPr/>
          <p:nvPr/>
        </p:nvSpPr>
        <p:spPr>
          <a:xfrm>
            <a:off x="1685925" y="3835400"/>
            <a:ext cx="14604" cy="536575"/>
          </a:xfrm>
          <a:custGeom>
            <a:rect l="l" t="t" r="r" b="b"/>
            <a:pathLst>
              <a:path w="14604" h="536575">
                <a:moveTo>
                  <a:pt x="0" y="0"/>
                </a:moveTo>
                <a:lnTo>
                  <a:pt x="14288" y="536575"/>
                </a:lnTo>
              </a:path>
            </a:pathLst>
          </a:custGeom>
          <a:ln w="6350">
            <a:solidFill>
              <a:srgbClr val="FFFFFF"/>
            </a:solidFill>
          </a:ln>
        </p:spPr>
        <p:txBody>
          <a:bodyPr wrap="square" lIns="0" tIns="0" rIns="0" bIns="0" rtlCol="0"/>
          <a:lstStyle/>
          <a:p/>
        </p:txBody>
      </p:sp>
      <p:sp>
        <p:nvSpPr>
          <p:cNvPr id="11" name="object 11"/>
          <p:cNvSpPr txBox="1"/>
          <p:nvPr/>
        </p:nvSpPr>
        <p:spPr>
          <a:xfrm>
            <a:off x="1054767" y="3735951"/>
            <a:ext cx="2912110" cy="574040"/>
          </a:xfrm>
          <a:prstGeom prst="rect">
            <a:avLst/>
          </a:prstGeom>
        </p:spPr>
        <p:txBody>
          <a:bodyPr vert="horz" wrap="square" lIns="0" tIns="12700" rIns="0" bIns="0" rtlCol="0">
            <a:spAutoFit/>
          </a:bodyPr>
          <a:lstStyle/>
          <a:p>
            <a:pPr marL="38100">
              <a:lnSpc>
                <a:spcPct val="100000"/>
              </a:lnSpc>
              <a:spcBef>
                <a:spcPts val="100"/>
              </a:spcBef>
              <a:tabLst>
                <a:tab pos="841375"/>
              </a:tabLst>
            </a:pPr>
            <a:r>
              <a:rPr sz="5400" spc="-37" baseline="-7716">
                <a:solidFill>
                  <a:srgbClr val="FFFFFF"/>
                </a:solidFill>
                <a:latin typeface="Impact"/>
                <a:cs typeface="Impact"/>
              </a:rPr>
              <a:t>03</a:t>
            </a:r>
            <a:r>
              <a:rPr sz="5400" baseline="-7716">
                <a:solidFill>
                  <a:srgbClr val="FFFFFF"/>
                </a:solidFill>
                <a:latin typeface="Impact"/>
                <a:cs typeface="Impact"/>
              </a:rPr>
              <a:t>	</a:t>
            </a:r>
            <a:r>
              <a:rPr sz="3200" b="1" spc="-10">
                <a:solidFill>
                  <a:srgbClr val="FFFFFF"/>
                </a:solidFill>
                <a:latin typeface="微软雅黑"/>
                <a:cs typeface="微软雅黑"/>
              </a:rPr>
              <a:t>大气稳定度</a:t>
            </a:r>
            <a:endParaRPr sz="3200">
              <a:latin typeface="微软雅黑"/>
              <a:cs typeface="微软雅黑"/>
            </a:endParaRPr>
          </a:p>
        </p:txBody>
      </p:sp>
      <p:sp>
        <p:nvSpPr>
          <p:cNvPr id="12" name="object 12"/>
          <p:cNvSpPr txBox="1"/>
          <p:nvPr/>
        </p:nvSpPr>
        <p:spPr>
          <a:xfrm>
            <a:off x="7485757" y="4002911"/>
            <a:ext cx="572770" cy="452120"/>
          </a:xfrm>
          <a:prstGeom prst="rect">
            <a:avLst/>
          </a:prstGeom>
        </p:spPr>
        <p:txBody>
          <a:bodyPr vert="horz" wrap="square" lIns="0" tIns="12700" rIns="0" bIns="0" rtlCol="0">
            <a:spAutoFit/>
          </a:bodyPr>
          <a:lstStyle/>
          <a:p>
            <a:pPr marL="12700">
              <a:lnSpc>
                <a:spcPct val="100000"/>
              </a:lnSpc>
              <a:spcBef>
                <a:spcPts val="100"/>
              </a:spcBef>
            </a:pPr>
            <a:r>
              <a:rPr sz="2800" spc="-25">
                <a:solidFill>
                  <a:srgbClr val="FFFFFF"/>
                </a:solidFill>
                <a:latin typeface="Impact"/>
                <a:cs typeface="Impact"/>
              </a:rPr>
              <a:t>P25</a:t>
            </a:r>
            <a:endParaRPr sz="2800">
              <a:latin typeface="Impact"/>
              <a:cs typeface="Impact"/>
            </a:endParaRPr>
          </a:p>
        </p:txBody>
      </p:sp>
      <p:sp>
        <p:nvSpPr>
          <p:cNvPr id="13" name="object 13"/>
          <p:cNvSpPr/>
          <p:nvPr/>
        </p:nvSpPr>
        <p:spPr>
          <a:xfrm>
            <a:off x="4337050" y="4214812"/>
            <a:ext cx="3081655" cy="19050"/>
          </a:xfrm>
          <a:custGeom>
            <a:rect l="l" t="t" r="r" b="b"/>
            <a:pathLst>
              <a:path w="3081654" h="19050">
                <a:moveTo>
                  <a:pt x="0" y="19050"/>
                </a:moveTo>
                <a:lnTo>
                  <a:pt x="3081338" y="0"/>
                </a:lnTo>
              </a:path>
            </a:pathLst>
          </a:custGeom>
          <a:ln w="12700">
            <a:solidFill>
              <a:srgbClr val="FFFFFF"/>
            </a:solidFill>
            <a:prstDash val="sysDash"/>
          </a:ln>
        </p:spPr>
        <p:txBody>
          <a:bodyPr wrap="square" lIns="0" tIns="0" rIns="0" bIns="0" rtlCol="0"/>
          <a:lstStyle/>
          <a:p/>
        </p:txBody>
      </p:sp>
      <p:sp>
        <p:nvSpPr>
          <p:cNvPr id="14" name="object 14"/>
          <p:cNvSpPr/>
          <p:nvPr/>
        </p:nvSpPr>
        <p:spPr>
          <a:xfrm>
            <a:off x="1685925" y="4664075"/>
            <a:ext cx="14604" cy="541655"/>
          </a:xfrm>
          <a:custGeom>
            <a:rect l="l" t="t" r="r" b="b"/>
            <a:pathLst>
              <a:path w="14604" h="541654">
                <a:moveTo>
                  <a:pt x="0" y="0"/>
                </a:moveTo>
                <a:lnTo>
                  <a:pt x="14288" y="541337"/>
                </a:lnTo>
              </a:path>
            </a:pathLst>
          </a:custGeom>
          <a:ln w="6350">
            <a:solidFill>
              <a:srgbClr val="FFFFFF"/>
            </a:solidFill>
          </a:ln>
        </p:spPr>
        <p:txBody>
          <a:bodyPr wrap="square" lIns="0" tIns="0" rIns="0" bIns="0" rtlCol="0"/>
          <a:lstStyle/>
          <a:p/>
        </p:txBody>
      </p:sp>
      <p:sp>
        <p:nvSpPr>
          <p:cNvPr id="15" name="object 15"/>
          <p:cNvSpPr txBox="1"/>
          <p:nvPr/>
        </p:nvSpPr>
        <p:spPr>
          <a:xfrm>
            <a:off x="1061799" y="4563616"/>
            <a:ext cx="3311525" cy="574040"/>
          </a:xfrm>
          <a:prstGeom prst="rect">
            <a:avLst/>
          </a:prstGeom>
        </p:spPr>
        <p:txBody>
          <a:bodyPr vert="horz" wrap="square" lIns="0" tIns="12700" rIns="0" bIns="0" rtlCol="0">
            <a:spAutoFit/>
          </a:bodyPr>
          <a:lstStyle/>
          <a:p>
            <a:pPr marL="38100">
              <a:lnSpc>
                <a:spcPct val="100000"/>
              </a:lnSpc>
              <a:spcBef>
                <a:spcPts val="100"/>
              </a:spcBef>
              <a:tabLst>
                <a:tab pos="834390"/>
              </a:tabLst>
            </a:pPr>
            <a:r>
              <a:rPr sz="5400" spc="-37" baseline="-7716">
                <a:solidFill>
                  <a:srgbClr val="FFFFFF"/>
                </a:solidFill>
                <a:latin typeface="Impact"/>
                <a:cs typeface="Impact"/>
              </a:rPr>
              <a:t>04</a:t>
            </a:r>
            <a:r>
              <a:rPr sz="5400" baseline="-7716">
                <a:solidFill>
                  <a:srgbClr val="FFFFFF"/>
                </a:solidFill>
                <a:latin typeface="Impact"/>
                <a:cs typeface="Impact"/>
              </a:rPr>
              <a:t>	</a:t>
            </a:r>
            <a:r>
              <a:rPr sz="3200" b="1" spc="-10">
                <a:solidFill>
                  <a:srgbClr val="FFFFFF"/>
                </a:solidFill>
                <a:latin typeface="微软雅黑"/>
                <a:cs typeface="微软雅黑"/>
              </a:rPr>
              <a:t>大气现象要素</a:t>
            </a:r>
            <a:endParaRPr sz="3200">
              <a:latin typeface="微软雅黑"/>
              <a:cs typeface="微软雅黑"/>
            </a:endParaRPr>
          </a:p>
        </p:txBody>
      </p:sp>
      <p:sp>
        <p:nvSpPr>
          <p:cNvPr id="16" name="object 16"/>
          <p:cNvSpPr txBox="1"/>
          <p:nvPr/>
        </p:nvSpPr>
        <p:spPr>
          <a:xfrm>
            <a:off x="4756150" y="4779776"/>
            <a:ext cx="3326765" cy="513080"/>
          </a:xfrm>
          <a:prstGeom prst="rect">
            <a:avLst/>
          </a:prstGeom>
        </p:spPr>
        <p:txBody>
          <a:bodyPr vert="horz" wrap="square" lIns="0" tIns="63500" rIns="0" bIns="0" rtlCol="0">
            <a:spAutoFit/>
          </a:bodyPr>
          <a:lstStyle/>
          <a:p>
            <a:pPr marL="38100">
              <a:lnSpc>
                <a:spcPct val="100000"/>
              </a:lnSpc>
              <a:spcBef>
                <a:spcPts val="500"/>
              </a:spcBef>
              <a:tabLst>
                <a:tab pos="2741930"/>
              </a:tabLst>
            </a:pPr>
            <a:r>
              <a:rPr sz="4800" u="dash" baseline="22569">
                <a:solidFill>
                  <a:srgbClr val="FFFFFF"/>
                </a:solidFill>
                <a:uFill>
                  <a:solidFill>
                    <a:srgbClr val="FFFFFF"/>
                  </a:solidFill>
                </a:uFill>
                <a:latin typeface="Times New Roman"/>
                <a:cs typeface="Times New Roman"/>
              </a:rPr>
              <a:t>	</a:t>
            </a:r>
            <a:r>
              <a:rPr sz="2800" spc="-25">
                <a:solidFill>
                  <a:srgbClr val="FFFFFF"/>
                </a:solidFill>
                <a:latin typeface="Impact"/>
                <a:cs typeface="Impact"/>
              </a:rPr>
              <a:t>P28</a:t>
            </a:r>
            <a:endParaRPr sz="2800">
              <a:latin typeface="Impact"/>
              <a:cs typeface="Impact"/>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5"/>
              <a:t>目录</a:t>
            </a:r>
          </a:p>
        </p:txBody>
      </p:sp>
      <p:sp>
        <p:nvSpPr>
          <p:cNvPr id="3" name="object 3"/>
          <p:cNvSpPr/>
          <p:nvPr/>
        </p:nvSpPr>
        <p:spPr>
          <a:xfrm>
            <a:off x="1668461" y="1976438"/>
            <a:ext cx="8255" cy="535305"/>
          </a:xfrm>
          <a:custGeom>
            <a:rect l="l" t="t" r="r" b="b"/>
            <a:pathLst>
              <a:path w="8255" h="535305">
                <a:moveTo>
                  <a:pt x="0" y="0"/>
                </a:moveTo>
                <a:lnTo>
                  <a:pt x="7937" y="534988"/>
                </a:lnTo>
              </a:path>
            </a:pathLst>
          </a:custGeom>
          <a:ln w="6350">
            <a:solidFill>
              <a:srgbClr val="FFFFFF"/>
            </a:solidFill>
          </a:ln>
        </p:spPr>
        <p:txBody>
          <a:bodyPr wrap="square" lIns="0" tIns="0" rIns="0" bIns="0" rtlCol="0"/>
          <a:lstStyle/>
          <a:p/>
        </p:txBody>
      </p:sp>
      <p:sp>
        <p:nvSpPr>
          <p:cNvPr id="4" name="object 4"/>
          <p:cNvSpPr txBox="1"/>
          <p:nvPr/>
        </p:nvSpPr>
        <p:spPr>
          <a:xfrm>
            <a:off x="1066725" y="1894018"/>
            <a:ext cx="3152775" cy="574040"/>
          </a:xfrm>
          <a:prstGeom prst="rect">
            <a:avLst/>
          </a:prstGeom>
        </p:spPr>
        <p:txBody>
          <a:bodyPr vert="horz" wrap="square" lIns="0" tIns="12700" rIns="0" bIns="0" rtlCol="0">
            <a:spAutoFit/>
          </a:bodyPr>
          <a:lstStyle/>
          <a:p>
            <a:pPr marL="12700">
              <a:lnSpc>
                <a:spcPct val="100000"/>
              </a:lnSpc>
              <a:spcBef>
                <a:spcPts val="100"/>
              </a:spcBef>
              <a:tabLst>
                <a:tab pos="701040"/>
              </a:tabLst>
            </a:pPr>
            <a:r>
              <a:rPr sz="5400" spc="-37" baseline="-3858">
                <a:solidFill>
                  <a:srgbClr val="FFC000"/>
                </a:solidFill>
                <a:latin typeface="Impact"/>
                <a:cs typeface="Impact"/>
              </a:rPr>
              <a:t>01</a:t>
            </a:r>
            <a:r>
              <a:rPr sz="5400" baseline="-3858">
                <a:solidFill>
                  <a:srgbClr val="FFC000"/>
                </a:solidFill>
                <a:latin typeface="Impact"/>
                <a:cs typeface="Impact"/>
              </a:rPr>
              <a:t>	</a:t>
            </a:r>
            <a:r>
              <a:rPr sz="3200" b="1" spc="-10">
                <a:solidFill>
                  <a:srgbClr val="FFC000"/>
                </a:solidFill>
                <a:latin typeface="微软雅黑"/>
                <a:cs typeface="微软雅黑"/>
              </a:rPr>
              <a:t>大气性质要素</a:t>
            </a:r>
            <a:endParaRPr sz="3200">
              <a:latin typeface="微软雅黑"/>
              <a:cs typeface="微软雅黑"/>
            </a:endParaRPr>
          </a:p>
        </p:txBody>
      </p:sp>
      <p:sp>
        <p:nvSpPr>
          <p:cNvPr id="5" name="object 5"/>
          <p:cNvSpPr/>
          <p:nvPr/>
        </p:nvSpPr>
        <p:spPr>
          <a:xfrm>
            <a:off x="1668461" y="2913061"/>
            <a:ext cx="12700" cy="542925"/>
          </a:xfrm>
          <a:custGeom>
            <a:rect l="l" t="t" r="r" b="b"/>
            <a:pathLst>
              <a:path w="12700" h="542925">
                <a:moveTo>
                  <a:pt x="0" y="0"/>
                </a:moveTo>
                <a:lnTo>
                  <a:pt x="12700" y="542925"/>
                </a:lnTo>
              </a:path>
            </a:pathLst>
          </a:custGeom>
          <a:ln w="6350">
            <a:solidFill>
              <a:srgbClr val="FFFFFF"/>
            </a:solidFill>
          </a:ln>
        </p:spPr>
        <p:txBody>
          <a:bodyPr wrap="square" lIns="0" tIns="0" rIns="0" bIns="0" rtlCol="0"/>
          <a:lstStyle/>
          <a:p/>
        </p:txBody>
      </p:sp>
      <p:sp>
        <p:nvSpPr>
          <p:cNvPr id="6" name="object 6"/>
          <p:cNvSpPr/>
          <p:nvPr/>
        </p:nvSpPr>
        <p:spPr>
          <a:xfrm>
            <a:off x="4337050" y="2343149"/>
            <a:ext cx="3070225" cy="1905"/>
          </a:xfrm>
          <a:custGeom>
            <a:rect l="l" t="t" r="r" b="b"/>
            <a:pathLst>
              <a:path w="3070225" h="1905">
                <a:moveTo>
                  <a:pt x="0" y="1588"/>
                </a:moveTo>
                <a:lnTo>
                  <a:pt x="3070225" y="0"/>
                </a:lnTo>
              </a:path>
            </a:pathLst>
          </a:custGeom>
          <a:ln w="12700">
            <a:solidFill>
              <a:srgbClr val="FFFFFF"/>
            </a:solidFill>
            <a:prstDash val="sysDash"/>
          </a:ln>
        </p:spPr>
        <p:txBody>
          <a:bodyPr wrap="square" lIns="0" tIns="0" rIns="0" bIns="0" rtlCol="0"/>
          <a:lstStyle/>
          <a:p/>
        </p:txBody>
      </p:sp>
      <p:sp>
        <p:nvSpPr>
          <p:cNvPr id="7" name="object 7"/>
          <p:cNvSpPr txBox="1"/>
          <p:nvPr/>
        </p:nvSpPr>
        <p:spPr>
          <a:xfrm>
            <a:off x="7462201" y="2140131"/>
            <a:ext cx="572135" cy="452120"/>
          </a:xfrm>
          <a:prstGeom prst="rect">
            <a:avLst/>
          </a:prstGeom>
        </p:spPr>
        <p:txBody>
          <a:bodyPr vert="horz" wrap="square" lIns="0" tIns="12700" rIns="0" bIns="0" rtlCol="0">
            <a:spAutoFit/>
          </a:bodyPr>
          <a:lstStyle/>
          <a:p>
            <a:pPr marL="12700">
              <a:lnSpc>
                <a:spcPct val="100000"/>
              </a:lnSpc>
              <a:spcBef>
                <a:spcPts val="100"/>
              </a:spcBef>
            </a:pPr>
            <a:r>
              <a:rPr sz="2800" spc="-25">
                <a:solidFill>
                  <a:srgbClr val="FFC000"/>
                </a:solidFill>
                <a:latin typeface="Impact"/>
                <a:cs typeface="Impact"/>
              </a:rPr>
              <a:t>P04</a:t>
            </a:r>
            <a:endParaRPr sz="2800">
              <a:latin typeface="Impact"/>
              <a:cs typeface="Impact"/>
            </a:endParaRPr>
          </a:p>
        </p:txBody>
      </p:sp>
      <p:sp>
        <p:nvSpPr>
          <p:cNvPr id="8" name="object 8"/>
          <p:cNvSpPr txBox="1"/>
          <p:nvPr/>
        </p:nvSpPr>
        <p:spPr>
          <a:xfrm>
            <a:off x="1042895" y="2813680"/>
            <a:ext cx="7042784" cy="574040"/>
          </a:xfrm>
          <a:prstGeom prst="rect">
            <a:avLst/>
          </a:prstGeom>
        </p:spPr>
        <p:txBody>
          <a:bodyPr vert="horz" wrap="square" lIns="0" tIns="12700" rIns="0" bIns="0" rtlCol="0">
            <a:spAutoFit/>
          </a:bodyPr>
          <a:lstStyle/>
          <a:p>
            <a:pPr marL="38100">
              <a:lnSpc>
                <a:spcPct val="100000"/>
              </a:lnSpc>
              <a:spcBef>
                <a:spcPts val="100"/>
              </a:spcBef>
              <a:tabLst>
                <a:tab pos="835025"/>
                <a:tab pos="4268470"/>
                <a:tab pos="6436995"/>
              </a:tabLst>
            </a:pPr>
            <a:r>
              <a:rPr sz="5400" spc="-37" baseline="-7716">
                <a:solidFill>
                  <a:srgbClr val="FFFFFF"/>
                </a:solidFill>
                <a:latin typeface="Impact"/>
                <a:cs typeface="Impact"/>
              </a:rPr>
              <a:t>02</a:t>
            </a:r>
            <a:r>
              <a:rPr sz="5400" baseline="-7716">
                <a:solidFill>
                  <a:srgbClr val="FFFFFF"/>
                </a:solidFill>
                <a:latin typeface="Impact"/>
                <a:cs typeface="Impact"/>
              </a:rPr>
              <a:t>	</a:t>
            </a:r>
            <a:r>
              <a:rPr sz="3200" b="1">
                <a:solidFill>
                  <a:srgbClr val="FFFFFF"/>
                </a:solidFill>
                <a:latin typeface="微软雅黑"/>
                <a:cs typeface="微软雅黑"/>
              </a:rPr>
              <a:t>空气运动状况要</a:t>
            </a:r>
            <a:r>
              <a:rPr sz="3200" b="1" spc="-50">
                <a:solidFill>
                  <a:srgbClr val="FFFFFF"/>
                </a:solidFill>
                <a:latin typeface="微软雅黑"/>
                <a:cs typeface="微软雅黑"/>
              </a:rPr>
              <a:t>素</a:t>
            </a:r>
            <a:r>
              <a:rPr sz="3200" b="1">
                <a:solidFill>
                  <a:srgbClr val="FFFFFF"/>
                </a:solidFill>
                <a:latin typeface="微软雅黑"/>
                <a:cs typeface="微软雅黑"/>
              </a:rPr>
              <a:t>	</a:t>
            </a:r>
            <a:r>
              <a:rPr sz="3200" u="dash">
                <a:solidFill>
                  <a:srgbClr val="FFFFFF"/>
                </a:solidFill>
                <a:uFill>
                  <a:solidFill>
                    <a:srgbClr val="FFFFFF"/>
                  </a:solidFill>
                </a:uFill>
                <a:latin typeface="Times New Roman"/>
                <a:cs typeface="Times New Roman"/>
              </a:rPr>
              <a:t>	</a:t>
            </a:r>
            <a:r>
              <a:rPr sz="4200" baseline="-25793">
                <a:solidFill>
                  <a:srgbClr val="FFFFFF"/>
                </a:solidFill>
                <a:latin typeface="Impact"/>
                <a:cs typeface="Impact"/>
              </a:rPr>
              <a:t>P1</a:t>
            </a:r>
            <a:r>
              <a:rPr sz="4200" spc="-7" baseline="-25793">
                <a:solidFill>
                  <a:srgbClr val="FFFFFF"/>
                </a:solidFill>
                <a:latin typeface="Impact"/>
                <a:cs typeface="Impact"/>
              </a:rPr>
              <a:t> </a:t>
            </a:r>
            <a:r>
              <a:rPr sz="4200" spc="-75" baseline="-25793">
                <a:solidFill>
                  <a:srgbClr val="FFFFFF"/>
                </a:solidFill>
                <a:latin typeface="Impact"/>
                <a:cs typeface="Impact"/>
              </a:rPr>
              <a:t>5</a:t>
            </a:r>
            <a:endParaRPr sz="4200" baseline="-25793">
              <a:latin typeface="Impact"/>
              <a:cs typeface="Impact"/>
            </a:endParaRPr>
          </a:p>
        </p:txBody>
      </p:sp>
      <p:pic>
        <p:nvPicPr>
          <p:cNvPr id="9" name="object 9"/>
          <p:cNvPicPr/>
          <p:nvPr/>
        </p:nvPicPr>
        <p:blipFill>
          <a:blip r:embed="rId2"/>
          <a:stretch>
            <a:fillRect/>
          </a:stretch>
        </p:blipFill>
        <p:spPr>
          <a:xfrm>
            <a:off x="238494" y="276618"/>
            <a:ext cx="1090403" cy="1029501"/>
          </a:xfrm>
          <a:prstGeom prst="rect">
            <a:avLst/>
          </a:prstGeom>
        </p:spPr>
      </p:pic>
      <p:sp>
        <p:nvSpPr>
          <p:cNvPr id="10" name="object 10"/>
          <p:cNvSpPr/>
          <p:nvPr/>
        </p:nvSpPr>
        <p:spPr>
          <a:xfrm>
            <a:off x="1685925" y="3835400"/>
            <a:ext cx="14604" cy="536575"/>
          </a:xfrm>
          <a:custGeom>
            <a:rect l="l" t="t" r="r" b="b"/>
            <a:pathLst>
              <a:path w="14604" h="536575">
                <a:moveTo>
                  <a:pt x="0" y="0"/>
                </a:moveTo>
                <a:lnTo>
                  <a:pt x="14288" y="536575"/>
                </a:lnTo>
              </a:path>
            </a:pathLst>
          </a:custGeom>
          <a:ln w="6350">
            <a:solidFill>
              <a:srgbClr val="FFFFFF"/>
            </a:solidFill>
          </a:ln>
        </p:spPr>
        <p:txBody>
          <a:bodyPr wrap="square" lIns="0" tIns="0" rIns="0" bIns="0" rtlCol="0"/>
          <a:lstStyle/>
          <a:p/>
        </p:txBody>
      </p:sp>
      <p:sp>
        <p:nvSpPr>
          <p:cNvPr id="11" name="object 11"/>
          <p:cNvSpPr txBox="1"/>
          <p:nvPr/>
        </p:nvSpPr>
        <p:spPr>
          <a:xfrm>
            <a:off x="1054767" y="3735951"/>
            <a:ext cx="2912110" cy="574040"/>
          </a:xfrm>
          <a:prstGeom prst="rect">
            <a:avLst/>
          </a:prstGeom>
        </p:spPr>
        <p:txBody>
          <a:bodyPr vert="horz" wrap="square" lIns="0" tIns="12700" rIns="0" bIns="0" rtlCol="0">
            <a:spAutoFit/>
          </a:bodyPr>
          <a:lstStyle/>
          <a:p>
            <a:pPr marL="38100">
              <a:lnSpc>
                <a:spcPct val="100000"/>
              </a:lnSpc>
              <a:spcBef>
                <a:spcPts val="100"/>
              </a:spcBef>
              <a:tabLst>
                <a:tab pos="841375"/>
              </a:tabLst>
            </a:pPr>
            <a:r>
              <a:rPr sz="5400" spc="-37" baseline="-7716">
                <a:solidFill>
                  <a:srgbClr val="FFFFFF"/>
                </a:solidFill>
                <a:latin typeface="Impact"/>
                <a:cs typeface="Impact"/>
              </a:rPr>
              <a:t>03</a:t>
            </a:r>
            <a:r>
              <a:rPr sz="5400" baseline="-7716">
                <a:solidFill>
                  <a:srgbClr val="FFFFFF"/>
                </a:solidFill>
                <a:latin typeface="Impact"/>
                <a:cs typeface="Impact"/>
              </a:rPr>
              <a:t>	</a:t>
            </a:r>
            <a:r>
              <a:rPr sz="3200" b="1" spc="-10">
                <a:solidFill>
                  <a:srgbClr val="FFFFFF"/>
                </a:solidFill>
                <a:latin typeface="微软雅黑"/>
                <a:cs typeface="微软雅黑"/>
              </a:rPr>
              <a:t>大气稳定度</a:t>
            </a:r>
            <a:endParaRPr sz="3200">
              <a:latin typeface="微软雅黑"/>
              <a:cs typeface="微软雅黑"/>
            </a:endParaRPr>
          </a:p>
        </p:txBody>
      </p:sp>
      <p:sp>
        <p:nvSpPr>
          <p:cNvPr id="12" name="object 12"/>
          <p:cNvSpPr txBox="1"/>
          <p:nvPr/>
        </p:nvSpPr>
        <p:spPr>
          <a:xfrm>
            <a:off x="7485757" y="4002911"/>
            <a:ext cx="572770" cy="452120"/>
          </a:xfrm>
          <a:prstGeom prst="rect">
            <a:avLst/>
          </a:prstGeom>
        </p:spPr>
        <p:txBody>
          <a:bodyPr vert="horz" wrap="square" lIns="0" tIns="12700" rIns="0" bIns="0" rtlCol="0">
            <a:spAutoFit/>
          </a:bodyPr>
          <a:lstStyle/>
          <a:p>
            <a:pPr marL="12700">
              <a:lnSpc>
                <a:spcPct val="100000"/>
              </a:lnSpc>
              <a:spcBef>
                <a:spcPts val="100"/>
              </a:spcBef>
            </a:pPr>
            <a:r>
              <a:rPr sz="2800" spc="-25">
                <a:solidFill>
                  <a:srgbClr val="FFFFFF"/>
                </a:solidFill>
                <a:latin typeface="Impact"/>
                <a:cs typeface="Impact"/>
              </a:rPr>
              <a:t>P25</a:t>
            </a:r>
            <a:endParaRPr sz="2800">
              <a:latin typeface="Impact"/>
              <a:cs typeface="Impact"/>
            </a:endParaRPr>
          </a:p>
        </p:txBody>
      </p:sp>
      <p:sp>
        <p:nvSpPr>
          <p:cNvPr id="13" name="object 13"/>
          <p:cNvSpPr/>
          <p:nvPr/>
        </p:nvSpPr>
        <p:spPr>
          <a:xfrm>
            <a:off x="4337050" y="4214812"/>
            <a:ext cx="3081655" cy="19050"/>
          </a:xfrm>
          <a:custGeom>
            <a:rect l="l" t="t" r="r" b="b"/>
            <a:pathLst>
              <a:path w="3081654" h="19050">
                <a:moveTo>
                  <a:pt x="0" y="19050"/>
                </a:moveTo>
                <a:lnTo>
                  <a:pt x="3081338" y="0"/>
                </a:lnTo>
              </a:path>
            </a:pathLst>
          </a:custGeom>
          <a:ln w="12700">
            <a:solidFill>
              <a:srgbClr val="FFFFFF"/>
            </a:solidFill>
            <a:prstDash val="sysDash"/>
          </a:ln>
        </p:spPr>
        <p:txBody>
          <a:bodyPr wrap="square" lIns="0" tIns="0" rIns="0" bIns="0" rtlCol="0"/>
          <a:lstStyle/>
          <a:p/>
        </p:txBody>
      </p:sp>
      <p:sp>
        <p:nvSpPr>
          <p:cNvPr id="14" name="object 14"/>
          <p:cNvSpPr/>
          <p:nvPr/>
        </p:nvSpPr>
        <p:spPr>
          <a:xfrm>
            <a:off x="1685925" y="4664075"/>
            <a:ext cx="14604" cy="541655"/>
          </a:xfrm>
          <a:custGeom>
            <a:rect l="l" t="t" r="r" b="b"/>
            <a:pathLst>
              <a:path w="14604" h="541654">
                <a:moveTo>
                  <a:pt x="0" y="0"/>
                </a:moveTo>
                <a:lnTo>
                  <a:pt x="14288" y="541337"/>
                </a:lnTo>
              </a:path>
            </a:pathLst>
          </a:custGeom>
          <a:ln w="6350">
            <a:solidFill>
              <a:srgbClr val="FFFFFF"/>
            </a:solidFill>
          </a:ln>
        </p:spPr>
        <p:txBody>
          <a:bodyPr wrap="square" lIns="0" tIns="0" rIns="0" bIns="0" rtlCol="0"/>
          <a:lstStyle/>
          <a:p/>
        </p:txBody>
      </p:sp>
      <p:sp>
        <p:nvSpPr>
          <p:cNvPr id="15" name="object 15"/>
          <p:cNvSpPr txBox="1"/>
          <p:nvPr/>
        </p:nvSpPr>
        <p:spPr>
          <a:xfrm>
            <a:off x="1061799" y="4563616"/>
            <a:ext cx="3311525" cy="574040"/>
          </a:xfrm>
          <a:prstGeom prst="rect">
            <a:avLst/>
          </a:prstGeom>
        </p:spPr>
        <p:txBody>
          <a:bodyPr vert="horz" wrap="square" lIns="0" tIns="12700" rIns="0" bIns="0" rtlCol="0">
            <a:spAutoFit/>
          </a:bodyPr>
          <a:lstStyle/>
          <a:p>
            <a:pPr marL="38100">
              <a:lnSpc>
                <a:spcPct val="100000"/>
              </a:lnSpc>
              <a:spcBef>
                <a:spcPts val="100"/>
              </a:spcBef>
              <a:tabLst>
                <a:tab pos="834390"/>
              </a:tabLst>
            </a:pPr>
            <a:r>
              <a:rPr sz="5400" spc="-37" baseline="-7716">
                <a:solidFill>
                  <a:srgbClr val="FFFFFF"/>
                </a:solidFill>
                <a:latin typeface="Impact"/>
                <a:cs typeface="Impact"/>
              </a:rPr>
              <a:t>04</a:t>
            </a:r>
            <a:r>
              <a:rPr sz="5400" baseline="-7716">
                <a:solidFill>
                  <a:srgbClr val="FFFFFF"/>
                </a:solidFill>
                <a:latin typeface="Impact"/>
                <a:cs typeface="Impact"/>
              </a:rPr>
              <a:t>	</a:t>
            </a:r>
            <a:r>
              <a:rPr sz="3200" b="1" spc="-10">
                <a:solidFill>
                  <a:srgbClr val="FFFFFF"/>
                </a:solidFill>
                <a:latin typeface="微软雅黑"/>
                <a:cs typeface="微软雅黑"/>
              </a:rPr>
              <a:t>大气现象要素</a:t>
            </a:r>
            <a:endParaRPr sz="3200">
              <a:latin typeface="微软雅黑"/>
              <a:cs typeface="微软雅黑"/>
            </a:endParaRPr>
          </a:p>
        </p:txBody>
      </p:sp>
      <p:sp>
        <p:nvSpPr>
          <p:cNvPr id="16" name="object 16"/>
          <p:cNvSpPr txBox="1"/>
          <p:nvPr/>
        </p:nvSpPr>
        <p:spPr>
          <a:xfrm>
            <a:off x="4756150" y="4779776"/>
            <a:ext cx="3326765" cy="513080"/>
          </a:xfrm>
          <a:prstGeom prst="rect">
            <a:avLst/>
          </a:prstGeom>
        </p:spPr>
        <p:txBody>
          <a:bodyPr vert="horz" wrap="square" lIns="0" tIns="63500" rIns="0" bIns="0" rtlCol="0">
            <a:spAutoFit/>
          </a:bodyPr>
          <a:lstStyle/>
          <a:p>
            <a:pPr marL="38100">
              <a:lnSpc>
                <a:spcPct val="100000"/>
              </a:lnSpc>
              <a:spcBef>
                <a:spcPts val="500"/>
              </a:spcBef>
              <a:tabLst>
                <a:tab pos="2741930"/>
              </a:tabLst>
            </a:pPr>
            <a:r>
              <a:rPr sz="4800" u="dash" baseline="22569">
                <a:solidFill>
                  <a:srgbClr val="FFFFFF"/>
                </a:solidFill>
                <a:uFill>
                  <a:solidFill>
                    <a:srgbClr val="FFFFFF"/>
                  </a:solidFill>
                </a:uFill>
                <a:latin typeface="Times New Roman"/>
                <a:cs typeface="Times New Roman"/>
              </a:rPr>
              <a:t>	</a:t>
            </a:r>
            <a:r>
              <a:rPr sz="2800" spc="-25">
                <a:solidFill>
                  <a:srgbClr val="FFFFFF"/>
                </a:solidFill>
                <a:latin typeface="Impact"/>
                <a:cs typeface="Impact"/>
              </a:rPr>
              <a:t>P28</a:t>
            </a:r>
            <a:endParaRPr sz="2800">
              <a:latin typeface="Impact"/>
              <a:cs typeface="Impact"/>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76938" y="1389549"/>
            <a:ext cx="7848600" cy="4719320"/>
          </a:xfrm>
          <a:prstGeom prst="rect">
            <a:avLst/>
          </a:prstGeom>
        </p:spPr>
        <p:txBody>
          <a:bodyPr vert="horz" wrap="square" lIns="0" tIns="12700" rIns="0" bIns="0" rtlCol="0">
            <a:spAutoFit/>
          </a:bodyPr>
          <a:lstStyle/>
          <a:p>
            <a:pPr marL="12700" marR="5080" indent="711200" algn="just">
              <a:lnSpc>
                <a:spcPct val="100000"/>
              </a:lnSpc>
              <a:spcBef>
                <a:spcPts val="100"/>
              </a:spcBef>
            </a:pPr>
            <a:r>
              <a:rPr sz="2800" spc="-5">
                <a:solidFill>
                  <a:srgbClr val="FFFFFF"/>
                </a:solidFill>
                <a:latin typeface="黑体"/>
                <a:cs typeface="黑体"/>
              </a:rPr>
              <a:t>无人机在大气中飞行，依靠大气产生升力。气象指发生在天空中的风、云、雨、雪、雾、电闪雷鸣等一切大气的物理现象，本章节在介绍气象基本知识点的同时要让大家了解气象对无人机飞行的影</a:t>
            </a:r>
            <a:r>
              <a:rPr sz="2800" spc="-25">
                <a:solidFill>
                  <a:srgbClr val="FFFFFF"/>
                </a:solidFill>
                <a:latin typeface="黑体"/>
                <a:cs typeface="黑体"/>
              </a:rPr>
              <a:t>响。</a:t>
            </a:r>
            <a:endParaRPr sz="2800">
              <a:latin typeface="黑体"/>
              <a:cs typeface="黑体"/>
            </a:endParaRPr>
          </a:p>
          <a:p>
            <a:pPr marL="12700" marR="5080" indent="711200" algn="just">
              <a:lnSpc>
                <a:spcPct val="100000"/>
              </a:lnSpc>
            </a:pPr>
            <a:r>
              <a:rPr sz="2800" spc="-5">
                <a:solidFill>
                  <a:srgbClr val="FFFFFF"/>
                </a:solidFill>
                <a:latin typeface="黑体"/>
                <a:cs typeface="黑体"/>
              </a:rPr>
              <a:t>气象要素对飞行及安全影响重大，是限制飞行的主要因素之一。已经有不少飞友因大风而炸机、因低温无功而返、因穿云而失联。无人机作业前应了解天气状况，较可靠的是通过气象站发布的天气预报，亦可以使用简易的地面测量仪器，或参考当地原住民的丰富经验。</a:t>
            </a:r>
            <a:endParaRPr sz="2800">
              <a:latin typeface="黑体"/>
              <a:cs typeface="黑体"/>
            </a:endParaRPr>
          </a:p>
        </p:txBody>
      </p:sp>
      <p:sp>
        <p:nvSpPr>
          <p:cNvPr id="3" name="object 3"/>
          <p:cNvSpPr txBox="1">
            <a:spLocks noGrp="1"/>
          </p:cNvSpPr>
          <p:nvPr>
            <p:ph type="title"/>
          </p:nvPr>
        </p:nvSpPr>
        <p:spPr>
          <a:xfrm>
            <a:off x="1356274" y="417472"/>
            <a:ext cx="2834005" cy="513080"/>
          </a:xfrm>
          <a:prstGeom prst="rect">
            <a:avLst/>
          </a:prstGeom>
        </p:spPr>
        <p:txBody>
          <a:bodyPr vert="horz" wrap="square" lIns="0" tIns="12700" rIns="0" bIns="0" rtlCol="0">
            <a:spAutoFit/>
          </a:bodyPr>
          <a:lstStyle/>
          <a:p>
            <a:pPr marL="12700">
              <a:lnSpc>
                <a:spcPct val="100000"/>
              </a:lnSpc>
              <a:spcBef>
                <a:spcPts val="100"/>
              </a:spcBef>
              <a:tabLst>
                <a:tab pos="382270"/>
              </a:tabLst>
            </a:pPr>
            <a:r>
              <a:rPr sz="3200" b="0" spc="-50">
                <a:latin typeface="Impact"/>
                <a:cs typeface="Impact"/>
              </a:rPr>
              <a:t>1</a:t>
            </a:r>
            <a:r>
              <a:rPr sz="3200" b="0">
                <a:latin typeface="Impact"/>
                <a:cs typeface="Impact"/>
              </a:rPr>
              <a:t>	</a:t>
            </a:r>
            <a:r>
              <a:rPr sz="3200" spc="-10">
                <a:latin typeface="微软雅黑"/>
                <a:cs typeface="微软雅黑"/>
              </a:rPr>
              <a:t>大气性质要素</a:t>
            </a:r>
            <a:endParaRPr sz="3200">
              <a:latin typeface="微软雅黑"/>
              <a:cs typeface="微软雅黑"/>
            </a:endParaRPr>
          </a:p>
        </p:txBody>
      </p:sp>
      <p:sp>
        <p:nvSpPr>
          <p:cNvPr id="4" name="object 4"/>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5" name="object 5"/>
          <p:cNvPicPr/>
          <p:nvPr/>
        </p:nvPicPr>
        <p:blipFill>
          <a:blip r:embed="rId2"/>
          <a:stretch>
            <a:fillRect/>
          </a:stretch>
        </p:blipFill>
        <p:spPr>
          <a:xfrm>
            <a:off x="124782" y="228632"/>
            <a:ext cx="980119" cy="925446"/>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2834005" cy="513080"/>
          </a:xfrm>
          <a:prstGeom prst="rect">
            <a:avLst/>
          </a:prstGeom>
        </p:spPr>
        <p:txBody>
          <a:bodyPr vert="horz" wrap="square" lIns="0" tIns="12700" rIns="0" bIns="0" rtlCol="0">
            <a:spAutoFit/>
          </a:bodyPr>
          <a:lstStyle/>
          <a:p>
            <a:pPr marL="12700">
              <a:lnSpc>
                <a:spcPct val="100000"/>
              </a:lnSpc>
              <a:spcBef>
                <a:spcPts val="100"/>
              </a:spcBef>
              <a:tabLst>
                <a:tab pos="382270"/>
              </a:tabLst>
            </a:pPr>
            <a:r>
              <a:rPr sz="3200" b="0" spc="-50">
                <a:latin typeface="Impact"/>
                <a:cs typeface="Impact"/>
              </a:rPr>
              <a:t>1</a:t>
            </a:r>
            <a:r>
              <a:rPr sz="3200" b="0">
                <a:latin typeface="Impact"/>
                <a:cs typeface="Impact"/>
              </a:rPr>
              <a:t>	</a:t>
            </a:r>
            <a:r>
              <a:rPr sz="3200" spc="-10">
                <a:latin typeface="微软雅黑"/>
                <a:cs typeface="微软雅黑"/>
              </a:rPr>
              <a:t>大气性质要素</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693102" y="1336357"/>
            <a:ext cx="7848600" cy="2736850"/>
          </a:xfrm>
          <a:prstGeom prst="rect">
            <a:avLst/>
          </a:prstGeom>
        </p:spPr>
        <p:txBody>
          <a:bodyPr vert="horz" wrap="square" lIns="0" tIns="12700" rIns="0" bIns="0" rtlCol="0">
            <a:spAutoFit/>
          </a:bodyPr>
          <a:lstStyle/>
          <a:p>
            <a:pPr marL="12700" marR="5080" indent="711200">
              <a:lnSpc>
                <a:spcPct val="100000"/>
              </a:lnSpc>
              <a:spcBef>
                <a:spcPts val="100"/>
              </a:spcBef>
            </a:pPr>
            <a:r>
              <a:rPr sz="2800" spc="-5">
                <a:solidFill>
                  <a:srgbClr val="FFFFFF"/>
                </a:solidFill>
                <a:latin typeface="黑体"/>
                <a:cs typeface="黑体"/>
              </a:rPr>
              <a:t>大气是一种物体，它有质量也有重量，海拔越</a:t>
            </a:r>
            <a:r>
              <a:rPr sz="2800">
                <a:solidFill>
                  <a:srgbClr val="FFFFFF"/>
                </a:solidFill>
                <a:latin typeface="黑体"/>
                <a:cs typeface="黑体"/>
              </a:rPr>
              <a:t>高空气越稀薄，18000ft</a:t>
            </a:r>
            <a:r>
              <a:rPr sz="2800" spc="-5">
                <a:solidFill>
                  <a:srgbClr val="FFFFFF"/>
                </a:solidFill>
                <a:latin typeface="黑体"/>
                <a:cs typeface="黑体"/>
              </a:rPr>
              <a:t>高度的大气质量仅仅为海</a:t>
            </a:r>
            <a:r>
              <a:rPr sz="2800" spc="-10">
                <a:solidFill>
                  <a:srgbClr val="FFFFFF"/>
                </a:solidFill>
                <a:latin typeface="黑体"/>
                <a:cs typeface="黑体"/>
              </a:rPr>
              <a:t>平面上的一半。</a:t>
            </a:r>
            <a:endParaRPr sz="2800">
              <a:latin typeface="黑体"/>
              <a:cs typeface="黑体"/>
            </a:endParaRPr>
          </a:p>
          <a:p>
            <a:pPr marL="12700" marR="5080" indent="711200" algn="just">
              <a:lnSpc>
                <a:spcPct val="100000"/>
              </a:lnSpc>
              <a:spcBef>
                <a:spcPts val="1185"/>
              </a:spcBef>
            </a:pPr>
            <a:r>
              <a:rPr sz="2800" spc="-5">
                <a:solidFill>
                  <a:srgbClr val="FFFFFF"/>
                </a:solidFill>
                <a:latin typeface="黑体"/>
                <a:cs typeface="黑体"/>
              </a:rPr>
              <a:t>研究大气中的气象现象时，可将大气看作一种混合物，它由三个部分组成：干洁空气、水汽和大</a:t>
            </a:r>
            <a:r>
              <a:rPr sz="2800" spc="-15">
                <a:solidFill>
                  <a:srgbClr val="FFFFFF"/>
                </a:solidFill>
                <a:latin typeface="黑体"/>
                <a:cs typeface="黑体"/>
              </a:rPr>
              <a:t>气杂质。</a:t>
            </a:r>
            <a:endParaRPr sz="2800">
              <a:latin typeface="黑体"/>
              <a:cs typeface="黑体"/>
            </a:endParaRPr>
          </a:p>
        </p:txBody>
      </p:sp>
      <p:pic>
        <p:nvPicPr>
          <p:cNvPr id="6" name="object 6"/>
          <p:cNvPicPr/>
          <p:nvPr/>
        </p:nvPicPr>
        <p:blipFill>
          <a:blip r:embed="rId3"/>
          <a:stretch>
            <a:fillRect/>
          </a:stretch>
        </p:blipFill>
        <p:spPr>
          <a:xfrm>
            <a:off x="165100" y="4267200"/>
            <a:ext cx="8947150" cy="2357438"/>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1438275" cy="513080"/>
          </a:xfrm>
          <a:prstGeom prst="rect">
            <a:avLst/>
          </a:prstGeom>
        </p:spPr>
        <p:txBody>
          <a:bodyPr vert="horz" wrap="square" lIns="0" tIns="12700" rIns="0" bIns="0" rtlCol="0">
            <a:spAutoFit/>
          </a:bodyPr>
          <a:lstStyle/>
          <a:p>
            <a:pPr marL="12700">
              <a:lnSpc>
                <a:spcPct val="100000"/>
              </a:lnSpc>
              <a:spcBef>
                <a:spcPts val="100"/>
              </a:spcBef>
              <a:tabLst>
                <a:tab pos="611505"/>
              </a:tabLst>
            </a:pPr>
            <a:r>
              <a:rPr sz="3200" b="0" spc="-25">
                <a:latin typeface="Impact"/>
                <a:cs typeface="Impact"/>
              </a:rPr>
              <a:t>1.1</a:t>
            </a:r>
            <a:r>
              <a:rPr sz="3200" b="0">
                <a:latin typeface="Impact"/>
                <a:cs typeface="Impact"/>
              </a:rPr>
              <a:t>	</a:t>
            </a:r>
            <a:r>
              <a:rPr sz="3200" spc="-25">
                <a:latin typeface="微软雅黑"/>
                <a:cs typeface="微软雅黑"/>
              </a:rPr>
              <a:t>气温</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591502" y="1425575"/>
            <a:ext cx="8013700" cy="3609975"/>
          </a:xfrm>
          <a:prstGeom prst="rect">
            <a:avLst/>
          </a:prstGeom>
        </p:spPr>
        <p:txBody>
          <a:bodyPr vert="horz" wrap="square" lIns="0" tIns="12700" rIns="0" bIns="0" rtlCol="0">
            <a:spAutoFit/>
          </a:bodyPr>
          <a:lstStyle/>
          <a:p>
            <a:pPr marL="621665">
              <a:lnSpc>
                <a:spcPct val="100000"/>
              </a:lnSpc>
              <a:spcBef>
                <a:spcPts val="100"/>
              </a:spcBef>
            </a:pPr>
            <a:r>
              <a:rPr sz="2400" spc="-5">
                <a:solidFill>
                  <a:srgbClr val="FFFFFF"/>
                </a:solidFill>
                <a:latin typeface="黑体"/>
                <a:cs typeface="黑体"/>
              </a:rPr>
              <a:t>三大气象要素为气温、气压和大气湿度。</a:t>
            </a:r>
            <a:endParaRPr sz="2400">
              <a:latin typeface="黑体"/>
              <a:cs typeface="黑体"/>
            </a:endParaRPr>
          </a:p>
          <a:p>
            <a:pPr marL="12700" marR="69215" indent="609600" algn="just">
              <a:lnSpc>
                <a:spcPts val="2880"/>
              </a:lnSpc>
              <a:spcBef>
                <a:spcPts val="95"/>
              </a:spcBef>
            </a:pPr>
            <a:r>
              <a:rPr sz="2400" spc="-5">
                <a:solidFill>
                  <a:srgbClr val="FFFFFF"/>
                </a:solidFill>
                <a:latin typeface="黑体"/>
                <a:cs typeface="黑体"/>
              </a:rPr>
              <a:t>气温、气压和空气湿度的变化都会对飞机性能和仪表指示造成一定的影响，这种影响主要通过他们对空气密度的影</a:t>
            </a:r>
            <a:r>
              <a:rPr sz="2400" spc="-10">
                <a:solidFill>
                  <a:srgbClr val="FFFFFF"/>
                </a:solidFill>
                <a:latin typeface="黑体"/>
                <a:cs typeface="黑体"/>
              </a:rPr>
              <a:t>响而实现，空气密度与气温、压力的关系为：</a:t>
            </a:r>
            <a:r>
              <a:rPr sz="2550" i="1" spc="-135">
                <a:solidFill>
                  <a:srgbClr val="FFFFFF"/>
                </a:solidFill>
                <a:latin typeface="Arial"/>
                <a:cs typeface="Arial"/>
              </a:rPr>
              <a:t>P=ρRT</a:t>
            </a:r>
            <a:r>
              <a:rPr sz="2400" spc="-135">
                <a:solidFill>
                  <a:srgbClr val="FFFFFF"/>
                </a:solidFill>
                <a:latin typeface="黑体"/>
                <a:cs typeface="黑体"/>
              </a:rPr>
              <a:t>（</a:t>
            </a:r>
            <a:r>
              <a:rPr sz="2400" spc="-25">
                <a:solidFill>
                  <a:srgbClr val="FFFFFF"/>
                </a:solidFill>
                <a:latin typeface="黑体"/>
                <a:cs typeface="黑体"/>
              </a:rPr>
              <a:t>大气</a:t>
            </a:r>
            <a:r>
              <a:rPr sz="2400">
                <a:solidFill>
                  <a:srgbClr val="FFFFFF"/>
                </a:solidFill>
                <a:latin typeface="黑体"/>
                <a:cs typeface="黑体"/>
              </a:rPr>
              <a:t>状态方程）</a:t>
            </a:r>
            <a:r>
              <a:rPr sz="2400" spc="-50">
                <a:solidFill>
                  <a:srgbClr val="FFFFFF"/>
                </a:solidFill>
                <a:latin typeface="黑体"/>
                <a:cs typeface="黑体"/>
              </a:rPr>
              <a:t>。</a:t>
            </a:r>
            <a:endParaRPr sz="2400">
              <a:latin typeface="黑体"/>
              <a:cs typeface="黑体"/>
            </a:endParaRPr>
          </a:p>
          <a:p>
            <a:pPr marL="76200" marR="5080" indent="609600">
              <a:lnSpc>
                <a:spcPct val="100000"/>
              </a:lnSpc>
              <a:spcBef>
                <a:spcPts val="745"/>
              </a:spcBef>
            </a:pPr>
            <a:r>
              <a:rPr sz="2400" spc="-5">
                <a:solidFill>
                  <a:srgbClr val="FFFFFF"/>
                </a:solidFill>
                <a:latin typeface="黑体"/>
                <a:cs typeface="黑体"/>
              </a:rPr>
              <a:t>气温：表示空气冷热程度的物理量。大气系统热量的主</a:t>
            </a:r>
            <a:r>
              <a:rPr sz="2400">
                <a:solidFill>
                  <a:srgbClr val="FFFFFF"/>
                </a:solidFill>
                <a:latin typeface="黑体"/>
                <a:cs typeface="黑体"/>
              </a:rPr>
              <a:t>要是吸收太阳辐射，当太阳辐射通过大气层时，有24%</a:t>
            </a:r>
            <a:r>
              <a:rPr sz="2400" spc="-25">
                <a:solidFill>
                  <a:srgbClr val="FFFFFF"/>
                </a:solidFill>
                <a:latin typeface="黑体"/>
                <a:cs typeface="黑体"/>
              </a:rPr>
              <a:t>直接</a:t>
            </a:r>
            <a:r>
              <a:rPr sz="2400" spc="-10">
                <a:solidFill>
                  <a:srgbClr val="FFFFFF"/>
                </a:solidFill>
                <a:latin typeface="黑体"/>
                <a:cs typeface="黑体"/>
              </a:rPr>
              <a:t>被大气吸收。</a:t>
            </a:r>
            <a:endParaRPr sz="2400">
              <a:latin typeface="黑体"/>
              <a:cs typeface="黑体"/>
            </a:endParaRPr>
          </a:p>
          <a:p>
            <a:pPr marL="188595">
              <a:lnSpc>
                <a:spcPct val="100000"/>
              </a:lnSpc>
              <a:spcBef>
                <a:spcPts val="1460"/>
              </a:spcBef>
            </a:pPr>
            <a:r>
              <a:rPr sz="2400" spc="-10">
                <a:solidFill>
                  <a:srgbClr val="FFFFFF"/>
                </a:solidFill>
                <a:latin typeface="黑体"/>
                <a:cs typeface="黑体"/>
              </a:rPr>
              <a:t>气温度量：</a:t>
            </a:r>
            <a:endParaRPr sz="2400">
              <a:latin typeface="黑体"/>
              <a:cs typeface="黑体"/>
            </a:endParaRPr>
          </a:p>
        </p:txBody>
      </p:sp>
      <p:pic>
        <p:nvPicPr>
          <p:cNvPr id="6" name="object 6"/>
          <p:cNvPicPr/>
          <p:nvPr/>
        </p:nvPicPr>
        <p:blipFill>
          <a:blip r:embed="rId3"/>
          <a:stretch>
            <a:fillRect/>
          </a:stretch>
        </p:blipFill>
        <p:spPr>
          <a:xfrm>
            <a:off x="1277534" y="5146042"/>
            <a:ext cx="7861695" cy="1384994"/>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1438275" cy="513080"/>
          </a:xfrm>
          <a:prstGeom prst="rect">
            <a:avLst/>
          </a:prstGeom>
        </p:spPr>
        <p:txBody>
          <a:bodyPr vert="horz" wrap="square" lIns="0" tIns="12700" rIns="0" bIns="0" rtlCol="0">
            <a:spAutoFit/>
          </a:bodyPr>
          <a:lstStyle/>
          <a:p>
            <a:pPr marL="12700">
              <a:lnSpc>
                <a:spcPct val="100000"/>
              </a:lnSpc>
              <a:spcBef>
                <a:spcPts val="100"/>
              </a:spcBef>
              <a:tabLst>
                <a:tab pos="611505"/>
              </a:tabLst>
            </a:pPr>
            <a:r>
              <a:rPr sz="3200" b="0" spc="-25">
                <a:latin typeface="Impact"/>
                <a:cs typeface="Impact"/>
              </a:rPr>
              <a:t>1.1</a:t>
            </a:r>
            <a:r>
              <a:rPr sz="3200" b="0">
                <a:latin typeface="Impact"/>
                <a:cs typeface="Impact"/>
              </a:rPr>
              <a:t>	</a:t>
            </a:r>
            <a:r>
              <a:rPr sz="3200" spc="-25">
                <a:latin typeface="微软雅黑"/>
                <a:cs typeface="微软雅黑"/>
              </a:rPr>
              <a:t>气温</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1169352" y="1352857"/>
            <a:ext cx="7683500" cy="4702175"/>
          </a:xfrm>
          <a:prstGeom prst="rect">
            <a:avLst/>
          </a:prstGeom>
        </p:spPr>
        <p:txBody>
          <a:bodyPr vert="horz" wrap="square" lIns="0" tIns="73025" rIns="0" bIns="0" rtlCol="0">
            <a:spAutoFit/>
          </a:bodyPr>
          <a:lstStyle/>
          <a:p>
            <a:pPr marL="123825">
              <a:lnSpc>
                <a:spcPct val="100000"/>
              </a:lnSpc>
              <a:spcBef>
                <a:spcPts val="575"/>
              </a:spcBef>
            </a:pPr>
            <a:r>
              <a:rPr sz="2400" spc="-10">
                <a:solidFill>
                  <a:srgbClr val="FFFFFF"/>
                </a:solidFill>
                <a:latin typeface="黑体"/>
                <a:cs typeface="黑体"/>
              </a:rPr>
              <a:t>气温对飞行的影响：</a:t>
            </a:r>
            <a:endParaRPr sz="2400">
              <a:latin typeface="黑体"/>
              <a:cs typeface="黑体"/>
            </a:endParaRPr>
          </a:p>
          <a:p>
            <a:pPr marL="363220" marR="301625" indent="-342900">
              <a:lnSpc>
                <a:spcPct val="100000"/>
              </a:lnSpc>
              <a:spcBef>
                <a:spcPts val="535"/>
              </a:spcBef>
              <a:buSzPct val="102083"/>
              <a:buFont typeface="Wingdings"/>
              <a:buChar char=""/>
              <a:tabLst>
                <a:tab pos="363855"/>
              </a:tabLst>
            </a:pPr>
            <a:r>
              <a:rPr sz="2400" spc="-5">
                <a:solidFill>
                  <a:srgbClr val="FFFFFF"/>
                </a:solidFill>
                <a:latin typeface="黑体"/>
                <a:cs typeface="黑体"/>
              </a:rPr>
              <a:t>气温对升限的影响：气温升高，所有飞机的升限都要</a:t>
            </a:r>
            <a:r>
              <a:rPr sz="2400" spc="-20">
                <a:solidFill>
                  <a:srgbClr val="FFFFFF"/>
                </a:solidFill>
                <a:latin typeface="黑体"/>
                <a:cs typeface="黑体"/>
              </a:rPr>
              <a:t>减小。</a:t>
            </a:r>
            <a:endParaRPr sz="2400">
              <a:latin typeface="黑体"/>
              <a:cs typeface="黑体"/>
            </a:endParaRPr>
          </a:p>
          <a:p>
            <a:pPr marL="363220" marR="301625" indent="-342900">
              <a:lnSpc>
                <a:spcPct val="100000"/>
              </a:lnSpc>
              <a:spcBef>
                <a:spcPts val="340"/>
              </a:spcBef>
              <a:buSzPct val="102083"/>
              <a:buFont typeface="Wingdings"/>
              <a:buChar char=""/>
              <a:tabLst>
                <a:tab pos="363855"/>
              </a:tabLst>
            </a:pPr>
            <a:r>
              <a:rPr sz="2400" spc="-5">
                <a:solidFill>
                  <a:srgbClr val="FFFFFF"/>
                </a:solidFill>
                <a:latin typeface="黑体"/>
                <a:cs typeface="黑体"/>
              </a:rPr>
              <a:t>气温对滑跑距离的影响：气温升高,空气密度小,飞机增速慢，飞机的离地速度增大，起飞滑跑距离增长。</a:t>
            </a:r>
            <a:endParaRPr sz="2400">
              <a:latin typeface="黑体"/>
              <a:cs typeface="黑体"/>
            </a:endParaRPr>
          </a:p>
          <a:p>
            <a:pPr marL="355600" marR="5080" indent="-342900">
              <a:lnSpc>
                <a:spcPct val="100000"/>
              </a:lnSpc>
              <a:spcBef>
                <a:spcPts val="1295"/>
              </a:spcBef>
              <a:buSzPct val="102083"/>
              <a:buFont typeface="Wingdings"/>
              <a:buChar char=""/>
              <a:tabLst>
                <a:tab pos="355600"/>
              </a:tabLst>
            </a:pPr>
            <a:r>
              <a:rPr sz="2400" spc="-5">
                <a:solidFill>
                  <a:srgbClr val="FFFFFF"/>
                </a:solidFill>
                <a:latin typeface="黑体"/>
                <a:cs typeface="黑体"/>
              </a:rPr>
              <a:t>气温对最大平飞速度的影响：气温低时，空气密度大，飞机发动机的推力增大，最大平飞速度的增加。</a:t>
            </a:r>
            <a:endParaRPr sz="2400">
              <a:latin typeface="黑体"/>
              <a:cs typeface="黑体"/>
            </a:endParaRPr>
          </a:p>
          <a:p>
            <a:pPr marL="363220" indent="-343535">
              <a:lnSpc>
                <a:spcPct val="100000"/>
              </a:lnSpc>
              <a:spcBef>
                <a:spcPts val="1300"/>
              </a:spcBef>
              <a:buSzPct val="102083"/>
              <a:buFont typeface="Wingdings"/>
              <a:buChar char=""/>
              <a:tabLst>
                <a:tab pos="363855"/>
              </a:tabLst>
            </a:pPr>
            <a:r>
              <a:rPr sz="2400" spc="-5">
                <a:solidFill>
                  <a:srgbClr val="FFFFFF"/>
                </a:solidFill>
                <a:latin typeface="黑体"/>
                <a:cs typeface="黑体"/>
              </a:rPr>
              <a:t>气温对飞机载重的影响：当气温高于标准大气温度时</a:t>
            </a:r>
            <a:endParaRPr sz="2400">
              <a:latin typeface="黑体"/>
              <a:cs typeface="黑体"/>
            </a:endParaRPr>
          </a:p>
          <a:p>
            <a:pPr marL="363220">
              <a:lnSpc>
                <a:spcPct val="100000"/>
              </a:lnSpc>
            </a:pPr>
            <a:r>
              <a:rPr sz="2400" spc="-5">
                <a:solidFill>
                  <a:srgbClr val="FFFFFF"/>
                </a:solidFill>
                <a:latin typeface="黑体"/>
                <a:cs typeface="黑体"/>
              </a:rPr>
              <a:t>,飞机的载重量是减少。</a:t>
            </a:r>
            <a:endParaRPr sz="2400">
              <a:latin typeface="黑体"/>
              <a:cs typeface="黑体"/>
            </a:endParaRPr>
          </a:p>
          <a:p>
            <a:pPr marL="355600" marR="309880" indent="-342900">
              <a:lnSpc>
                <a:spcPct val="100000"/>
              </a:lnSpc>
              <a:spcBef>
                <a:spcPts val="1195"/>
              </a:spcBef>
              <a:buSzPct val="102083"/>
              <a:buFont typeface="Wingdings"/>
              <a:buChar char=""/>
              <a:tabLst>
                <a:tab pos="355600"/>
              </a:tabLst>
            </a:pPr>
            <a:r>
              <a:rPr sz="2400" spc="-5">
                <a:solidFill>
                  <a:srgbClr val="FFFFFF"/>
                </a:solidFill>
                <a:latin typeface="黑体"/>
                <a:cs typeface="黑体"/>
              </a:rPr>
              <a:t>气温对飞机机体的影响：影响飞机机体腐蚀的大气因素是空气的相对温度、空气的温差。</a:t>
            </a:r>
            <a:endParaRPr sz="2400">
              <a:latin typeface="黑体"/>
              <a:cs typeface="黑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1438275" cy="513080"/>
          </a:xfrm>
          <a:prstGeom prst="rect">
            <a:avLst/>
          </a:prstGeom>
        </p:spPr>
        <p:txBody>
          <a:bodyPr vert="horz" wrap="square" lIns="0" tIns="12700" rIns="0" bIns="0" rtlCol="0">
            <a:spAutoFit/>
          </a:bodyPr>
          <a:lstStyle/>
          <a:p>
            <a:pPr marL="12700">
              <a:lnSpc>
                <a:spcPct val="100000"/>
              </a:lnSpc>
              <a:spcBef>
                <a:spcPts val="100"/>
              </a:spcBef>
              <a:tabLst>
                <a:tab pos="611505"/>
              </a:tabLst>
            </a:pPr>
            <a:r>
              <a:rPr sz="3200" b="0" spc="-25">
                <a:latin typeface="Impact"/>
                <a:cs typeface="Impact"/>
              </a:rPr>
              <a:t>1.1</a:t>
            </a:r>
            <a:r>
              <a:rPr sz="3200" b="0">
                <a:latin typeface="Impact"/>
                <a:cs typeface="Impact"/>
              </a:rPr>
              <a:t>	</a:t>
            </a:r>
            <a:r>
              <a:rPr sz="3200" spc="-25">
                <a:latin typeface="微软雅黑"/>
                <a:cs typeface="微软雅黑"/>
              </a:rPr>
              <a:t>气温</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646427" y="1161157"/>
            <a:ext cx="8350884" cy="5189855"/>
          </a:xfrm>
          <a:prstGeom prst="rect">
            <a:avLst/>
          </a:prstGeom>
        </p:spPr>
        <p:txBody>
          <a:bodyPr vert="horz" wrap="square" lIns="0" tIns="217170" rIns="0" bIns="0" rtlCol="0">
            <a:spAutoFit/>
          </a:bodyPr>
          <a:lstStyle/>
          <a:p>
            <a:pPr marL="562610">
              <a:lnSpc>
                <a:spcPct val="100000"/>
              </a:lnSpc>
              <a:spcBef>
                <a:spcPts val="1710"/>
              </a:spcBef>
            </a:pPr>
            <a:r>
              <a:rPr sz="2400" spc="-5">
                <a:solidFill>
                  <a:srgbClr val="FFFFFF"/>
                </a:solidFill>
                <a:latin typeface="黑体"/>
                <a:cs typeface="黑体"/>
              </a:rPr>
              <a:t>气温对无人机的影响：</a:t>
            </a:r>
            <a:endParaRPr sz="2400">
              <a:latin typeface="黑体"/>
              <a:cs typeface="黑体"/>
            </a:endParaRPr>
          </a:p>
          <a:p>
            <a:pPr marL="12700" marR="371475" indent="642620" algn="just">
              <a:lnSpc>
                <a:spcPct val="100000"/>
              </a:lnSpc>
              <a:spcBef>
                <a:spcPts val="1610"/>
              </a:spcBef>
            </a:pPr>
            <a:r>
              <a:rPr sz="2400" spc="-5">
                <a:solidFill>
                  <a:srgbClr val="FFFFFF"/>
                </a:solidFill>
                <a:latin typeface="黑体"/>
                <a:cs typeface="黑体"/>
              </a:rPr>
              <a:t>气温的高低不同、竖向的温差变化，都对无人机产生影</a:t>
            </a:r>
            <a:r>
              <a:rPr sz="2400">
                <a:solidFill>
                  <a:srgbClr val="FFFFFF"/>
                </a:solidFill>
                <a:latin typeface="黑体"/>
                <a:cs typeface="黑体"/>
              </a:rPr>
              <a:t>响。即是在无人机测绘工作的200-400m空间，会有</a:t>
            </a:r>
            <a:r>
              <a:rPr sz="2400" spc="-10">
                <a:solidFill>
                  <a:srgbClr val="FFFFFF"/>
                </a:solidFill>
                <a:latin typeface="Times New Roman"/>
                <a:cs typeface="Times New Roman"/>
              </a:rPr>
              <a:t>1.2~2.4℃</a:t>
            </a:r>
            <a:r>
              <a:rPr sz="2400" spc="-15">
                <a:solidFill>
                  <a:srgbClr val="FFFFFF"/>
                </a:solidFill>
                <a:latin typeface="黑体"/>
                <a:cs typeface="黑体"/>
              </a:rPr>
              <a:t>的温差。</a:t>
            </a:r>
            <a:endParaRPr sz="2400">
              <a:latin typeface="黑体"/>
              <a:cs typeface="黑体"/>
            </a:endParaRPr>
          </a:p>
          <a:p>
            <a:pPr marL="12700" marR="5080" indent="628650">
              <a:lnSpc>
                <a:spcPct val="100000"/>
              </a:lnSpc>
            </a:pPr>
            <a:r>
              <a:rPr sz="2400" spc="75">
                <a:solidFill>
                  <a:srgbClr val="FFFFFF"/>
                </a:solidFill>
                <a:latin typeface="黑体"/>
                <a:cs typeface="黑体"/>
              </a:rPr>
              <a:t>1）</a:t>
            </a:r>
            <a:r>
              <a:rPr sz="2400" spc="5">
                <a:solidFill>
                  <a:srgbClr val="FFFFFF"/>
                </a:solidFill>
                <a:latin typeface="黑体"/>
                <a:cs typeface="黑体"/>
              </a:rPr>
              <a:t>无人机使用的锂聚合物电池最佳工作温度是</a:t>
            </a:r>
            <a:r>
              <a:rPr sz="2400">
                <a:solidFill>
                  <a:srgbClr val="FFFFFF"/>
                </a:solidFill>
                <a:latin typeface="黑体"/>
                <a:cs typeface="黑体"/>
              </a:rPr>
              <a:t>20-</a:t>
            </a:r>
            <a:r>
              <a:rPr sz="2400" spc="100">
                <a:solidFill>
                  <a:srgbClr val="FFFFFF"/>
                </a:solidFill>
                <a:latin typeface="黑体"/>
                <a:cs typeface="黑体"/>
              </a:rPr>
              <a:t>30</a:t>
            </a:r>
            <a:r>
              <a:rPr sz="2400" spc="25">
                <a:solidFill>
                  <a:srgbClr val="FFFFFF"/>
                </a:solidFill>
                <a:latin typeface="黑体"/>
                <a:cs typeface="黑体"/>
              </a:rPr>
              <a:t>℃。</a:t>
            </a:r>
            <a:r>
              <a:rPr sz="2400" spc="-5">
                <a:solidFill>
                  <a:srgbClr val="FFFFFF"/>
                </a:solidFill>
                <a:latin typeface="黑体"/>
                <a:cs typeface="黑体"/>
              </a:rPr>
              <a:t>电池对温度很敏感，温度越低电池容量损失非常快，甚至会</a:t>
            </a:r>
            <a:r>
              <a:rPr sz="2400" spc="-50">
                <a:solidFill>
                  <a:srgbClr val="FFFFFF"/>
                </a:solidFill>
                <a:latin typeface="黑体"/>
                <a:cs typeface="黑体"/>
              </a:rPr>
              <a:t> </a:t>
            </a:r>
            <a:r>
              <a:rPr sz="2400" spc="-10">
                <a:solidFill>
                  <a:srgbClr val="FFFFFF"/>
                </a:solidFill>
                <a:latin typeface="黑体"/>
                <a:cs typeface="黑体"/>
              </a:rPr>
              <a:t>导致电池损坏；</a:t>
            </a:r>
            <a:endParaRPr sz="2400">
              <a:latin typeface="黑体"/>
              <a:cs typeface="黑体"/>
            </a:endParaRPr>
          </a:p>
          <a:p>
            <a:pPr marL="702310">
              <a:lnSpc>
                <a:spcPct val="100000"/>
              </a:lnSpc>
            </a:pPr>
            <a:r>
              <a:rPr sz="2400">
                <a:solidFill>
                  <a:srgbClr val="FFFFFF"/>
                </a:solidFill>
                <a:latin typeface="黑体"/>
                <a:cs typeface="黑体"/>
              </a:rPr>
              <a:t>2</a:t>
            </a:r>
            <a:r>
              <a:rPr sz="2400" spc="-570">
                <a:solidFill>
                  <a:srgbClr val="FFFFFF"/>
                </a:solidFill>
                <a:latin typeface="黑体"/>
                <a:cs typeface="黑体"/>
              </a:rPr>
              <a:t> </a:t>
            </a:r>
            <a:r>
              <a:rPr sz="2400">
                <a:solidFill>
                  <a:srgbClr val="FFFFFF"/>
                </a:solidFill>
                <a:latin typeface="黑体"/>
                <a:cs typeface="黑体"/>
              </a:rPr>
              <a:t>）</a:t>
            </a:r>
            <a:r>
              <a:rPr sz="2400" spc="-5">
                <a:solidFill>
                  <a:srgbClr val="FFFFFF"/>
                </a:solidFill>
                <a:latin typeface="黑体"/>
                <a:cs typeface="黑体"/>
              </a:rPr>
              <a:t>高温影响电机的散热。小微型无人机多使用风冷却</a:t>
            </a:r>
            <a:endParaRPr sz="2400">
              <a:latin typeface="黑体"/>
              <a:cs typeface="黑体"/>
            </a:endParaRPr>
          </a:p>
          <a:p>
            <a:pPr marL="12700" marR="100330">
              <a:lnSpc>
                <a:spcPct val="100000"/>
              </a:lnSpc>
            </a:pPr>
            <a:r>
              <a:rPr sz="2400">
                <a:solidFill>
                  <a:srgbClr val="FFFFFF"/>
                </a:solidFill>
                <a:latin typeface="黑体"/>
                <a:cs typeface="黑体"/>
              </a:rPr>
              <a:t>（而不是水冷却）</a:t>
            </a:r>
            <a:r>
              <a:rPr sz="2400" spc="-5">
                <a:solidFill>
                  <a:srgbClr val="FFFFFF"/>
                </a:solidFill>
                <a:latin typeface="黑体"/>
                <a:cs typeface="黑体"/>
              </a:rPr>
              <a:t>控制温度，风冷对主板和电池的温度调节</a:t>
            </a:r>
            <a:r>
              <a:rPr sz="2400" spc="-50">
                <a:solidFill>
                  <a:srgbClr val="FFFFFF"/>
                </a:solidFill>
                <a:latin typeface="黑体"/>
                <a:cs typeface="黑体"/>
              </a:rPr>
              <a:t> </a:t>
            </a:r>
            <a:r>
              <a:rPr sz="2400">
                <a:solidFill>
                  <a:srgbClr val="FFFFFF"/>
                </a:solidFill>
                <a:latin typeface="黑体"/>
                <a:cs typeface="黑体"/>
              </a:rPr>
              <a:t>能力有限。当气温高于35℃</a:t>
            </a:r>
            <a:r>
              <a:rPr sz="2400" spc="-5">
                <a:solidFill>
                  <a:srgbClr val="FFFFFF"/>
                </a:solidFill>
                <a:latin typeface="黑体"/>
                <a:cs typeface="黑体"/>
              </a:rPr>
              <a:t>时，应该注意适当减少作业时间，避免主板和电池过热；</a:t>
            </a:r>
            <a:endParaRPr sz="2400">
              <a:latin typeface="黑体"/>
              <a:cs typeface="黑体"/>
            </a:endParaRPr>
          </a:p>
          <a:p>
            <a:pPr marL="12700" marR="290830" indent="590550">
              <a:lnSpc>
                <a:spcPct val="100000"/>
              </a:lnSpc>
            </a:pPr>
            <a:r>
              <a:rPr sz="2400" spc="-75">
                <a:solidFill>
                  <a:srgbClr val="FFFFFF"/>
                </a:solidFill>
                <a:latin typeface="黑体"/>
                <a:cs typeface="黑体"/>
              </a:rPr>
              <a:t>3）</a:t>
            </a:r>
            <a:r>
              <a:rPr sz="2400" spc="-5">
                <a:solidFill>
                  <a:srgbClr val="FFFFFF"/>
                </a:solidFill>
                <a:latin typeface="黑体"/>
                <a:cs typeface="黑体"/>
              </a:rPr>
              <a:t>无人机的部分塑料部件，在高温的烘烤下容易老化，</a:t>
            </a:r>
            <a:r>
              <a:rPr sz="2400" spc="-10">
                <a:solidFill>
                  <a:srgbClr val="FFFFFF"/>
                </a:solidFill>
                <a:latin typeface="黑体"/>
                <a:cs typeface="黑体"/>
              </a:rPr>
              <a:t>甚至变软、变形。</a:t>
            </a:r>
            <a:endParaRPr sz="2400">
              <a:latin typeface="黑体"/>
              <a:cs typeface="黑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1487170" cy="513080"/>
          </a:xfrm>
          <a:prstGeom prst="rect">
            <a:avLst/>
          </a:prstGeom>
        </p:spPr>
        <p:txBody>
          <a:bodyPr vert="horz" wrap="square" lIns="0" tIns="12700" rIns="0" bIns="0" rtlCol="0">
            <a:spAutoFit/>
          </a:bodyPr>
          <a:lstStyle/>
          <a:p>
            <a:pPr marL="12700">
              <a:lnSpc>
                <a:spcPct val="100000"/>
              </a:lnSpc>
              <a:spcBef>
                <a:spcPts val="100"/>
              </a:spcBef>
              <a:tabLst>
                <a:tab pos="661035"/>
              </a:tabLst>
            </a:pPr>
            <a:r>
              <a:rPr sz="3200" b="0" spc="-25">
                <a:latin typeface="Impact"/>
                <a:cs typeface="Impact"/>
              </a:rPr>
              <a:t>1.2</a:t>
            </a:r>
            <a:r>
              <a:rPr sz="3200" b="0">
                <a:latin typeface="Impact"/>
                <a:cs typeface="Impact"/>
              </a:rPr>
              <a:t>	</a:t>
            </a:r>
            <a:r>
              <a:rPr sz="3200" spc="-25">
                <a:latin typeface="微软雅黑"/>
                <a:cs typeface="微软雅黑"/>
              </a:rPr>
              <a:t>气压</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pic>
        <p:nvPicPr>
          <p:cNvPr id="5" name="object 5"/>
          <p:cNvPicPr/>
          <p:nvPr/>
        </p:nvPicPr>
        <p:blipFill>
          <a:blip r:embed="rId3"/>
          <a:stretch>
            <a:fillRect/>
          </a:stretch>
        </p:blipFill>
        <p:spPr>
          <a:xfrm>
            <a:off x="5753100" y="1435100"/>
            <a:ext cx="2952750" cy="4919662"/>
          </a:xfrm>
          <a:prstGeom prst="rect">
            <a:avLst/>
          </a:prstGeom>
        </p:spPr>
      </p:pic>
      <p:sp>
        <p:nvSpPr>
          <p:cNvPr id="6" name="object 6"/>
          <p:cNvSpPr txBox="1"/>
          <p:nvPr/>
        </p:nvSpPr>
        <p:spPr>
          <a:xfrm>
            <a:off x="448628" y="1661953"/>
            <a:ext cx="5022850" cy="4231005"/>
          </a:xfrm>
          <a:prstGeom prst="rect">
            <a:avLst/>
          </a:prstGeom>
        </p:spPr>
        <p:txBody>
          <a:bodyPr vert="horz" wrap="square" lIns="0" tIns="12700" rIns="0" bIns="0" rtlCol="0">
            <a:spAutoFit/>
          </a:bodyPr>
          <a:lstStyle/>
          <a:p>
            <a:pPr marL="12700" marR="126364" indent="609600" algn="just">
              <a:lnSpc>
                <a:spcPct val="100000"/>
              </a:lnSpc>
              <a:spcBef>
                <a:spcPts val="100"/>
              </a:spcBef>
            </a:pPr>
            <a:r>
              <a:rPr sz="2400" spc="-5">
                <a:solidFill>
                  <a:srgbClr val="FFFFFF"/>
                </a:solidFill>
                <a:latin typeface="黑体"/>
                <a:cs typeface="黑体"/>
              </a:rPr>
              <a:t>气压即大气压强，是指与大气相接触的面上，空气分子作用在每单位</a:t>
            </a:r>
            <a:r>
              <a:rPr sz="2400" spc="-10">
                <a:solidFill>
                  <a:srgbClr val="FFFFFF"/>
                </a:solidFill>
                <a:latin typeface="黑体"/>
                <a:cs typeface="黑体"/>
              </a:rPr>
              <a:t>面积上的力。</a:t>
            </a:r>
            <a:endParaRPr sz="2400">
              <a:latin typeface="黑体"/>
              <a:cs typeface="黑体"/>
            </a:endParaRPr>
          </a:p>
          <a:p>
            <a:pPr marL="12700" marR="278130" indent="609600">
              <a:lnSpc>
                <a:spcPct val="100000"/>
              </a:lnSpc>
              <a:spcBef>
                <a:spcPts val="585"/>
              </a:spcBef>
            </a:pPr>
            <a:r>
              <a:rPr sz="2400">
                <a:solidFill>
                  <a:srgbClr val="FFFFFF"/>
                </a:solidFill>
                <a:latin typeface="黑体"/>
                <a:cs typeface="黑体"/>
              </a:rPr>
              <a:t>气压单位：百帕(hPa)</a:t>
            </a:r>
            <a:r>
              <a:rPr sz="2400" spc="-15">
                <a:solidFill>
                  <a:srgbClr val="FFFFFF"/>
                </a:solidFill>
                <a:latin typeface="黑体"/>
                <a:cs typeface="黑体"/>
              </a:rPr>
              <a:t>毫米汞柱</a:t>
            </a:r>
            <a:r>
              <a:rPr sz="2400" spc="-50">
                <a:solidFill>
                  <a:srgbClr val="FFFFFF"/>
                </a:solidFill>
                <a:latin typeface="黑体"/>
                <a:cs typeface="黑体"/>
              </a:rPr>
              <a:t> </a:t>
            </a:r>
            <a:r>
              <a:rPr sz="2400">
                <a:solidFill>
                  <a:srgbClr val="FFFFFF"/>
                </a:solidFill>
                <a:latin typeface="黑体"/>
                <a:cs typeface="黑体"/>
              </a:rPr>
              <a:t>(mmHg)</a:t>
            </a:r>
            <a:r>
              <a:rPr sz="2400" spc="-50">
                <a:solidFill>
                  <a:srgbClr val="FFFFFF"/>
                </a:solidFill>
                <a:latin typeface="黑体"/>
                <a:cs typeface="黑体"/>
              </a:rPr>
              <a:t>。</a:t>
            </a:r>
            <a:endParaRPr sz="2400">
              <a:latin typeface="黑体"/>
              <a:cs typeface="黑体"/>
            </a:endParaRPr>
          </a:p>
          <a:p>
            <a:pPr marL="593090" algn="ctr">
              <a:lnSpc>
                <a:spcPct val="100000"/>
              </a:lnSpc>
              <a:spcBef>
                <a:spcPts val="1580"/>
              </a:spcBef>
            </a:pPr>
            <a:r>
              <a:rPr sz="2400" spc="-5">
                <a:solidFill>
                  <a:srgbClr val="FFFFFF"/>
                </a:solidFill>
                <a:latin typeface="黑体"/>
                <a:cs typeface="黑体"/>
              </a:rPr>
              <a:t>气压总是随高度增加而降低的。</a:t>
            </a:r>
            <a:endParaRPr sz="2400">
              <a:latin typeface="黑体"/>
              <a:cs typeface="黑体"/>
            </a:endParaRPr>
          </a:p>
          <a:p>
            <a:pPr marL="132715" marR="5080" indent="609600" algn="just">
              <a:lnSpc>
                <a:spcPct val="100000"/>
              </a:lnSpc>
              <a:spcBef>
                <a:spcPts val="2145"/>
              </a:spcBef>
            </a:pPr>
            <a:r>
              <a:rPr sz="2400" spc="-5">
                <a:solidFill>
                  <a:srgbClr val="FFFFFF"/>
                </a:solidFill>
                <a:latin typeface="黑体"/>
                <a:cs typeface="黑体"/>
              </a:rPr>
              <a:t>气压对飞行性能的影响：海拔升高，气压降低，伴随着降低的大气压力起飞和着陆距离会增加，爬升率会</a:t>
            </a:r>
            <a:r>
              <a:rPr sz="2400" spc="-20">
                <a:solidFill>
                  <a:srgbClr val="FFFFFF"/>
                </a:solidFill>
                <a:latin typeface="黑体"/>
                <a:cs typeface="黑体"/>
              </a:rPr>
              <a:t>减小。</a:t>
            </a:r>
            <a:endParaRPr sz="2400">
              <a:latin typeface="黑体"/>
              <a:cs typeface="黑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1487170" cy="513080"/>
          </a:xfrm>
          <a:prstGeom prst="rect">
            <a:avLst/>
          </a:prstGeom>
        </p:spPr>
        <p:txBody>
          <a:bodyPr vert="horz" wrap="square" lIns="0" tIns="12700" rIns="0" bIns="0" rtlCol="0">
            <a:spAutoFit/>
          </a:bodyPr>
          <a:lstStyle/>
          <a:p>
            <a:pPr marL="12700">
              <a:lnSpc>
                <a:spcPct val="100000"/>
              </a:lnSpc>
              <a:spcBef>
                <a:spcPts val="100"/>
              </a:spcBef>
              <a:tabLst>
                <a:tab pos="661035"/>
              </a:tabLst>
            </a:pPr>
            <a:r>
              <a:rPr sz="3200" b="0" spc="-25">
                <a:latin typeface="Impact"/>
                <a:cs typeface="Impact"/>
              </a:rPr>
              <a:t>1.2</a:t>
            </a:r>
            <a:r>
              <a:rPr sz="3200" b="0">
                <a:latin typeface="Impact"/>
                <a:cs typeface="Impact"/>
              </a:rPr>
              <a:t>	</a:t>
            </a:r>
            <a:r>
              <a:rPr sz="3200" spc="-25">
                <a:latin typeface="微软雅黑"/>
                <a:cs typeface="微软雅黑"/>
              </a:rPr>
              <a:t>气压</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489902" y="1448911"/>
            <a:ext cx="7899400" cy="1856739"/>
          </a:xfrm>
          <a:prstGeom prst="rect">
            <a:avLst/>
          </a:prstGeom>
        </p:spPr>
        <p:txBody>
          <a:bodyPr vert="horz" wrap="square" lIns="0" tIns="12700" rIns="0" bIns="0" rtlCol="0">
            <a:spAutoFit/>
          </a:bodyPr>
          <a:lstStyle/>
          <a:p>
            <a:pPr marL="63500" marR="5080" indent="711200">
              <a:lnSpc>
                <a:spcPct val="100000"/>
              </a:lnSpc>
              <a:spcBef>
                <a:spcPts val="100"/>
              </a:spcBef>
            </a:pPr>
            <a:r>
              <a:rPr sz="2800" spc="-5">
                <a:solidFill>
                  <a:srgbClr val="FFFFFF"/>
                </a:solidFill>
                <a:latin typeface="黑体"/>
                <a:cs typeface="黑体"/>
              </a:rPr>
              <a:t>气压式高度表：主要的航行仪表。根据气压随高度变化原理可以表示飞机绝对高度的高低。</a:t>
            </a:r>
            <a:endParaRPr sz="2800">
              <a:latin typeface="黑体"/>
              <a:cs typeface="黑体"/>
            </a:endParaRPr>
          </a:p>
          <a:p>
            <a:pPr marL="12700" marR="55880" indent="711200">
              <a:lnSpc>
                <a:spcPct val="100000"/>
              </a:lnSpc>
              <a:spcBef>
                <a:spcPts val="980"/>
              </a:spcBef>
            </a:pPr>
            <a:r>
              <a:rPr sz="2800" spc="-5">
                <a:solidFill>
                  <a:srgbClr val="FFFFFF"/>
                </a:solidFill>
                <a:latin typeface="黑体"/>
                <a:cs typeface="黑体"/>
              </a:rPr>
              <a:t>若飞机按气压式高度表指示高度定高飞行，在飞向低压区时，飞机的实际高度将逐渐降低。</a:t>
            </a:r>
            <a:endParaRPr sz="2800">
              <a:latin typeface="黑体"/>
              <a:cs typeface="黑体"/>
            </a:endParaRPr>
          </a:p>
        </p:txBody>
      </p:sp>
      <p:pic>
        <p:nvPicPr>
          <p:cNvPr id="6" name="object 6"/>
          <p:cNvPicPr/>
          <p:nvPr/>
        </p:nvPicPr>
        <p:blipFill>
          <a:blip r:embed="rId3"/>
          <a:stretch>
            <a:fillRect/>
          </a:stretch>
        </p:blipFill>
        <p:spPr>
          <a:xfrm>
            <a:off x="3098800" y="3479800"/>
            <a:ext cx="3770311" cy="3192462"/>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2311400" cy="513080"/>
          </a:xfrm>
          <a:prstGeom prst="rect">
            <a:avLst/>
          </a:prstGeom>
        </p:spPr>
        <p:txBody>
          <a:bodyPr vert="horz" wrap="square" lIns="0" tIns="12700" rIns="0" bIns="0" rtlCol="0">
            <a:spAutoFit/>
          </a:bodyPr>
          <a:lstStyle/>
          <a:p>
            <a:pPr marL="12700">
              <a:lnSpc>
                <a:spcPct val="100000"/>
              </a:lnSpc>
              <a:spcBef>
                <a:spcPts val="100"/>
              </a:spcBef>
              <a:tabLst>
                <a:tab pos="672465"/>
              </a:tabLst>
            </a:pPr>
            <a:r>
              <a:rPr sz="3200" b="0" spc="-25">
                <a:latin typeface="Impact"/>
                <a:cs typeface="Impact"/>
              </a:rPr>
              <a:t>1.3</a:t>
            </a:r>
            <a:r>
              <a:rPr sz="3200" b="0">
                <a:latin typeface="Impact"/>
                <a:cs typeface="Impact"/>
              </a:rPr>
              <a:t>	</a:t>
            </a:r>
            <a:r>
              <a:rPr sz="3200" spc="-15">
                <a:latin typeface="微软雅黑"/>
                <a:cs typeface="微软雅黑"/>
              </a:rPr>
              <a:t>大气湿度</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753428" y="1428274"/>
            <a:ext cx="7950200" cy="1488440"/>
          </a:xfrm>
          <a:prstGeom prst="rect">
            <a:avLst/>
          </a:prstGeom>
        </p:spPr>
        <p:txBody>
          <a:bodyPr vert="horz" wrap="square" lIns="0" tIns="12700" rIns="0" bIns="0" rtlCol="0">
            <a:spAutoFit/>
          </a:bodyPr>
          <a:lstStyle/>
          <a:p>
            <a:pPr marL="12700" marR="5080" indent="609600">
              <a:lnSpc>
                <a:spcPct val="100000"/>
              </a:lnSpc>
              <a:spcBef>
                <a:spcPts val="100"/>
              </a:spcBef>
            </a:pPr>
            <a:r>
              <a:rPr sz="2400" spc="-5">
                <a:solidFill>
                  <a:srgbClr val="FFFFFF"/>
                </a:solidFill>
                <a:latin typeface="黑体"/>
                <a:cs typeface="黑体"/>
              </a:rPr>
              <a:t>大气湿度是表示大气中水汽含量多少的物理量，与云、雾、降水等密切相关。大气湿度常用下述物理量表示。各</a:t>
            </a:r>
            <a:r>
              <a:rPr sz="2400" spc="-50">
                <a:solidFill>
                  <a:srgbClr val="FFFFFF"/>
                </a:solidFill>
                <a:latin typeface="黑体"/>
                <a:cs typeface="黑体"/>
              </a:rPr>
              <a:t> </a:t>
            </a:r>
            <a:r>
              <a:rPr sz="2400" spc="-5">
                <a:solidFill>
                  <a:srgbClr val="FFFFFF"/>
                </a:solidFill>
                <a:latin typeface="黑体"/>
                <a:cs typeface="黑体"/>
              </a:rPr>
              <a:t>种表示湿度的物理量：水汽压、饱和水汽压、相对湿度、</a:t>
            </a:r>
            <a:r>
              <a:rPr sz="2400" spc="-50">
                <a:solidFill>
                  <a:srgbClr val="FFFFFF"/>
                </a:solidFill>
                <a:latin typeface="黑体"/>
                <a:cs typeface="黑体"/>
              </a:rPr>
              <a:t> </a:t>
            </a:r>
            <a:r>
              <a:rPr sz="2400" spc="-20">
                <a:solidFill>
                  <a:srgbClr val="FFFFFF"/>
                </a:solidFill>
                <a:latin typeface="黑体"/>
                <a:cs typeface="黑体"/>
              </a:rPr>
              <a:t>露点。</a:t>
            </a:r>
            <a:endParaRPr sz="2400">
              <a:latin typeface="黑体"/>
              <a:cs typeface="黑体"/>
            </a:endParaRPr>
          </a:p>
        </p:txBody>
      </p:sp>
      <p:pic>
        <p:nvPicPr>
          <p:cNvPr id="6" name="object 6"/>
          <p:cNvPicPr/>
          <p:nvPr/>
        </p:nvPicPr>
        <p:blipFill>
          <a:blip r:embed="rId3"/>
          <a:stretch>
            <a:fillRect/>
          </a:stretch>
        </p:blipFill>
        <p:spPr>
          <a:xfrm>
            <a:off x="2806700" y="3048000"/>
            <a:ext cx="3722688" cy="3509961"/>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6407785" cy="513080"/>
          </a:xfrm>
          <a:prstGeom prst="rect">
            <a:avLst/>
          </a:prstGeom>
        </p:spPr>
        <p:txBody>
          <a:bodyPr vert="horz" wrap="square" lIns="0" tIns="12700" rIns="0" bIns="0" rtlCol="0">
            <a:spAutoFit/>
          </a:bodyPr>
          <a:lstStyle/>
          <a:p>
            <a:pPr marL="12700">
              <a:lnSpc>
                <a:spcPct val="100000"/>
              </a:lnSpc>
              <a:spcBef>
                <a:spcPts val="100"/>
              </a:spcBef>
              <a:tabLst>
                <a:tab pos="672465"/>
              </a:tabLst>
            </a:pPr>
            <a:r>
              <a:rPr sz="3200" b="0" spc="-25">
                <a:latin typeface="Impact"/>
                <a:cs typeface="Impact"/>
              </a:rPr>
              <a:t>1.3</a:t>
            </a:r>
            <a:r>
              <a:rPr sz="3200" b="0">
                <a:latin typeface="Impact"/>
                <a:cs typeface="Impact"/>
              </a:rPr>
              <a:t>	</a:t>
            </a:r>
            <a:r>
              <a:rPr sz="3200" spc="-5">
                <a:latin typeface="微软雅黑"/>
                <a:cs typeface="微软雅黑"/>
              </a:rPr>
              <a:t>大气湿度—水汽压、饱和水汽压</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646427" y="1549072"/>
            <a:ext cx="8204200" cy="4719320"/>
          </a:xfrm>
          <a:prstGeom prst="rect">
            <a:avLst/>
          </a:prstGeom>
        </p:spPr>
        <p:txBody>
          <a:bodyPr vert="horz" wrap="square" lIns="0" tIns="12700" rIns="0" bIns="0" rtlCol="0">
            <a:spAutoFit/>
          </a:bodyPr>
          <a:lstStyle/>
          <a:p>
            <a:pPr marL="12700" marR="5080" indent="770890">
              <a:lnSpc>
                <a:spcPct val="100000"/>
              </a:lnSpc>
              <a:spcBef>
                <a:spcPts val="100"/>
              </a:spcBef>
              <a:tabLst>
                <a:tab pos="703580"/>
                <a:tab pos="1572260"/>
              </a:tabLst>
            </a:pPr>
            <a:r>
              <a:rPr sz="2800">
                <a:solidFill>
                  <a:srgbClr val="FFFFFF"/>
                </a:solidFill>
                <a:latin typeface="黑体"/>
                <a:cs typeface="黑体"/>
              </a:rPr>
              <a:t>大气压力是大气中各种气体压力的总和。水</a:t>
            </a:r>
            <a:r>
              <a:rPr sz="2800" spc="-50">
                <a:solidFill>
                  <a:srgbClr val="FFFFFF"/>
                </a:solidFill>
                <a:latin typeface="黑体"/>
                <a:cs typeface="黑体"/>
              </a:rPr>
              <a:t>汽</a:t>
            </a:r>
            <a:r>
              <a:rPr sz="2800">
                <a:solidFill>
                  <a:srgbClr val="FFFFFF"/>
                </a:solidFill>
                <a:latin typeface="黑体"/>
                <a:cs typeface="黑体"/>
              </a:rPr>
              <a:t>和其它气体一样，也有压力。大气中的水汽所产</a:t>
            </a:r>
            <a:r>
              <a:rPr sz="2800" spc="-50">
                <a:solidFill>
                  <a:srgbClr val="FFFFFF"/>
                </a:solidFill>
                <a:latin typeface="黑体"/>
                <a:cs typeface="黑体"/>
              </a:rPr>
              <a:t>生 </a:t>
            </a:r>
            <a:r>
              <a:rPr sz="2800">
                <a:solidFill>
                  <a:srgbClr val="FFFFFF"/>
                </a:solidFill>
                <a:latin typeface="黑体"/>
                <a:cs typeface="黑体"/>
              </a:rPr>
              <a:t>的那部分压力称水汽压。它的单位和气压一样，</a:t>
            </a:r>
            <a:r>
              <a:rPr sz="2800" spc="-50">
                <a:solidFill>
                  <a:srgbClr val="FFFFFF"/>
                </a:solidFill>
                <a:latin typeface="黑体"/>
                <a:cs typeface="黑体"/>
              </a:rPr>
              <a:t>也 用</a:t>
            </a:r>
            <a:r>
              <a:rPr sz="2800">
                <a:solidFill>
                  <a:srgbClr val="FFFFFF"/>
                </a:solidFill>
                <a:latin typeface="黑体"/>
                <a:cs typeface="黑体"/>
              </a:rPr>
              <a:t>	</a:t>
            </a:r>
            <a:r>
              <a:rPr sz="2800" spc="-25">
                <a:solidFill>
                  <a:srgbClr val="FFFFFF"/>
                </a:solidFill>
                <a:latin typeface="黑体"/>
                <a:cs typeface="黑体"/>
              </a:rPr>
              <a:t>hPa</a:t>
            </a:r>
            <a:r>
              <a:rPr sz="2800">
                <a:solidFill>
                  <a:srgbClr val="FFFFFF"/>
                </a:solidFill>
                <a:latin typeface="黑体"/>
                <a:cs typeface="黑体"/>
              </a:rPr>
              <a:t>	表示。在温度一定情况下，单位体积空</a:t>
            </a:r>
            <a:r>
              <a:rPr sz="2800" spc="-50">
                <a:solidFill>
                  <a:srgbClr val="FFFFFF"/>
                </a:solidFill>
                <a:latin typeface="黑体"/>
                <a:cs typeface="黑体"/>
              </a:rPr>
              <a:t>气</a:t>
            </a:r>
            <a:r>
              <a:rPr sz="2800">
                <a:solidFill>
                  <a:srgbClr val="FFFFFF"/>
                </a:solidFill>
                <a:latin typeface="黑体"/>
                <a:cs typeface="黑体"/>
              </a:rPr>
              <a:t>中的水汽量有一定限度，如果水汽含量达到此限度</a:t>
            </a:r>
            <a:r>
              <a:rPr sz="2800" spc="-50">
                <a:solidFill>
                  <a:srgbClr val="FFFFFF"/>
                </a:solidFill>
                <a:latin typeface="黑体"/>
                <a:cs typeface="黑体"/>
              </a:rPr>
              <a:t>，</a:t>
            </a:r>
            <a:r>
              <a:rPr sz="2800">
                <a:solidFill>
                  <a:srgbClr val="FFFFFF"/>
                </a:solidFill>
                <a:latin typeface="黑体"/>
                <a:cs typeface="黑体"/>
              </a:rPr>
              <a:t>空气就呈饱和状态，这时的空气，称饱和空气。</a:t>
            </a:r>
            <a:r>
              <a:rPr sz="2800" spc="-50">
                <a:solidFill>
                  <a:srgbClr val="FFFFFF"/>
                </a:solidFill>
                <a:latin typeface="黑体"/>
                <a:cs typeface="黑体"/>
              </a:rPr>
              <a:t>饱 </a:t>
            </a:r>
            <a:r>
              <a:rPr sz="2800">
                <a:solidFill>
                  <a:srgbClr val="FFFFFF"/>
                </a:solidFill>
                <a:latin typeface="黑体"/>
                <a:cs typeface="黑体"/>
              </a:rPr>
              <a:t>和空气的水汽压（E）称饱和水汽压，也叫最大</a:t>
            </a:r>
            <a:r>
              <a:rPr sz="2800" spc="-50">
                <a:solidFill>
                  <a:srgbClr val="FFFFFF"/>
                </a:solidFill>
                <a:latin typeface="黑体"/>
                <a:cs typeface="黑体"/>
              </a:rPr>
              <a:t>水</a:t>
            </a:r>
            <a:endParaRPr sz="2800">
              <a:latin typeface="黑体"/>
              <a:cs typeface="黑体"/>
            </a:endParaRPr>
          </a:p>
          <a:p>
            <a:pPr marL="12700" marR="360680" algn="just">
              <a:lnSpc>
                <a:spcPct val="100000"/>
              </a:lnSpc>
            </a:pPr>
            <a:r>
              <a:rPr sz="2800" spc="-5">
                <a:solidFill>
                  <a:srgbClr val="FFFFFF"/>
                </a:solidFill>
                <a:latin typeface="黑体"/>
                <a:cs typeface="黑体"/>
              </a:rPr>
              <a:t>汽压，因为超过这个限度，水汽就要开始凝结。实验和理论都可证明，饱和水汽压随温度的升高而增大。在不同的温度条件下，饱和水汽压的数值是不</a:t>
            </a:r>
            <a:r>
              <a:rPr sz="2800" spc="-20">
                <a:solidFill>
                  <a:srgbClr val="FFFFFF"/>
                </a:solidFill>
                <a:latin typeface="黑体"/>
                <a:cs typeface="黑体"/>
              </a:rPr>
              <a:t>同的。</a:t>
            </a:r>
            <a:endParaRPr sz="2800">
              <a:latin typeface="黑体"/>
              <a:cs typeface="黑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5594985" cy="513080"/>
          </a:xfrm>
          <a:prstGeom prst="rect">
            <a:avLst/>
          </a:prstGeom>
        </p:spPr>
        <p:txBody>
          <a:bodyPr vert="horz" wrap="square" lIns="0" tIns="12700" rIns="0" bIns="0" rtlCol="0">
            <a:spAutoFit/>
          </a:bodyPr>
          <a:lstStyle/>
          <a:p>
            <a:pPr marL="12700">
              <a:lnSpc>
                <a:spcPct val="100000"/>
              </a:lnSpc>
              <a:spcBef>
                <a:spcPts val="100"/>
              </a:spcBef>
              <a:tabLst>
                <a:tab pos="672465"/>
              </a:tabLst>
            </a:pPr>
            <a:r>
              <a:rPr sz="3200" b="0" spc="-25">
                <a:latin typeface="Impact"/>
                <a:cs typeface="Impact"/>
              </a:rPr>
              <a:t>1.3</a:t>
            </a:r>
            <a:r>
              <a:rPr sz="3200" b="0">
                <a:latin typeface="Impact"/>
                <a:cs typeface="Impact"/>
              </a:rPr>
              <a:t>	</a:t>
            </a:r>
            <a:r>
              <a:rPr sz="3200" spc="-5">
                <a:latin typeface="微软雅黑"/>
                <a:cs typeface="微软雅黑"/>
              </a:rPr>
              <a:t>大气湿度—相对湿度、露点</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646427" y="1447472"/>
            <a:ext cx="8301990" cy="5247005"/>
          </a:xfrm>
          <a:prstGeom prst="rect">
            <a:avLst/>
          </a:prstGeom>
        </p:spPr>
        <p:txBody>
          <a:bodyPr vert="horz" wrap="square" lIns="0" tIns="12700" rIns="0" bIns="0" rtlCol="0">
            <a:spAutoFit/>
          </a:bodyPr>
          <a:lstStyle/>
          <a:p>
            <a:pPr marL="12700" marR="5080" indent="770890">
              <a:lnSpc>
                <a:spcPct val="100000"/>
              </a:lnSpc>
              <a:spcBef>
                <a:spcPts val="100"/>
              </a:spcBef>
              <a:tabLst>
                <a:tab pos="3705860"/>
                <a:tab pos="4732655"/>
              </a:tabLst>
            </a:pPr>
            <a:r>
              <a:rPr sz="2800">
                <a:solidFill>
                  <a:srgbClr val="FFFFFF"/>
                </a:solidFill>
                <a:latin typeface="黑体"/>
                <a:cs typeface="黑体"/>
              </a:rPr>
              <a:t>相对湿度是空气中的实际水汽压与同温度下</a:t>
            </a:r>
            <a:r>
              <a:rPr sz="2800" spc="-50">
                <a:solidFill>
                  <a:srgbClr val="FFFFFF"/>
                </a:solidFill>
                <a:latin typeface="黑体"/>
                <a:cs typeface="黑体"/>
              </a:rPr>
              <a:t>的 </a:t>
            </a:r>
            <a:r>
              <a:rPr sz="2800">
                <a:solidFill>
                  <a:srgbClr val="FFFFFF"/>
                </a:solidFill>
                <a:latin typeface="黑体"/>
                <a:cs typeface="黑体"/>
              </a:rPr>
              <a:t>饱和水汽压的比值。相对湿度直接反映空气距离</a:t>
            </a:r>
            <a:r>
              <a:rPr sz="2800" spc="-50">
                <a:solidFill>
                  <a:srgbClr val="FFFFFF"/>
                </a:solidFill>
                <a:latin typeface="黑体"/>
                <a:cs typeface="黑体"/>
              </a:rPr>
              <a:t>饱 </a:t>
            </a:r>
            <a:r>
              <a:rPr sz="2800">
                <a:solidFill>
                  <a:srgbClr val="FFFFFF"/>
                </a:solidFill>
                <a:latin typeface="黑体"/>
                <a:cs typeface="黑体"/>
              </a:rPr>
              <a:t>和的程度。当其接</a:t>
            </a:r>
            <a:r>
              <a:rPr sz="2800" spc="-50">
                <a:solidFill>
                  <a:srgbClr val="FFFFFF"/>
                </a:solidFill>
                <a:latin typeface="黑体"/>
                <a:cs typeface="黑体"/>
              </a:rPr>
              <a:t>近</a:t>
            </a:r>
            <a:r>
              <a:rPr sz="2800">
                <a:solidFill>
                  <a:srgbClr val="FFFFFF"/>
                </a:solidFill>
                <a:latin typeface="黑体"/>
                <a:cs typeface="黑体"/>
              </a:rPr>
              <a:t>	</a:t>
            </a:r>
            <a:r>
              <a:rPr sz="2800" spc="-20">
                <a:solidFill>
                  <a:srgbClr val="FFFFFF"/>
                </a:solidFill>
                <a:latin typeface="黑体"/>
                <a:cs typeface="黑体"/>
              </a:rPr>
              <a:t>100%</a:t>
            </a:r>
            <a:r>
              <a:rPr sz="2800">
                <a:solidFill>
                  <a:srgbClr val="FFFFFF"/>
                </a:solidFill>
                <a:latin typeface="黑体"/>
                <a:cs typeface="黑体"/>
              </a:rPr>
              <a:t>	时，表明当时空气接</a:t>
            </a:r>
            <a:r>
              <a:rPr sz="2800" spc="-50">
                <a:solidFill>
                  <a:srgbClr val="FFFFFF"/>
                </a:solidFill>
                <a:latin typeface="黑体"/>
                <a:cs typeface="黑体"/>
              </a:rPr>
              <a:t>近</a:t>
            </a:r>
            <a:r>
              <a:rPr sz="2800">
                <a:solidFill>
                  <a:srgbClr val="FFFFFF"/>
                </a:solidFill>
                <a:latin typeface="黑体"/>
                <a:cs typeface="黑体"/>
              </a:rPr>
              <a:t>于饱和。当水汽压不变时，气温升高，饱和水汽</a:t>
            </a:r>
            <a:r>
              <a:rPr sz="2800" spc="-50">
                <a:solidFill>
                  <a:srgbClr val="FFFFFF"/>
                </a:solidFill>
                <a:latin typeface="黑体"/>
                <a:cs typeface="黑体"/>
              </a:rPr>
              <a:t>压 </a:t>
            </a:r>
            <a:r>
              <a:rPr sz="2800">
                <a:solidFill>
                  <a:srgbClr val="FFFFFF"/>
                </a:solidFill>
                <a:latin typeface="黑体"/>
                <a:cs typeface="黑体"/>
              </a:rPr>
              <a:t>增大，相对湿度会减小</a:t>
            </a:r>
            <a:r>
              <a:rPr sz="2800" spc="-50">
                <a:solidFill>
                  <a:srgbClr val="FFFFFF"/>
                </a:solidFill>
                <a:latin typeface="黑体"/>
                <a:cs typeface="黑体"/>
              </a:rPr>
              <a:t>。</a:t>
            </a:r>
            <a:endParaRPr sz="2800">
              <a:latin typeface="黑体"/>
              <a:cs typeface="黑体"/>
            </a:endParaRPr>
          </a:p>
          <a:p>
            <a:pPr marL="59055" marR="55880" indent="711200">
              <a:lnSpc>
                <a:spcPct val="100000"/>
              </a:lnSpc>
              <a:spcBef>
                <a:spcPts val="790"/>
              </a:spcBef>
              <a:tabLst>
                <a:tab pos="6993255"/>
                <a:tab pos="7704455"/>
              </a:tabLst>
            </a:pPr>
            <a:r>
              <a:rPr sz="2800">
                <a:solidFill>
                  <a:srgbClr val="FFFFFF"/>
                </a:solidFill>
                <a:latin typeface="黑体"/>
                <a:cs typeface="黑体"/>
              </a:rPr>
              <a:t>在空气中水汽含量、气压一定时，使空气冷</a:t>
            </a:r>
            <a:r>
              <a:rPr sz="2800" spc="-50">
                <a:solidFill>
                  <a:srgbClr val="FFFFFF"/>
                </a:solidFill>
                <a:latin typeface="黑体"/>
                <a:cs typeface="黑体"/>
              </a:rPr>
              <a:t>却 </a:t>
            </a:r>
            <a:r>
              <a:rPr sz="2800">
                <a:solidFill>
                  <a:srgbClr val="FFFFFF"/>
                </a:solidFill>
                <a:latin typeface="黑体"/>
                <a:cs typeface="黑体"/>
              </a:rPr>
              <a:t>达到饱和时的温度，称露点温度，简称露点（Td）</a:t>
            </a:r>
            <a:r>
              <a:rPr sz="2800" spc="-50">
                <a:solidFill>
                  <a:srgbClr val="FFFFFF"/>
                </a:solidFill>
                <a:latin typeface="黑体"/>
                <a:cs typeface="黑体"/>
              </a:rPr>
              <a:t>。</a:t>
            </a:r>
            <a:r>
              <a:rPr sz="2800">
                <a:solidFill>
                  <a:srgbClr val="FFFFFF"/>
                </a:solidFill>
                <a:latin typeface="黑体"/>
                <a:cs typeface="黑体"/>
              </a:rPr>
              <a:t>水汽含量愈多，露点愈高，所以露点也是反映空</a:t>
            </a:r>
            <a:r>
              <a:rPr sz="2800" spc="-50">
                <a:solidFill>
                  <a:srgbClr val="FFFFFF"/>
                </a:solidFill>
                <a:latin typeface="黑体"/>
                <a:cs typeface="黑体"/>
              </a:rPr>
              <a:t>气 </a:t>
            </a:r>
            <a:r>
              <a:rPr sz="2800">
                <a:solidFill>
                  <a:srgbClr val="FFFFFF"/>
                </a:solidFill>
                <a:latin typeface="黑体"/>
                <a:cs typeface="黑体"/>
              </a:rPr>
              <a:t>中水汽含量多少的物理量。在实际大气中，空气</a:t>
            </a:r>
            <a:r>
              <a:rPr sz="2800" spc="-50">
                <a:solidFill>
                  <a:srgbClr val="FFFFFF"/>
                </a:solidFill>
                <a:latin typeface="黑体"/>
                <a:cs typeface="黑体"/>
              </a:rPr>
              <a:t>经 </a:t>
            </a:r>
            <a:r>
              <a:rPr sz="2800">
                <a:solidFill>
                  <a:srgbClr val="FFFFFF"/>
                </a:solidFill>
                <a:latin typeface="黑体"/>
                <a:cs typeface="黑体"/>
              </a:rPr>
              <a:t>常处于未饱和状态，露点温度常比气温低</a:t>
            </a:r>
            <a:r>
              <a:rPr sz="2800" spc="-50">
                <a:solidFill>
                  <a:srgbClr val="FFFFFF"/>
                </a:solidFill>
                <a:latin typeface="黑体"/>
                <a:cs typeface="黑体"/>
              </a:rPr>
              <a:t>（</a:t>
            </a:r>
            <a:r>
              <a:rPr sz="2800">
                <a:solidFill>
                  <a:srgbClr val="FFFFFF"/>
                </a:solidFill>
                <a:latin typeface="黑体"/>
                <a:cs typeface="黑体"/>
              </a:rPr>
              <a:t>	</a:t>
            </a:r>
            <a:r>
              <a:rPr sz="2800" spc="-25">
                <a:solidFill>
                  <a:srgbClr val="FFFFFF"/>
                </a:solidFill>
                <a:latin typeface="黑体"/>
                <a:cs typeface="黑体"/>
              </a:rPr>
              <a:t>Td&lt;</a:t>
            </a:r>
            <a:r>
              <a:rPr sz="2800">
                <a:solidFill>
                  <a:srgbClr val="FFFFFF"/>
                </a:solidFill>
                <a:latin typeface="黑体"/>
                <a:cs typeface="黑体"/>
              </a:rPr>
              <a:t>	</a:t>
            </a:r>
            <a:r>
              <a:rPr sz="2800" spc="-50">
                <a:solidFill>
                  <a:srgbClr val="FFFFFF"/>
                </a:solidFill>
                <a:latin typeface="黑体"/>
                <a:cs typeface="黑体"/>
              </a:rPr>
              <a:t>T</a:t>
            </a:r>
            <a:endParaRPr sz="2800">
              <a:latin typeface="黑体"/>
              <a:cs typeface="黑体"/>
            </a:endParaRPr>
          </a:p>
          <a:p>
            <a:pPr marL="59055" marR="411480">
              <a:lnSpc>
                <a:spcPct val="100000"/>
              </a:lnSpc>
              <a:tabLst>
                <a:tab pos="3615054"/>
              </a:tabLst>
            </a:pPr>
            <a:r>
              <a:rPr sz="2800">
                <a:solidFill>
                  <a:srgbClr val="FFFFFF"/>
                </a:solidFill>
                <a:latin typeface="黑体"/>
                <a:cs typeface="黑体"/>
              </a:rPr>
              <a:t>）。因此，根据T和</a:t>
            </a:r>
            <a:r>
              <a:rPr sz="2800" spc="-25">
                <a:solidFill>
                  <a:srgbClr val="FFFFFF"/>
                </a:solidFill>
                <a:latin typeface="黑体"/>
                <a:cs typeface="黑体"/>
              </a:rPr>
              <a:t>Td</a:t>
            </a:r>
            <a:r>
              <a:rPr sz="2800">
                <a:solidFill>
                  <a:srgbClr val="FFFFFF"/>
                </a:solidFill>
                <a:latin typeface="黑体"/>
                <a:cs typeface="黑体"/>
              </a:rPr>
              <a:t>	的差值，可以大致判断空</a:t>
            </a:r>
            <a:r>
              <a:rPr sz="2800" spc="-50">
                <a:solidFill>
                  <a:srgbClr val="FFFFFF"/>
                </a:solidFill>
                <a:latin typeface="黑体"/>
                <a:cs typeface="黑体"/>
              </a:rPr>
              <a:t>气</a:t>
            </a:r>
            <a:r>
              <a:rPr sz="2800">
                <a:solidFill>
                  <a:srgbClr val="FFFFFF"/>
                </a:solidFill>
                <a:latin typeface="黑体"/>
                <a:cs typeface="黑体"/>
              </a:rPr>
              <a:t>中水汽距离饱和的程度</a:t>
            </a:r>
            <a:r>
              <a:rPr sz="2800" spc="-50">
                <a:solidFill>
                  <a:srgbClr val="FFFFFF"/>
                </a:solidFill>
                <a:latin typeface="黑体"/>
                <a:cs typeface="黑体"/>
              </a:rPr>
              <a:t>。</a:t>
            </a:r>
            <a:endParaRPr sz="2800">
              <a:latin typeface="黑体"/>
              <a:cs typeface="黑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5"/>
              <a:t>目录</a:t>
            </a:r>
          </a:p>
        </p:txBody>
      </p:sp>
      <p:sp>
        <p:nvSpPr>
          <p:cNvPr id="3" name="object 3"/>
          <p:cNvSpPr/>
          <p:nvPr/>
        </p:nvSpPr>
        <p:spPr>
          <a:xfrm>
            <a:off x="1668461" y="1976438"/>
            <a:ext cx="8255" cy="535305"/>
          </a:xfrm>
          <a:custGeom>
            <a:rect l="l" t="t" r="r" b="b"/>
            <a:pathLst>
              <a:path w="8255" h="535305">
                <a:moveTo>
                  <a:pt x="0" y="0"/>
                </a:moveTo>
                <a:lnTo>
                  <a:pt x="7937" y="534988"/>
                </a:lnTo>
              </a:path>
            </a:pathLst>
          </a:custGeom>
          <a:ln w="6350">
            <a:solidFill>
              <a:srgbClr val="FFFFFF"/>
            </a:solidFill>
          </a:ln>
        </p:spPr>
        <p:txBody>
          <a:bodyPr wrap="square" lIns="0" tIns="0" rIns="0" bIns="0" rtlCol="0"/>
          <a:lstStyle/>
          <a:p/>
        </p:txBody>
      </p:sp>
      <p:sp>
        <p:nvSpPr>
          <p:cNvPr id="4" name="object 4"/>
          <p:cNvSpPr txBox="1"/>
          <p:nvPr/>
        </p:nvSpPr>
        <p:spPr>
          <a:xfrm>
            <a:off x="1066542" y="1894018"/>
            <a:ext cx="3152775" cy="574040"/>
          </a:xfrm>
          <a:prstGeom prst="rect">
            <a:avLst/>
          </a:prstGeom>
        </p:spPr>
        <p:txBody>
          <a:bodyPr vert="horz" wrap="square" lIns="0" tIns="12700" rIns="0" bIns="0" rtlCol="0">
            <a:spAutoFit/>
          </a:bodyPr>
          <a:lstStyle/>
          <a:p>
            <a:pPr marL="12700">
              <a:lnSpc>
                <a:spcPct val="100000"/>
              </a:lnSpc>
              <a:spcBef>
                <a:spcPts val="100"/>
              </a:spcBef>
              <a:tabLst>
                <a:tab pos="701040"/>
              </a:tabLst>
            </a:pPr>
            <a:r>
              <a:rPr sz="5400" spc="-37" baseline="-3858">
                <a:solidFill>
                  <a:srgbClr val="FFFFFF"/>
                </a:solidFill>
                <a:latin typeface="Impact"/>
                <a:cs typeface="Impact"/>
              </a:rPr>
              <a:t>01</a:t>
            </a:r>
            <a:r>
              <a:rPr sz="5400" baseline="-3858">
                <a:solidFill>
                  <a:srgbClr val="FFFFFF"/>
                </a:solidFill>
                <a:latin typeface="Impact"/>
                <a:cs typeface="Impact"/>
              </a:rPr>
              <a:t>	</a:t>
            </a:r>
            <a:r>
              <a:rPr sz="3200" b="1" spc="-10">
                <a:solidFill>
                  <a:srgbClr val="FFFFFF"/>
                </a:solidFill>
                <a:latin typeface="微软雅黑"/>
                <a:cs typeface="微软雅黑"/>
              </a:rPr>
              <a:t>大气性质要素</a:t>
            </a:r>
            <a:endParaRPr sz="3200">
              <a:latin typeface="微软雅黑"/>
              <a:cs typeface="微软雅黑"/>
            </a:endParaRPr>
          </a:p>
        </p:txBody>
      </p:sp>
      <p:sp>
        <p:nvSpPr>
          <p:cNvPr id="5" name="object 5"/>
          <p:cNvSpPr/>
          <p:nvPr/>
        </p:nvSpPr>
        <p:spPr>
          <a:xfrm>
            <a:off x="1668461" y="2913061"/>
            <a:ext cx="12700" cy="542925"/>
          </a:xfrm>
          <a:custGeom>
            <a:rect l="l" t="t" r="r" b="b"/>
            <a:pathLst>
              <a:path w="12700" h="542925">
                <a:moveTo>
                  <a:pt x="0" y="0"/>
                </a:moveTo>
                <a:lnTo>
                  <a:pt x="12700" y="542925"/>
                </a:lnTo>
              </a:path>
            </a:pathLst>
          </a:custGeom>
          <a:ln w="6350">
            <a:solidFill>
              <a:srgbClr val="FFFFFF"/>
            </a:solidFill>
          </a:ln>
        </p:spPr>
        <p:txBody>
          <a:bodyPr wrap="square" lIns="0" tIns="0" rIns="0" bIns="0" rtlCol="0"/>
          <a:lstStyle/>
          <a:p/>
        </p:txBody>
      </p:sp>
      <p:sp>
        <p:nvSpPr>
          <p:cNvPr id="6" name="object 6"/>
          <p:cNvSpPr/>
          <p:nvPr/>
        </p:nvSpPr>
        <p:spPr>
          <a:xfrm>
            <a:off x="4337050" y="2343149"/>
            <a:ext cx="3070225" cy="1905"/>
          </a:xfrm>
          <a:custGeom>
            <a:rect l="l" t="t" r="r" b="b"/>
            <a:pathLst>
              <a:path w="3070225" h="1905">
                <a:moveTo>
                  <a:pt x="0" y="1588"/>
                </a:moveTo>
                <a:lnTo>
                  <a:pt x="3070225" y="0"/>
                </a:lnTo>
              </a:path>
            </a:pathLst>
          </a:custGeom>
          <a:ln w="12700">
            <a:solidFill>
              <a:srgbClr val="FFFFFF"/>
            </a:solidFill>
            <a:prstDash val="sysDash"/>
          </a:ln>
        </p:spPr>
        <p:txBody>
          <a:bodyPr wrap="square" lIns="0" tIns="0" rIns="0" bIns="0" rtlCol="0"/>
          <a:lstStyle/>
          <a:p/>
        </p:txBody>
      </p:sp>
      <p:sp>
        <p:nvSpPr>
          <p:cNvPr id="7" name="object 7"/>
          <p:cNvSpPr txBox="1"/>
          <p:nvPr/>
        </p:nvSpPr>
        <p:spPr>
          <a:xfrm>
            <a:off x="7461948" y="2140130"/>
            <a:ext cx="572135" cy="452120"/>
          </a:xfrm>
          <a:prstGeom prst="rect">
            <a:avLst/>
          </a:prstGeom>
        </p:spPr>
        <p:txBody>
          <a:bodyPr vert="horz" wrap="square" lIns="0" tIns="12700" rIns="0" bIns="0" rtlCol="0">
            <a:spAutoFit/>
          </a:bodyPr>
          <a:lstStyle/>
          <a:p>
            <a:pPr marL="12700">
              <a:lnSpc>
                <a:spcPct val="100000"/>
              </a:lnSpc>
              <a:spcBef>
                <a:spcPts val="100"/>
              </a:spcBef>
            </a:pPr>
            <a:r>
              <a:rPr sz="2800" spc="-25">
                <a:solidFill>
                  <a:srgbClr val="FFFFFF"/>
                </a:solidFill>
                <a:latin typeface="Impact"/>
                <a:cs typeface="Impact"/>
              </a:rPr>
              <a:t>P04</a:t>
            </a:r>
            <a:endParaRPr sz="2800">
              <a:latin typeface="Impact"/>
              <a:cs typeface="Impact"/>
            </a:endParaRPr>
          </a:p>
        </p:txBody>
      </p:sp>
      <p:sp>
        <p:nvSpPr>
          <p:cNvPr id="8" name="object 8"/>
          <p:cNvSpPr txBox="1"/>
          <p:nvPr/>
        </p:nvSpPr>
        <p:spPr>
          <a:xfrm>
            <a:off x="1043012" y="2813182"/>
            <a:ext cx="7042784" cy="574040"/>
          </a:xfrm>
          <a:prstGeom prst="rect">
            <a:avLst/>
          </a:prstGeom>
        </p:spPr>
        <p:txBody>
          <a:bodyPr vert="horz" wrap="square" lIns="0" tIns="12700" rIns="0" bIns="0" rtlCol="0">
            <a:spAutoFit/>
          </a:bodyPr>
          <a:lstStyle/>
          <a:p>
            <a:pPr marL="38100">
              <a:lnSpc>
                <a:spcPct val="100000"/>
              </a:lnSpc>
              <a:spcBef>
                <a:spcPts val="100"/>
              </a:spcBef>
              <a:tabLst>
                <a:tab pos="833755"/>
                <a:tab pos="4268470"/>
                <a:tab pos="6436360"/>
              </a:tabLst>
            </a:pPr>
            <a:r>
              <a:rPr sz="5400" spc="-37" baseline="-7716">
                <a:solidFill>
                  <a:srgbClr val="FFC000"/>
                </a:solidFill>
                <a:latin typeface="Impact"/>
                <a:cs typeface="Impact"/>
              </a:rPr>
              <a:t>02</a:t>
            </a:r>
            <a:r>
              <a:rPr sz="5400" baseline="-7716">
                <a:solidFill>
                  <a:srgbClr val="FFC000"/>
                </a:solidFill>
                <a:latin typeface="Impact"/>
                <a:cs typeface="Impact"/>
              </a:rPr>
              <a:t>	</a:t>
            </a:r>
            <a:r>
              <a:rPr sz="3200" b="1">
                <a:solidFill>
                  <a:srgbClr val="FFC000"/>
                </a:solidFill>
                <a:latin typeface="微软雅黑"/>
                <a:cs typeface="微软雅黑"/>
              </a:rPr>
              <a:t>空气运动状况要</a:t>
            </a:r>
            <a:r>
              <a:rPr sz="3200" b="1" spc="-50">
                <a:solidFill>
                  <a:srgbClr val="FFC000"/>
                </a:solidFill>
                <a:latin typeface="微软雅黑"/>
                <a:cs typeface="微软雅黑"/>
              </a:rPr>
              <a:t>素</a:t>
            </a:r>
            <a:r>
              <a:rPr sz="3200" b="1">
                <a:solidFill>
                  <a:srgbClr val="FFC000"/>
                </a:solidFill>
                <a:latin typeface="微软雅黑"/>
                <a:cs typeface="微软雅黑"/>
              </a:rPr>
              <a:t>	</a:t>
            </a:r>
            <a:r>
              <a:rPr sz="3200" u="dash">
                <a:solidFill>
                  <a:srgbClr val="FFC000"/>
                </a:solidFill>
                <a:uFill>
                  <a:solidFill>
                    <a:srgbClr val="FFFFFF"/>
                  </a:solidFill>
                </a:uFill>
                <a:latin typeface="Times New Roman"/>
                <a:cs typeface="Times New Roman"/>
              </a:rPr>
              <a:t>	</a:t>
            </a:r>
            <a:r>
              <a:rPr sz="4200" baseline="-25793">
                <a:solidFill>
                  <a:srgbClr val="FFC000"/>
                </a:solidFill>
                <a:latin typeface="Impact"/>
                <a:cs typeface="Impact"/>
              </a:rPr>
              <a:t>P1</a:t>
            </a:r>
            <a:r>
              <a:rPr sz="4200" spc="-22" baseline="-25793">
                <a:solidFill>
                  <a:srgbClr val="FFC000"/>
                </a:solidFill>
                <a:latin typeface="Impact"/>
                <a:cs typeface="Impact"/>
              </a:rPr>
              <a:t> </a:t>
            </a:r>
            <a:r>
              <a:rPr sz="4200" spc="-75" baseline="-25793">
                <a:solidFill>
                  <a:srgbClr val="FFC000"/>
                </a:solidFill>
                <a:latin typeface="Impact"/>
                <a:cs typeface="Impact"/>
              </a:rPr>
              <a:t>5</a:t>
            </a:r>
            <a:endParaRPr sz="4200" baseline="-25793">
              <a:latin typeface="Impact"/>
              <a:cs typeface="Impact"/>
            </a:endParaRPr>
          </a:p>
        </p:txBody>
      </p:sp>
      <p:pic>
        <p:nvPicPr>
          <p:cNvPr id="9" name="object 9"/>
          <p:cNvPicPr/>
          <p:nvPr/>
        </p:nvPicPr>
        <p:blipFill>
          <a:blip r:embed="rId2"/>
          <a:stretch>
            <a:fillRect/>
          </a:stretch>
        </p:blipFill>
        <p:spPr>
          <a:xfrm>
            <a:off x="238494" y="276618"/>
            <a:ext cx="1090403" cy="1029501"/>
          </a:xfrm>
          <a:prstGeom prst="rect">
            <a:avLst/>
          </a:prstGeom>
        </p:spPr>
      </p:pic>
      <p:sp>
        <p:nvSpPr>
          <p:cNvPr id="10" name="object 10"/>
          <p:cNvSpPr/>
          <p:nvPr/>
        </p:nvSpPr>
        <p:spPr>
          <a:xfrm>
            <a:off x="1685925" y="3835400"/>
            <a:ext cx="14604" cy="536575"/>
          </a:xfrm>
          <a:custGeom>
            <a:rect l="l" t="t" r="r" b="b"/>
            <a:pathLst>
              <a:path w="14604" h="536575">
                <a:moveTo>
                  <a:pt x="0" y="0"/>
                </a:moveTo>
                <a:lnTo>
                  <a:pt x="14288" y="536575"/>
                </a:lnTo>
              </a:path>
            </a:pathLst>
          </a:custGeom>
          <a:ln w="6350">
            <a:solidFill>
              <a:srgbClr val="FFFFFF"/>
            </a:solidFill>
          </a:ln>
        </p:spPr>
        <p:txBody>
          <a:bodyPr wrap="square" lIns="0" tIns="0" rIns="0" bIns="0" rtlCol="0"/>
          <a:lstStyle/>
          <a:p/>
        </p:txBody>
      </p:sp>
      <p:sp>
        <p:nvSpPr>
          <p:cNvPr id="11" name="object 11"/>
          <p:cNvSpPr txBox="1"/>
          <p:nvPr/>
        </p:nvSpPr>
        <p:spPr>
          <a:xfrm>
            <a:off x="1054767" y="3735951"/>
            <a:ext cx="2912110" cy="574040"/>
          </a:xfrm>
          <a:prstGeom prst="rect">
            <a:avLst/>
          </a:prstGeom>
        </p:spPr>
        <p:txBody>
          <a:bodyPr vert="horz" wrap="square" lIns="0" tIns="12700" rIns="0" bIns="0" rtlCol="0">
            <a:spAutoFit/>
          </a:bodyPr>
          <a:lstStyle/>
          <a:p>
            <a:pPr marL="38100">
              <a:lnSpc>
                <a:spcPct val="100000"/>
              </a:lnSpc>
              <a:spcBef>
                <a:spcPts val="100"/>
              </a:spcBef>
              <a:tabLst>
                <a:tab pos="841375"/>
              </a:tabLst>
            </a:pPr>
            <a:r>
              <a:rPr sz="5400" spc="-37" baseline="-7716">
                <a:solidFill>
                  <a:srgbClr val="FFFFFF"/>
                </a:solidFill>
                <a:latin typeface="Impact"/>
                <a:cs typeface="Impact"/>
              </a:rPr>
              <a:t>03</a:t>
            </a:r>
            <a:r>
              <a:rPr sz="5400" baseline="-7716">
                <a:solidFill>
                  <a:srgbClr val="FFFFFF"/>
                </a:solidFill>
                <a:latin typeface="Impact"/>
                <a:cs typeface="Impact"/>
              </a:rPr>
              <a:t>	</a:t>
            </a:r>
            <a:r>
              <a:rPr sz="3200" b="1" spc="-10">
                <a:solidFill>
                  <a:srgbClr val="FFFFFF"/>
                </a:solidFill>
                <a:latin typeface="微软雅黑"/>
                <a:cs typeface="微软雅黑"/>
              </a:rPr>
              <a:t>大气稳定度</a:t>
            </a:r>
            <a:endParaRPr sz="3200">
              <a:latin typeface="微软雅黑"/>
              <a:cs typeface="微软雅黑"/>
            </a:endParaRPr>
          </a:p>
        </p:txBody>
      </p:sp>
      <p:sp>
        <p:nvSpPr>
          <p:cNvPr id="12" name="object 12"/>
          <p:cNvSpPr txBox="1"/>
          <p:nvPr/>
        </p:nvSpPr>
        <p:spPr>
          <a:xfrm>
            <a:off x="7485757" y="4002911"/>
            <a:ext cx="572770" cy="452120"/>
          </a:xfrm>
          <a:prstGeom prst="rect">
            <a:avLst/>
          </a:prstGeom>
        </p:spPr>
        <p:txBody>
          <a:bodyPr vert="horz" wrap="square" lIns="0" tIns="12700" rIns="0" bIns="0" rtlCol="0">
            <a:spAutoFit/>
          </a:bodyPr>
          <a:lstStyle/>
          <a:p>
            <a:pPr marL="12700">
              <a:lnSpc>
                <a:spcPct val="100000"/>
              </a:lnSpc>
              <a:spcBef>
                <a:spcPts val="100"/>
              </a:spcBef>
            </a:pPr>
            <a:r>
              <a:rPr sz="2800" spc="-25">
                <a:solidFill>
                  <a:srgbClr val="FFFFFF"/>
                </a:solidFill>
                <a:latin typeface="Impact"/>
                <a:cs typeface="Impact"/>
              </a:rPr>
              <a:t>P25</a:t>
            </a:r>
            <a:endParaRPr sz="2800">
              <a:latin typeface="Impact"/>
              <a:cs typeface="Impact"/>
            </a:endParaRPr>
          </a:p>
        </p:txBody>
      </p:sp>
      <p:sp>
        <p:nvSpPr>
          <p:cNvPr id="13" name="object 13"/>
          <p:cNvSpPr/>
          <p:nvPr/>
        </p:nvSpPr>
        <p:spPr>
          <a:xfrm>
            <a:off x="4337050" y="4214812"/>
            <a:ext cx="3081655" cy="19050"/>
          </a:xfrm>
          <a:custGeom>
            <a:rect l="l" t="t" r="r" b="b"/>
            <a:pathLst>
              <a:path w="3081654" h="19050">
                <a:moveTo>
                  <a:pt x="0" y="19050"/>
                </a:moveTo>
                <a:lnTo>
                  <a:pt x="3081338" y="0"/>
                </a:lnTo>
              </a:path>
            </a:pathLst>
          </a:custGeom>
          <a:ln w="12700">
            <a:solidFill>
              <a:srgbClr val="FFFFFF"/>
            </a:solidFill>
            <a:prstDash val="sysDash"/>
          </a:ln>
        </p:spPr>
        <p:txBody>
          <a:bodyPr wrap="square" lIns="0" tIns="0" rIns="0" bIns="0" rtlCol="0"/>
          <a:lstStyle/>
          <a:p/>
        </p:txBody>
      </p:sp>
      <p:sp>
        <p:nvSpPr>
          <p:cNvPr id="14" name="object 14"/>
          <p:cNvSpPr/>
          <p:nvPr/>
        </p:nvSpPr>
        <p:spPr>
          <a:xfrm>
            <a:off x="1685925" y="4664075"/>
            <a:ext cx="14604" cy="541655"/>
          </a:xfrm>
          <a:custGeom>
            <a:rect l="l" t="t" r="r" b="b"/>
            <a:pathLst>
              <a:path w="14604" h="541654">
                <a:moveTo>
                  <a:pt x="0" y="0"/>
                </a:moveTo>
                <a:lnTo>
                  <a:pt x="14288" y="541337"/>
                </a:lnTo>
              </a:path>
            </a:pathLst>
          </a:custGeom>
          <a:ln w="6350">
            <a:solidFill>
              <a:srgbClr val="FFFFFF"/>
            </a:solidFill>
          </a:ln>
        </p:spPr>
        <p:txBody>
          <a:bodyPr wrap="square" lIns="0" tIns="0" rIns="0" bIns="0" rtlCol="0"/>
          <a:lstStyle/>
          <a:p/>
        </p:txBody>
      </p:sp>
      <p:sp>
        <p:nvSpPr>
          <p:cNvPr id="15" name="object 15"/>
          <p:cNvSpPr txBox="1"/>
          <p:nvPr/>
        </p:nvSpPr>
        <p:spPr>
          <a:xfrm>
            <a:off x="1061799" y="4563616"/>
            <a:ext cx="3311525" cy="574040"/>
          </a:xfrm>
          <a:prstGeom prst="rect">
            <a:avLst/>
          </a:prstGeom>
        </p:spPr>
        <p:txBody>
          <a:bodyPr vert="horz" wrap="square" lIns="0" tIns="12700" rIns="0" bIns="0" rtlCol="0">
            <a:spAutoFit/>
          </a:bodyPr>
          <a:lstStyle/>
          <a:p>
            <a:pPr marL="38100">
              <a:lnSpc>
                <a:spcPct val="100000"/>
              </a:lnSpc>
              <a:spcBef>
                <a:spcPts val="100"/>
              </a:spcBef>
              <a:tabLst>
                <a:tab pos="834390"/>
              </a:tabLst>
            </a:pPr>
            <a:r>
              <a:rPr sz="5400" spc="-37" baseline="-7716">
                <a:solidFill>
                  <a:srgbClr val="FFFFFF"/>
                </a:solidFill>
                <a:latin typeface="Impact"/>
                <a:cs typeface="Impact"/>
              </a:rPr>
              <a:t>04</a:t>
            </a:r>
            <a:r>
              <a:rPr sz="5400" baseline="-7716">
                <a:solidFill>
                  <a:srgbClr val="FFFFFF"/>
                </a:solidFill>
                <a:latin typeface="Impact"/>
                <a:cs typeface="Impact"/>
              </a:rPr>
              <a:t>	</a:t>
            </a:r>
            <a:r>
              <a:rPr sz="3200" b="1" spc="-10">
                <a:solidFill>
                  <a:srgbClr val="FFFFFF"/>
                </a:solidFill>
                <a:latin typeface="微软雅黑"/>
                <a:cs typeface="微软雅黑"/>
              </a:rPr>
              <a:t>大气现象要素</a:t>
            </a:r>
            <a:endParaRPr sz="3200">
              <a:latin typeface="微软雅黑"/>
              <a:cs typeface="微软雅黑"/>
            </a:endParaRPr>
          </a:p>
        </p:txBody>
      </p:sp>
      <p:sp>
        <p:nvSpPr>
          <p:cNvPr id="16" name="object 16"/>
          <p:cNvSpPr txBox="1"/>
          <p:nvPr/>
        </p:nvSpPr>
        <p:spPr>
          <a:xfrm>
            <a:off x="4756150" y="4779776"/>
            <a:ext cx="3326765" cy="513080"/>
          </a:xfrm>
          <a:prstGeom prst="rect">
            <a:avLst/>
          </a:prstGeom>
        </p:spPr>
        <p:txBody>
          <a:bodyPr vert="horz" wrap="square" lIns="0" tIns="63500" rIns="0" bIns="0" rtlCol="0">
            <a:spAutoFit/>
          </a:bodyPr>
          <a:lstStyle/>
          <a:p>
            <a:pPr marL="38100">
              <a:lnSpc>
                <a:spcPct val="100000"/>
              </a:lnSpc>
              <a:spcBef>
                <a:spcPts val="500"/>
              </a:spcBef>
              <a:tabLst>
                <a:tab pos="2741930"/>
              </a:tabLst>
            </a:pPr>
            <a:r>
              <a:rPr sz="4800" u="dash" baseline="22569">
                <a:solidFill>
                  <a:srgbClr val="FFFFFF"/>
                </a:solidFill>
                <a:uFill>
                  <a:solidFill>
                    <a:srgbClr val="FFFFFF"/>
                  </a:solidFill>
                </a:uFill>
                <a:latin typeface="Times New Roman"/>
                <a:cs typeface="Times New Roman"/>
              </a:rPr>
              <a:t>	</a:t>
            </a:r>
            <a:r>
              <a:rPr sz="2800" spc="-25">
                <a:solidFill>
                  <a:srgbClr val="FFFFFF"/>
                </a:solidFill>
                <a:latin typeface="Impact"/>
                <a:cs typeface="Impact"/>
              </a:rPr>
              <a:t>P28</a:t>
            </a:r>
            <a:endParaRPr sz="2800">
              <a:latin typeface="Impact"/>
              <a:cs typeface="Impac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2299970" cy="513080"/>
          </a:xfrm>
          <a:prstGeom prst="rect">
            <a:avLst/>
          </a:prstGeom>
        </p:spPr>
        <p:txBody>
          <a:bodyPr vert="horz" wrap="square" lIns="0" tIns="12700" rIns="0" bIns="0" rtlCol="0">
            <a:spAutoFit/>
          </a:bodyPr>
          <a:lstStyle/>
          <a:p>
            <a:pPr marL="12700">
              <a:lnSpc>
                <a:spcPct val="100000"/>
              </a:lnSpc>
              <a:spcBef>
                <a:spcPts val="100"/>
              </a:spcBef>
              <a:tabLst>
                <a:tab pos="661035"/>
              </a:tabLst>
            </a:pPr>
            <a:r>
              <a:rPr sz="3200" b="0" spc="-25">
                <a:latin typeface="Impact"/>
                <a:cs typeface="Impact"/>
              </a:rPr>
              <a:t>2.1</a:t>
            </a:r>
            <a:r>
              <a:rPr sz="3200" b="0">
                <a:latin typeface="Impact"/>
                <a:cs typeface="Impact"/>
              </a:rPr>
              <a:t>	</a:t>
            </a:r>
            <a:r>
              <a:rPr sz="3200" spc="-15">
                <a:latin typeface="微软雅黑"/>
                <a:cs typeface="微软雅黑"/>
              </a:rPr>
              <a:t>风的形成</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646427" y="1447472"/>
            <a:ext cx="7848600" cy="3012440"/>
          </a:xfrm>
          <a:prstGeom prst="rect">
            <a:avLst/>
          </a:prstGeom>
        </p:spPr>
        <p:txBody>
          <a:bodyPr vert="horz" wrap="square" lIns="0" tIns="12700" rIns="0" bIns="0" rtlCol="0">
            <a:spAutoFit/>
          </a:bodyPr>
          <a:lstStyle/>
          <a:p>
            <a:pPr marL="12700" marR="5080" indent="711200" algn="just">
              <a:lnSpc>
                <a:spcPct val="100000"/>
              </a:lnSpc>
              <a:spcBef>
                <a:spcPts val="100"/>
              </a:spcBef>
            </a:pPr>
            <a:r>
              <a:rPr sz="2800" spc="-5">
                <a:solidFill>
                  <a:srgbClr val="FFFFFF"/>
                </a:solidFill>
                <a:latin typeface="黑体"/>
                <a:cs typeface="黑体"/>
              </a:rPr>
              <a:t>由于地表冷热不均，受热空气膨胀上升，遇冷则收缩下沉，进而产生了大气的升降运动。温度越高，大气对流运动越明显，因此赤道地区对流效果</a:t>
            </a:r>
            <a:r>
              <a:rPr sz="2800" spc="-15">
                <a:solidFill>
                  <a:srgbClr val="FFFFFF"/>
                </a:solidFill>
                <a:latin typeface="黑体"/>
                <a:cs typeface="黑体"/>
              </a:rPr>
              <a:t>最明显。</a:t>
            </a:r>
            <a:endParaRPr sz="2800">
              <a:latin typeface="黑体"/>
              <a:cs typeface="黑体"/>
            </a:endParaRPr>
          </a:p>
          <a:p>
            <a:pPr marL="12700" marR="5080" indent="711200" algn="just">
              <a:lnSpc>
                <a:spcPct val="100000"/>
              </a:lnSpc>
            </a:pPr>
            <a:r>
              <a:rPr sz="2800" spc="-5">
                <a:solidFill>
                  <a:srgbClr val="FFFFFF"/>
                </a:solidFill>
                <a:latin typeface="黑体"/>
                <a:cs typeface="黑体"/>
              </a:rPr>
              <a:t>由于地球自传，大气还受地转偏向力的影响，北半球向东偏，南半球向西偏，于是会形成三圈环</a:t>
            </a:r>
            <a:r>
              <a:rPr sz="2800">
                <a:solidFill>
                  <a:srgbClr val="FFFFFF"/>
                </a:solidFill>
                <a:latin typeface="黑体"/>
                <a:cs typeface="黑体"/>
              </a:rPr>
              <a:t>流，因此在北纬30°</a:t>
            </a:r>
            <a:r>
              <a:rPr sz="2800" spc="-5">
                <a:solidFill>
                  <a:srgbClr val="FFFFFF"/>
                </a:solidFill>
                <a:latin typeface="黑体"/>
                <a:cs typeface="黑体"/>
              </a:rPr>
              <a:t>到赤道之间形成了东北信风。</a:t>
            </a:r>
            <a:endParaRPr sz="2800">
              <a:latin typeface="黑体"/>
              <a:cs typeface="黑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2755900" cy="513080"/>
          </a:xfrm>
          <a:prstGeom prst="rect">
            <a:avLst/>
          </a:prstGeom>
        </p:spPr>
        <p:txBody>
          <a:bodyPr vert="horz" wrap="square" lIns="0" tIns="12700" rIns="0" bIns="0" rtlCol="0">
            <a:spAutoFit/>
          </a:bodyPr>
          <a:lstStyle/>
          <a:p>
            <a:pPr marL="12700">
              <a:lnSpc>
                <a:spcPct val="100000"/>
              </a:lnSpc>
              <a:spcBef>
                <a:spcPts val="100"/>
              </a:spcBef>
              <a:tabLst>
                <a:tab pos="709930"/>
              </a:tabLst>
            </a:pPr>
            <a:r>
              <a:rPr sz="3200" b="0" spc="-25">
                <a:latin typeface="Impact"/>
                <a:cs typeface="Impact"/>
              </a:rPr>
              <a:t>2.2</a:t>
            </a:r>
            <a:r>
              <a:rPr sz="3200" b="0">
                <a:latin typeface="Impact"/>
                <a:cs typeface="Impact"/>
              </a:rPr>
              <a:t>	</a:t>
            </a:r>
            <a:r>
              <a:rPr sz="3200" spc="-10">
                <a:latin typeface="微软雅黑"/>
                <a:cs typeface="微软雅黑"/>
              </a:rPr>
              <a:t>对流冲击力</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646427" y="1447472"/>
            <a:ext cx="7848600" cy="3439160"/>
          </a:xfrm>
          <a:prstGeom prst="rect">
            <a:avLst/>
          </a:prstGeom>
        </p:spPr>
        <p:txBody>
          <a:bodyPr vert="horz" wrap="square" lIns="0" tIns="12700" rIns="0" bIns="0" rtlCol="0">
            <a:spAutoFit/>
          </a:bodyPr>
          <a:lstStyle/>
          <a:p>
            <a:pPr marL="12700" marR="5080" indent="711200">
              <a:lnSpc>
                <a:spcPct val="100000"/>
              </a:lnSpc>
              <a:spcBef>
                <a:spcPts val="100"/>
              </a:spcBef>
            </a:pPr>
            <a:r>
              <a:rPr sz="2800" spc="-5">
                <a:solidFill>
                  <a:srgbClr val="FFFFFF"/>
                </a:solidFill>
                <a:latin typeface="黑体"/>
                <a:cs typeface="黑体"/>
              </a:rPr>
              <a:t>使原来静止的空气产生垂直运动的作用力,称为对流冲击力。按形成原因对流冲击力可分为：热力对流冲击力和动力对流冲击力。</a:t>
            </a:r>
            <a:endParaRPr sz="2800">
              <a:latin typeface="黑体"/>
              <a:cs typeface="黑体"/>
            </a:endParaRPr>
          </a:p>
          <a:p>
            <a:pPr marL="12700" marR="5080" indent="711200" algn="just">
              <a:lnSpc>
                <a:spcPct val="100000"/>
              </a:lnSpc>
            </a:pPr>
            <a:r>
              <a:rPr sz="2800" spc="-5">
                <a:solidFill>
                  <a:srgbClr val="FFFFFF"/>
                </a:solidFill>
                <a:latin typeface="黑体"/>
                <a:cs typeface="黑体"/>
              </a:rPr>
              <a:t>热力对流冲击力：白天在太阳的辐射作用下，山岩地、沙地、城市地区比水面、草地、农村升温快，其上空受热后温度高于周围空气，因而体积膨胀，密度减小，使浮力大于重力而产生上升运动。</a:t>
            </a:r>
            <a:r>
              <a:rPr sz="2800" spc="-10">
                <a:solidFill>
                  <a:srgbClr val="FFFFFF"/>
                </a:solidFill>
                <a:latin typeface="黑体"/>
                <a:cs typeface="黑体"/>
              </a:rPr>
              <a:t>夜晚正好相反。</a:t>
            </a:r>
            <a:endParaRPr sz="2800">
              <a:latin typeface="黑体"/>
              <a:cs typeface="黑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2755900" cy="513080"/>
          </a:xfrm>
          <a:prstGeom prst="rect">
            <a:avLst/>
          </a:prstGeom>
        </p:spPr>
        <p:txBody>
          <a:bodyPr vert="horz" wrap="square" lIns="0" tIns="12700" rIns="0" bIns="0" rtlCol="0">
            <a:spAutoFit/>
          </a:bodyPr>
          <a:lstStyle/>
          <a:p>
            <a:pPr marL="12700">
              <a:lnSpc>
                <a:spcPct val="100000"/>
              </a:lnSpc>
              <a:spcBef>
                <a:spcPts val="100"/>
              </a:spcBef>
              <a:tabLst>
                <a:tab pos="709930"/>
              </a:tabLst>
            </a:pPr>
            <a:r>
              <a:rPr sz="3200" b="0" spc="-25">
                <a:latin typeface="Impact"/>
                <a:cs typeface="Impact"/>
              </a:rPr>
              <a:t>2.2</a:t>
            </a:r>
            <a:r>
              <a:rPr sz="3200" b="0">
                <a:latin typeface="Impact"/>
                <a:cs typeface="Impact"/>
              </a:rPr>
              <a:t>	</a:t>
            </a:r>
            <a:r>
              <a:rPr sz="3200" spc="-10">
                <a:latin typeface="微软雅黑"/>
                <a:cs typeface="微软雅黑"/>
              </a:rPr>
              <a:t>对流冲击力</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909637" y="5673725"/>
            <a:ext cx="3387725" cy="831850"/>
          </a:xfrm>
          <a:prstGeom prst="rect">
            <a:avLst/>
          </a:prstGeom>
          <a:solidFill>
            <a:srgbClr val="0070C0"/>
          </a:solidFill>
        </p:spPr>
        <p:txBody>
          <a:bodyPr vert="horz" wrap="square" lIns="0" tIns="55244" rIns="0" bIns="0" rtlCol="0">
            <a:spAutoFit/>
          </a:bodyPr>
          <a:lstStyle/>
          <a:p>
            <a:pPr marL="90805" marR="241300">
              <a:lnSpc>
                <a:spcPct val="100000"/>
              </a:lnSpc>
              <a:spcBef>
                <a:spcPts val="434"/>
              </a:spcBef>
            </a:pPr>
            <a:r>
              <a:rPr sz="2400" spc="-5">
                <a:solidFill>
                  <a:srgbClr val="FFFFFF"/>
                </a:solidFill>
                <a:latin typeface="宋体"/>
                <a:cs typeface="宋体"/>
              </a:rPr>
              <a:t>白天：风从海上刮来，</a:t>
            </a:r>
            <a:r>
              <a:rPr sz="2400" spc="-10">
                <a:solidFill>
                  <a:srgbClr val="FFFFFF"/>
                </a:solidFill>
                <a:latin typeface="宋体"/>
                <a:cs typeface="宋体"/>
              </a:rPr>
              <a:t>因此叫海风</a:t>
            </a:r>
            <a:endParaRPr sz="2400">
              <a:latin typeface="宋体"/>
              <a:cs typeface="宋体"/>
            </a:endParaRPr>
          </a:p>
        </p:txBody>
      </p:sp>
      <p:pic>
        <p:nvPicPr>
          <p:cNvPr id="6" name="object 6"/>
          <p:cNvPicPr/>
          <p:nvPr/>
        </p:nvPicPr>
        <p:blipFill>
          <a:blip r:embed="rId3"/>
          <a:stretch>
            <a:fillRect/>
          </a:stretch>
        </p:blipFill>
        <p:spPr>
          <a:xfrm>
            <a:off x="393700" y="2298700"/>
            <a:ext cx="8181975" cy="3103562"/>
          </a:xfrm>
          <a:prstGeom prst="rect">
            <a:avLst/>
          </a:prstGeom>
        </p:spPr>
      </p:pic>
      <p:sp>
        <p:nvSpPr>
          <p:cNvPr id="7" name="object 7"/>
          <p:cNvSpPr txBox="1"/>
          <p:nvPr/>
        </p:nvSpPr>
        <p:spPr>
          <a:xfrm>
            <a:off x="4943475" y="5670550"/>
            <a:ext cx="3387725" cy="831850"/>
          </a:xfrm>
          <a:prstGeom prst="rect">
            <a:avLst/>
          </a:prstGeom>
          <a:solidFill>
            <a:srgbClr val="0070C0"/>
          </a:solidFill>
        </p:spPr>
        <p:txBody>
          <a:bodyPr vert="horz" wrap="square" lIns="0" tIns="55244" rIns="0" bIns="0" rtlCol="0">
            <a:spAutoFit/>
          </a:bodyPr>
          <a:lstStyle/>
          <a:p>
            <a:pPr marL="91440" marR="241300">
              <a:lnSpc>
                <a:spcPct val="100000"/>
              </a:lnSpc>
              <a:spcBef>
                <a:spcPts val="434"/>
              </a:spcBef>
            </a:pPr>
            <a:r>
              <a:rPr sz="2400" spc="-5">
                <a:solidFill>
                  <a:srgbClr val="FFFFFF"/>
                </a:solidFill>
                <a:latin typeface="宋体"/>
                <a:cs typeface="宋体"/>
              </a:rPr>
              <a:t>夜晚：风从陆上刮来，</a:t>
            </a:r>
            <a:r>
              <a:rPr sz="2400" spc="-10">
                <a:solidFill>
                  <a:srgbClr val="FFFFFF"/>
                </a:solidFill>
                <a:latin typeface="宋体"/>
                <a:cs typeface="宋体"/>
              </a:rPr>
              <a:t>因此叫陆风</a:t>
            </a:r>
            <a:endParaRPr sz="2400">
              <a:latin typeface="宋体"/>
              <a:cs typeface="宋体"/>
            </a:endParaRPr>
          </a:p>
        </p:txBody>
      </p:sp>
      <p:sp>
        <p:nvSpPr>
          <p:cNvPr id="8" name="object 8"/>
          <p:cNvSpPr txBox="1"/>
          <p:nvPr/>
        </p:nvSpPr>
        <p:spPr>
          <a:xfrm>
            <a:off x="1221739" y="1181121"/>
            <a:ext cx="5207000" cy="987425"/>
          </a:xfrm>
          <a:prstGeom prst="rect">
            <a:avLst/>
          </a:prstGeom>
        </p:spPr>
        <p:txBody>
          <a:bodyPr vert="horz" wrap="square" lIns="0" tIns="103505" rIns="0" bIns="0" rtlCol="0">
            <a:spAutoFit/>
          </a:bodyPr>
          <a:lstStyle/>
          <a:p>
            <a:pPr marL="12700">
              <a:lnSpc>
                <a:spcPct val="100000"/>
              </a:lnSpc>
              <a:spcBef>
                <a:spcPts val="815"/>
              </a:spcBef>
            </a:pPr>
            <a:r>
              <a:rPr sz="2800" spc="-10">
                <a:solidFill>
                  <a:srgbClr val="FFFFFF"/>
                </a:solidFill>
                <a:latin typeface="黑体"/>
                <a:cs typeface="黑体"/>
              </a:rPr>
              <a:t>案例：海陆风</a:t>
            </a:r>
            <a:endParaRPr sz="2800">
              <a:latin typeface="黑体"/>
              <a:cs typeface="黑体"/>
            </a:endParaRPr>
          </a:p>
          <a:p>
            <a:pPr marL="12700">
              <a:lnSpc>
                <a:spcPct val="100000"/>
              </a:lnSpc>
              <a:spcBef>
                <a:spcPts val="615"/>
              </a:spcBef>
            </a:pPr>
            <a:r>
              <a:rPr sz="2400" spc="-5">
                <a:solidFill>
                  <a:srgbClr val="FFFFFF"/>
                </a:solidFill>
                <a:latin typeface="黑体"/>
                <a:cs typeface="黑体"/>
              </a:rPr>
              <a:t>原理：陆地吸收和散发热量比水面快。</a:t>
            </a:r>
            <a:endParaRPr sz="2400">
              <a:latin typeface="黑体"/>
              <a:cs typeface="黑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56274" y="417472"/>
            <a:ext cx="2755900" cy="513080"/>
          </a:xfrm>
          <a:prstGeom prst="rect">
            <a:avLst/>
          </a:prstGeom>
        </p:spPr>
        <p:txBody>
          <a:bodyPr vert="horz" wrap="square" lIns="0" tIns="12700" rIns="0" bIns="0" rtlCol="0">
            <a:spAutoFit/>
          </a:bodyPr>
          <a:lstStyle/>
          <a:p>
            <a:pPr marL="12700">
              <a:lnSpc>
                <a:spcPct val="100000"/>
              </a:lnSpc>
              <a:spcBef>
                <a:spcPts val="100"/>
              </a:spcBef>
              <a:tabLst>
                <a:tab pos="709930"/>
              </a:tabLst>
            </a:pPr>
            <a:r>
              <a:rPr sz="3200" b="0" spc="-25">
                <a:latin typeface="Impact"/>
                <a:cs typeface="Impact"/>
              </a:rPr>
              <a:t>2.2</a:t>
            </a:r>
            <a:r>
              <a:rPr sz="3200" b="0">
                <a:latin typeface="Impact"/>
                <a:cs typeface="Impact"/>
              </a:rPr>
              <a:t>	</a:t>
            </a:r>
            <a:r>
              <a:rPr sz="3200" spc="-10">
                <a:latin typeface="微软雅黑"/>
                <a:cs typeface="微软雅黑"/>
              </a:rPr>
              <a:t>对流冲击力</a:t>
            </a:r>
            <a:endParaRPr sz="3200">
              <a:latin typeface="微软雅黑"/>
              <a:cs typeface="微软雅黑"/>
            </a:endParaRPr>
          </a:p>
        </p:txBody>
      </p:sp>
      <p:sp>
        <p:nvSpPr>
          <p:cNvPr id="3" name="object 3"/>
          <p:cNvSpPr/>
          <p:nvPr/>
        </p:nvSpPr>
        <p:spPr>
          <a:xfrm>
            <a:off x="1246187" y="1050925"/>
            <a:ext cx="7464425" cy="41275"/>
          </a:xfrm>
          <a:custGeom>
            <a:rect l="l" t="t" r="r" b="b"/>
            <a:pathLst>
              <a:path w="7464425" h="41275">
                <a:moveTo>
                  <a:pt x="0" y="41275"/>
                </a:moveTo>
                <a:lnTo>
                  <a:pt x="7464424" y="0"/>
                </a:lnTo>
              </a:path>
            </a:pathLst>
          </a:custGeom>
          <a:ln w="12700">
            <a:solidFill>
              <a:srgbClr val="FFFFFF"/>
            </a:solidFill>
            <a:prstDash val="sysDash"/>
          </a:ln>
        </p:spPr>
        <p:txBody>
          <a:bodyPr wrap="square" lIns="0" tIns="0" rIns="0" bIns="0" rtlCol="0"/>
          <a:lstStyle/>
          <a:p/>
        </p:txBody>
      </p:sp>
      <p:pic>
        <p:nvPicPr>
          <p:cNvPr id="4" name="object 4"/>
          <p:cNvPicPr/>
          <p:nvPr/>
        </p:nvPicPr>
        <p:blipFill>
          <a:blip r:embed="rId2"/>
          <a:stretch>
            <a:fillRect/>
          </a:stretch>
        </p:blipFill>
        <p:spPr>
          <a:xfrm>
            <a:off x="124782" y="228632"/>
            <a:ext cx="980119" cy="925446"/>
          </a:xfrm>
          <a:prstGeom prst="rect">
            <a:avLst/>
          </a:prstGeom>
        </p:spPr>
      </p:pic>
      <p:sp>
        <p:nvSpPr>
          <p:cNvPr id="5" name="object 5"/>
          <p:cNvSpPr txBox="1"/>
          <p:nvPr/>
        </p:nvSpPr>
        <p:spPr>
          <a:xfrm>
            <a:off x="647065" y="1310716"/>
            <a:ext cx="7950200" cy="1181735"/>
          </a:xfrm>
          <a:prstGeom prst="rect">
            <a:avLst/>
          </a:prstGeom>
        </p:spPr>
        <p:txBody>
          <a:bodyPr vert="horz" wrap="square" lIns="0" tIns="12700" rIns="0" bIns="0" rtlCol="0">
            <a:spAutoFit/>
          </a:bodyPr>
          <a:lstStyle/>
          <a:p>
            <a:pPr marL="643255">
              <a:lnSpc>
                <a:spcPts val="3350"/>
              </a:lnSpc>
              <a:spcBef>
                <a:spcPts val="100"/>
              </a:spcBef>
            </a:pPr>
            <a:r>
              <a:rPr sz="2800" spc="-10">
                <a:solidFill>
                  <a:srgbClr val="FFFFFF"/>
                </a:solidFill>
                <a:latin typeface="黑体"/>
                <a:cs typeface="黑体"/>
              </a:rPr>
              <a:t>动力对流冲击力：</a:t>
            </a:r>
            <a:endParaRPr sz="2800">
              <a:latin typeface="黑体"/>
              <a:cs typeface="黑体"/>
            </a:endParaRPr>
          </a:p>
          <a:p>
            <a:pPr marL="12700" marR="5080" indent="609600">
              <a:lnSpc>
                <a:spcPts val="2880"/>
              </a:lnSpc>
              <a:spcBef>
                <a:spcPts val="85"/>
              </a:spcBef>
            </a:pPr>
            <a:r>
              <a:rPr sz="2400" spc="-5">
                <a:solidFill>
                  <a:srgbClr val="FFFFFF"/>
                </a:solidFill>
                <a:latin typeface="黑体"/>
                <a:cs typeface="黑体"/>
              </a:rPr>
              <a:t>是由于空气运动是受到机械抬升作用而引起的。如：山地迎风坡面对空气的抬升等。</a:t>
            </a:r>
            <a:endParaRPr sz="2400">
              <a:latin typeface="黑体"/>
              <a:cs typeface="黑体"/>
            </a:endParaRPr>
          </a:p>
        </p:txBody>
      </p:sp>
      <p:pic>
        <p:nvPicPr>
          <p:cNvPr id="6" name="object 6"/>
          <p:cNvPicPr/>
          <p:nvPr/>
        </p:nvPicPr>
        <p:blipFill>
          <a:blip r:embed="rId3"/>
          <a:stretch>
            <a:fillRect/>
          </a:stretch>
        </p:blipFill>
        <p:spPr>
          <a:xfrm>
            <a:off x="2032000" y="2590800"/>
            <a:ext cx="5551487" cy="3863975"/>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https://d.book118.com/507006102100006030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Microsoft JhengHei</vt:lpstr>
      <vt:lpstr>黑体</vt:lpstr>
      <vt:lpstr>宋体</vt:lpstr>
      <vt:lpstr>Impact</vt:lpstr>
      <vt:lpstr>微软雅黑</vt:lpstr>
      <vt:lpstr>Times New Roman</vt:lpstr>
      <vt:lpstr>Wingdings</vt:lpstr>
      <vt:lpstr>Office Theme</vt:lpstr>
      <vt:lpstr>PowerPoint Presentation</vt:lpstr>
      <vt:lpstr>目录</vt:lpstr>
      <vt:lpstr>目录</vt:lpstr>
      <vt:lpstr>1	大气性质要素</vt:lpstr>
      <vt:lpstr>1	大气性质要素</vt:lpstr>
      <vt:lpstr>1.1	气温</vt:lpstr>
      <vt:lpstr>1.1	气温</vt:lpstr>
      <vt:lpstr>1.1	气温</vt:lpstr>
      <vt:lpstr>1.2	气压</vt:lpstr>
      <vt:lpstr>1.2	气压</vt:lpstr>
      <vt:lpstr>1.3	大气湿度</vt:lpstr>
      <vt:lpstr>1.3	大气湿度—水汽压、饱和水汽压</vt:lpstr>
      <vt:lpstr>1.3	大气湿度—相对湿度、露点</vt:lpstr>
      <vt:lpstr>目录</vt:lpstr>
      <vt:lpstr>2.1	风的形成</vt:lpstr>
      <vt:lpstr>2.2	对流冲击力</vt:lpstr>
      <vt:lpstr>2.2	对流冲击力</vt:lpstr>
      <vt:lpstr>2.2	对流冲击力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2024-09-02T02:59:10.952</cp:lastPrinted>
  <dcterms:created xsi:type="dcterms:W3CDTF">2024-09-01T18:59:10Z</dcterms:created>
  <dcterms:modified xsi:type="dcterms:W3CDTF">2024-09-01T18:59:12Z</dcterms:modified>
</cp:coreProperties>
</file>