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EMSWAQ+RGMMHN+ArialMT"/>
      <p:regular r:id="rId15"/>
    </p:embeddedFont>
    <p:embeddedFont>
      <p:font typeface="HNIVWS+MS-UIGothic"/>
      <p:regular r:id="rId16"/>
    </p:embeddedFont>
    <p:embeddedFont>
      <p:font typeface="IKBIEG+GWJNGO+MicrosoftYaHei-Bold"/>
      <p:regular r:id="rId17"/>
    </p:embeddedFont>
    <p:embeddedFont>
      <p:font typeface="PWVBIM+FRDRAA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C84CE-0A91-4E58-B2AE-FFE75A32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6812F-CD1D-4751-8A39-027D23111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EB3D1-8E7E-4D06-8640-0D8540DE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6FB89-DFE1-4764-8AE5-4EBAFF2F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1B9A5D-BA14-4899-920D-4C12917A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EBD25-0009-4614-BF5F-5C945F906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DA42C9-FF26-44C1-B69B-180463498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0D353-1E5C-4B31-A744-8CF7F126D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AF5A9-8E5F-436D-B4FD-39EAF70D7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C29006-DA42-4CAB-88F8-1955B4240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EF2E3-00E2-4EA1-AE46-2E23E106D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15041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8809" y="456393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EMSWAQ+RGMMHN+ArialMT"/>
                <a:cs typeface="EMSWAQ+RGMMHN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HNIVWS+MS-UIGothic"/>
                <a:cs typeface="HNIVWS+MS-UIGothic"/>
              </a:rPr>
              <a:t>拔管后的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HNIVWS+MS-UIGothic"/>
                <a:cs typeface="HNIVWS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病人的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E27536"/>
                </a:solidFill>
                <a:latin typeface="HNIVWS+MS-UIGothic"/>
                <a:cs typeface="HNIVWS+MS-UIGothic"/>
              </a:rPr>
              <a:t>估病人病情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144000" y="4147815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E27536"/>
                </a:solidFill>
                <a:latin typeface="HNIVWS+MS-UIGothic"/>
                <a:cs typeface="HNIVWS+MS-UIGothic"/>
              </a:rPr>
              <a:t>估病人生命体征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设备</a:t>
            </a: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和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物的准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94086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27536"/>
                </a:solidFill>
                <a:latin typeface="HNIVWS+MS-UIGothic"/>
                <a:cs typeface="HNIVWS+MS-UIGothic"/>
              </a:rPr>
              <a:t>准</a:t>
            </a: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备</a:t>
            </a:r>
            <a:r>
              <a:rPr sz="2000" spc="15">
                <a:solidFill>
                  <a:srgbClr val="E27536"/>
                </a:solidFill>
                <a:latin typeface="HNIVWS+MS-UIGothic"/>
                <a:cs typeface="HNIVWS+MS-UIGothic"/>
              </a:rPr>
              <a:t>气管插管所需</a:t>
            </a: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1914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E27536"/>
                </a:solidFill>
                <a:latin typeface="HNIVWS+MS-UIGothic"/>
                <a:cs typeface="HNIVWS+MS-UIGothic"/>
              </a:rPr>
              <a:t>准</a:t>
            </a: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备</a:t>
            </a:r>
            <a:r>
              <a:rPr sz="2000" spc="15">
                <a:solidFill>
                  <a:srgbClr val="E27536"/>
                </a:solidFill>
                <a:latin typeface="HNIVWS+MS-UIGothic"/>
                <a:cs typeface="HNIVWS+MS-UIGothic"/>
              </a:rPr>
              <a:t>急救</a:t>
            </a:r>
            <a:r>
              <a:rPr sz="2000" spc="15">
                <a:solidFill>
                  <a:srgbClr val="E27536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E27536"/>
                </a:solidFill>
                <a:latin typeface="HNIVWS+MS-UIGothic"/>
                <a:cs typeface="HNIVWS+MS-UIGothic"/>
              </a:rPr>
              <a:t>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家属的沟通与告知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27536"/>
                </a:solidFill>
                <a:latin typeface="HNIVWS+MS-UIGothic"/>
                <a:cs typeface="HNIVWS+MS-UIGothic"/>
              </a:rPr>
              <a:t>沟通病情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HNIVWS+MS-UIGothic"/>
                <a:cs typeface="HNIVWS+MS-UIGothic"/>
              </a:rPr>
              <a:t>告知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NIVWS+MS-UIGothic"/>
                <a:cs typeface="HNIVWS+MS-UIGothic"/>
              </a:rPr>
              <a:t>向家属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FFFFFF"/>
                </a:solidFill>
                <a:latin typeface="HNIVWS+MS-UIGothic"/>
                <a:cs typeface="HNIVWS+MS-UIGothic"/>
              </a:rPr>
              <a:t>明气管插管可能存在的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NIVWS+MS-UIGothic"/>
                <a:cs typeface="HNIVWS+MS-UIGothic"/>
              </a:rPr>
              <a:t>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HNIVWS+MS-UIGothic"/>
                <a:cs typeface="HNIVWS+MS-UIGothic"/>
              </a:rPr>
              <a:t>症，以及可能影响病人的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HNIVWS+MS-UIGothic"/>
                <a:cs typeface="HNIVWS+MS-UIGothic"/>
              </a:rPr>
              <a:t>后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HNIVWS+MS-UIGothic"/>
                <a:cs typeface="HNIVWS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插管技巧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HNIVWS+MS-UIGothic"/>
                <a:cs typeface="HNIVWS+MS-UIGothic"/>
              </a:rPr>
              <a:t>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练</a:t>
            </a:r>
            <a:r>
              <a:rPr sz="2000" spc="25">
                <a:solidFill>
                  <a:srgbClr val="FFFDFD"/>
                </a:solidFill>
                <a:latin typeface="HNIVWS+MS-UIGothic"/>
                <a:cs typeface="HNIVWS+MS-UIGothic"/>
              </a:rPr>
              <a:t>掌握插管操作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HNIVWS+MS-UIGothic"/>
                <a:cs typeface="HNIVWS+MS-UIGothic"/>
              </a:rPr>
              <a:t>插管前准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了解插管路径，掌握正确的插管方法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和技巧，确保一次性成功插入。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确保患者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于适当体位，清理呼吸道，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好必要的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物。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916804" y="385371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FFFDFD"/>
                </a:solidFill>
                <a:latin typeface="HNIVWS+MS-UIGothic"/>
                <a:cs typeface="HNIVWS+MS-UIGothic"/>
              </a:rPr>
              <a:t>合适的气管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2000">
                <a:solidFill>
                  <a:srgbClr val="FFFDFD"/>
                </a:solidFill>
                <a:latin typeface="HNIVWS+MS-UIGothic"/>
                <a:cs typeface="HNIVWS+MS-UIGothic"/>
              </a:rPr>
              <a:t>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根据患者年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、体重、病情等因素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合适的气管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管，确保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管大小合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HNIVWS+MS-UIGothic"/>
                <a:cs typeface="HNIVWS+MS-UIGothic"/>
              </a:rPr>
              <a:t>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插管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程中的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监测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KBIEG+GWJNGO+MicrosoftYaHei-Bold"/>
                <a:cs typeface="IKBIEG+GWJNG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KBIEG+GWJNGO+MicrosoftYaHei-Bold"/>
                <a:cs typeface="IKBIEG+GWJNGO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KBIEG+GWJNGO+MicrosoftYaHei-Bold"/>
                <a:cs typeface="IKBIEG+GWJNGO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E27536"/>
                </a:solidFill>
                <a:latin typeface="HNIVWS+MS-UIGothic"/>
                <a:cs typeface="HNIVWS+MS-UIGothic"/>
              </a:rPr>
              <a:t>生命体征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27536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E27536"/>
                </a:solidFill>
                <a:latin typeface="HNIVWS+MS-UIGothic"/>
                <a:cs typeface="HNIVWS+MS-UIGothic"/>
              </a:rPr>
              <a:t>察呼吸音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E27536"/>
                </a:solidFill>
                <a:latin typeface="HNIVWS+MS-UIGothic"/>
                <a:cs typeface="HNIVWS+MS-UIGothic"/>
              </a:rPr>
              <a:t>血氧</a:t>
            </a:r>
            <a:r>
              <a:rPr sz="2000" spc="25">
                <a:solidFill>
                  <a:srgbClr val="E27536"/>
                </a:solidFill>
                <a:latin typeface="SimSun"/>
                <a:cs typeface="SimSun"/>
              </a:rPr>
              <a:t>饱</a:t>
            </a:r>
            <a:r>
              <a:rPr sz="2000" spc="23">
                <a:solidFill>
                  <a:srgbClr val="E27536"/>
                </a:solidFill>
                <a:latin typeface="HNIVWS+MS-UIGothic"/>
                <a:cs typeface="HNIVWS+MS-UIGothic"/>
              </a:rPr>
              <a:t>和度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27536"/>
                </a:solidFill>
                <a:latin typeface="HNIVWS+MS-UIGothic"/>
                <a:cs typeface="HNIVWS+MS-UIGothic"/>
              </a:rPr>
              <a:t>插管后的固定与</a:t>
            </a:r>
            <a:r>
              <a:rPr sz="3000">
                <a:solidFill>
                  <a:srgbClr val="E27536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HNIVWS+MS-UIGothic"/>
                <a:cs typeface="HNIVWS+MS-UIGothic"/>
              </a:rPr>
              <a:t>妥善固定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导</a:t>
            </a:r>
            <a:r>
              <a:rPr sz="2300">
                <a:solidFill>
                  <a:srgbClr val="E27536"/>
                </a:solidFill>
                <a:latin typeface="HNIVWS+MS-UIGothic"/>
                <a:cs typeface="HNIVWS+MS-UIGothic"/>
              </a:rPr>
              <a:t>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HNIVWS+MS-UIGothic"/>
                <a:cs typeface="HNIVWS+MS-UIGothic"/>
              </a:rPr>
              <a:t>定期</a:t>
            </a: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检查导</a:t>
            </a:r>
            <a:r>
              <a:rPr sz="2300">
                <a:solidFill>
                  <a:srgbClr val="E27536"/>
                </a:solidFill>
                <a:latin typeface="HNIVWS+MS-UIGothic"/>
                <a:cs typeface="HNIVWS+MS-UIGothic"/>
              </a:rPr>
              <a:t>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27536"/>
                </a:solidFill>
                <a:latin typeface="SimSun"/>
                <a:cs typeface="SimSun"/>
              </a:rPr>
              <a:t>记录</a:t>
            </a:r>
            <a:r>
              <a:rPr sz="2300" spc="25">
                <a:solidFill>
                  <a:srgbClr val="E27536"/>
                </a:solidFill>
                <a:latin typeface="HNIVWS+MS-UIGothic"/>
                <a:cs typeface="HNIVWS+MS-UIGothic"/>
              </a:rPr>
              <a:t>插管信息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https://d.book118.com/507015041165006043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EMSWAQ+RGMMHN+ArialMT</vt:lpstr>
      <vt:lpstr>Times New Roman</vt:lpstr>
      <vt:lpstr>HNIVWS+MS-UIGothic</vt:lpstr>
      <vt:lpstr>SimSun</vt:lpstr>
      <vt:lpstr>IKBIEG+GWJNGO+MicrosoftYaHei-Bold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2024-09-18T00:45:36.976</cp:lastPrinted>
  <dcterms:created xsi:type="dcterms:W3CDTF">2024-09-17T16:45:36Z</dcterms:created>
  <dcterms:modified xsi:type="dcterms:W3CDTF">2024-09-17T16:45:38Z</dcterms:modified>
</cp:coreProperties>
</file>